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3"/>
  </p:notesMasterIdLst>
  <p:sldIdLst>
    <p:sldId id="256" r:id="rId2"/>
    <p:sldId id="259" r:id="rId3"/>
    <p:sldId id="261" r:id="rId4"/>
    <p:sldId id="262" r:id="rId5"/>
    <p:sldId id="258" r:id="rId6"/>
    <p:sldId id="257" r:id="rId7"/>
    <p:sldId id="279" r:id="rId8"/>
    <p:sldId id="264" r:id="rId9"/>
    <p:sldId id="276" r:id="rId10"/>
    <p:sldId id="265" r:id="rId11"/>
    <p:sldId id="269" r:id="rId12"/>
    <p:sldId id="280" r:id="rId13"/>
    <p:sldId id="281" r:id="rId14"/>
    <p:sldId id="266" r:id="rId15"/>
    <p:sldId id="267" r:id="rId16"/>
    <p:sldId id="268" r:id="rId17"/>
    <p:sldId id="270" r:id="rId18"/>
    <p:sldId id="271" r:id="rId19"/>
    <p:sldId id="272" r:id="rId20"/>
    <p:sldId id="273"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599" autoAdjust="0"/>
  </p:normalViewPr>
  <p:slideViewPr>
    <p:cSldViewPr>
      <p:cViewPr varScale="1">
        <p:scale>
          <a:sx n="56" d="100"/>
          <a:sy n="56" d="100"/>
        </p:scale>
        <p:origin x="-176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70" d="100"/>
          <a:sy n="70" d="100"/>
        </p:scale>
        <p:origin x="-2544" y="54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F1B9C3-81B2-4949-960F-CA249EA6CB74}" type="datetimeFigureOut">
              <a:rPr lang="en-US" smtClean="0"/>
              <a:pPr/>
              <a:t>9/10/2017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02D62A-798F-4EB1-A7F6-F7A488BC6EF9}" type="slidenum">
              <a:rPr lang="en-US" smtClean="0"/>
              <a:pPr/>
              <a:t>‹#›</a:t>
            </a:fld>
            <a:endParaRPr lang="en-US"/>
          </a:p>
        </p:txBody>
      </p:sp>
    </p:spTree>
    <p:extLst>
      <p:ext uri="{BB962C8B-B14F-4D97-AF65-F5344CB8AC3E}">
        <p14:creationId xmlns="" xmlns:p14="http://schemas.microsoft.com/office/powerpoint/2010/main" val="1758115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02D62A-798F-4EB1-A7F6-F7A488BC6EF9}" type="slidenum">
              <a:rPr lang="en-US" smtClean="0"/>
              <a:pPr/>
              <a:t>1</a:t>
            </a:fld>
            <a:endParaRPr lang="en-US"/>
          </a:p>
        </p:txBody>
      </p:sp>
    </p:spTree>
    <p:extLst>
      <p:ext uri="{BB962C8B-B14F-4D97-AF65-F5344CB8AC3E}">
        <p14:creationId xmlns="" xmlns:p14="http://schemas.microsoft.com/office/powerpoint/2010/main" val="6106874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Attendance:</a:t>
            </a:r>
            <a:r>
              <a:rPr lang="en-US" baseline="0" dirty="0" smtClean="0"/>
              <a:t> next slide</a:t>
            </a:r>
          </a:p>
          <a:p>
            <a:r>
              <a:rPr lang="en-US" baseline="0" dirty="0" smtClean="0"/>
              <a:t>Assignments: next slide</a:t>
            </a:r>
          </a:p>
          <a:p>
            <a:endParaRPr lang="en-US" baseline="0" dirty="0" smtClean="0"/>
          </a:p>
          <a:p>
            <a:r>
              <a:rPr lang="en-US" u="sng" baseline="0" dirty="0" smtClean="0"/>
              <a:t>Quizzes: (20%=5% each)</a:t>
            </a:r>
          </a:p>
          <a:p>
            <a:r>
              <a:rPr lang="en-US" u="none" dirty="0" smtClean="0"/>
              <a:t>Air Law</a:t>
            </a:r>
          </a:p>
          <a:p>
            <a:r>
              <a:rPr lang="en-US" u="none" dirty="0" smtClean="0"/>
              <a:t>Theory of Flight</a:t>
            </a:r>
          </a:p>
          <a:p>
            <a:r>
              <a:rPr lang="en-US" u="none" dirty="0" smtClean="0"/>
              <a:t>Met</a:t>
            </a:r>
          </a:p>
          <a:p>
            <a:r>
              <a:rPr lang="en-US" u="none" dirty="0" smtClean="0"/>
              <a:t>Navigation</a:t>
            </a:r>
          </a:p>
          <a:p>
            <a:endParaRPr lang="en-US" u="none" dirty="0" smtClean="0"/>
          </a:p>
          <a:p>
            <a:r>
              <a:rPr lang="en-US" u="sng" dirty="0" smtClean="0"/>
              <a:t>Term</a:t>
            </a:r>
            <a:r>
              <a:rPr lang="en-US" u="sng" baseline="0" dirty="0" smtClean="0"/>
              <a:t> Test 1: (15%)</a:t>
            </a:r>
          </a:p>
          <a:p>
            <a:r>
              <a:rPr lang="en-US" u="none" baseline="0" dirty="0" smtClean="0"/>
              <a:t>Air Law</a:t>
            </a:r>
          </a:p>
          <a:p>
            <a:r>
              <a:rPr lang="en-US" u="none" baseline="0" dirty="0" smtClean="0"/>
              <a:t>Theory of Flight</a:t>
            </a:r>
          </a:p>
          <a:p>
            <a:r>
              <a:rPr lang="en-US" u="none" baseline="0" dirty="0" smtClean="0"/>
              <a:t>Met 1 and 2 (Theory)</a:t>
            </a:r>
          </a:p>
          <a:p>
            <a:endParaRPr lang="en-US" u="none" dirty="0" smtClean="0"/>
          </a:p>
          <a:p>
            <a:r>
              <a:rPr lang="en-US" u="sng" dirty="0" smtClean="0"/>
              <a:t>Term</a:t>
            </a:r>
            <a:r>
              <a:rPr lang="en-US" u="sng" baseline="0" dirty="0" smtClean="0"/>
              <a:t> Test 2: (15%)</a:t>
            </a:r>
          </a:p>
          <a:p>
            <a:r>
              <a:rPr lang="en-US" u="none" baseline="0" dirty="0" smtClean="0"/>
              <a:t>Met (Practical)</a:t>
            </a:r>
          </a:p>
          <a:p>
            <a:r>
              <a:rPr lang="en-US" u="none" baseline="0" dirty="0" err="1" smtClean="0"/>
              <a:t>Nav</a:t>
            </a:r>
            <a:endParaRPr lang="en-US" u="none" baseline="0" dirty="0" smtClean="0"/>
          </a:p>
          <a:p>
            <a:r>
              <a:rPr lang="en-US" u="none" baseline="0" dirty="0" smtClean="0"/>
              <a:t>Airmanship/Radio</a:t>
            </a:r>
          </a:p>
          <a:p>
            <a:r>
              <a:rPr lang="en-US" u="none" baseline="0" dirty="0" smtClean="0"/>
              <a:t>Engines/E6B (Power only)</a:t>
            </a:r>
          </a:p>
          <a:p>
            <a:endParaRPr lang="en-US" u="none" baseline="0" dirty="0" smtClean="0"/>
          </a:p>
          <a:p>
            <a:r>
              <a:rPr lang="en-US" u="sng" baseline="0" dirty="0" smtClean="0"/>
              <a:t>Final: (20%)</a:t>
            </a:r>
          </a:p>
          <a:p>
            <a:r>
              <a:rPr lang="en-US" u="none" baseline="0" dirty="0" smtClean="0"/>
              <a:t>All material covered in course</a:t>
            </a:r>
            <a:endParaRPr lang="en-US" u="none" dirty="0"/>
          </a:p>
        </p:txBody>
      </p:sp>
      <p:sp>
        <p:nvSpPr>
          <p:cNvPr id="4" name="Slide Number Placeholder 3"/>
          <p:cNvSpPr>
            <a:spLocks noGrp="1"/>
          </p:cNvSpPr>
          <p:nvPr>
            <p:ph type="sldNum" sz="quarter" idx="10"/>
          </p:nvPr>
        </p:nvSpPr>
        <p:spPr/>
        <p:txBody>
          <a:bodyPr/>
          <a:lstStyle/>
          <a:p>
            <a:fld id="{5402D62A-798F-4EB1-A7F6-F7A488BC6EF9}" type="slidenum">
              <a:rPr lang="en-US" smtClean="0"/>
              <a:pPr/>
              <a:t>10</a:t>
            </a:fld>
            <a:endParaRPr lang="en-US"/>
          </a:p>
        </p:txBody>
      </p:sp>
    </p:spTree>
    <p:extLst>
      <p:ext uri="{BB962C8B-B14F-4D97-AF65-F5344CB8AC3E}">
        <p14:creationId xmlns="" xmlns:p14="http://schemas.microsoft.com/office/powerpoint/2010/main" val="3702574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Every</a:t>
            </a:r>
            <a:r>
              <a:rPr lang="en-US" baseline="0" dirty="0" smtClean="0"/>
              <a:t> class of Flying </a:t>
            </a:r>
            <a:r>
              <a:rPr lang="en-US" baseline="0" dirty="0" err="1" smtClean="0"/>
              <a:t>Schol</a:t>
            </a:r>
            <a:r>
              <a:rPr lang="en-US" baseline="0" dirty="0" smtClean="0"/>
              <a:t> is mandatory</a:t>
            </a:r>
          </a:p>
          <a:p>
            <a:r>
              <a:rPr lang="en-US" baseline="0" dirty="0" smtClean="0"/>
              <a:t>3 Tagging shifts are mandatory-points for extra shifts attended</a:t>
            </a:r>
          </a:p>
          <a:p>
            <a:endParaRPr lang="en-US" baseline="0" dirty="0" smtClean="0"/>
          </a:p>
          <a:p>
            <a:r>
              <a:rPr lang="en-US" baseline="0" dirty="0" smtClean="0"/>
              <a:t>Attendance Mark:</a:t>
            </a:r>
          </a:p>
          <a:p>
            <a:r>
              <a:rPr lang="en-US" baseline="0" dirty="0" smtClean="0"/>
              <a:t>Years of Service		5%</a:t>
            </a:r>
          </a:p>
          <a:p>
            <a:r>
              <a:rPr lang="en-US" baseline="0" dirty="0" smtClean="0"/>
              <a:t>Summer Training		5%</a:t>
            </a:r>
          </a:p>
          <a:p>
            <a:r>
              <a:rPr lang="en-US" baseline="0" dirty="0" smtClean="0"/>
              <a:t>Rank			5%</a:t>
            </a:r>
          </a:p>
          <a:p>
            <a:r>
              <a:rPr lang="en-US" baseline="0" dirty="0" smtClean="0"/>
              <a:t>Current Grade			5%</a:t>
            </a:r>
          </a:p>
          <a:p>
            <a:r>
              <a:rPr lang="en-US" baseline="0" dirty="0" smtClean="0"/>
              <a:t>Squadron Attendance		40%</a:t>
            </a:r>
          </a:p>
          <a:p>
            <a:r>
              <a:rPr lang="en-US" baseline="0" dirty="0" smtClean="0"/>
              <a:t>Flying Scholarship Attendance	40%</a:t>
            </a:r>
          </a:p>
        </p:txBody>
      </p:sp>
      <p:sp>
        <p:nvSpPr>
          <p:cNvPr id="4" name="Slide Number Placeholder 3"/>
          <p:cNvSpPr>
            <a:spLocks noGrp="1"/>
          </p:cNvSpPr>
          <p:nvPr>
            <p:ph type="sldNum" sz="quarter" idx="10"/>
          </p:nvPr>
        </p:nvSpPr>
        <p:spPr/>
        <p:txBody>
          <a:bodyPr/>
          <a:lstStyle/>
          <a:p>
            <a:fld id="{5402D62A-798F-4EB1-A7F6-F7A488BC6EF9}" type="slidenum">
              <a:rPr lang="en-US" smtClean="0"/>
              <a:pPr/>
              <a:t>11</a:t>
            </a:fld>
            <a:endParaRPr lang="en-US"/>
          </a:p>
        </p:txBody>
      </p:sp>
    </p:spTree>
    <p:extLst>
      <p:ext uri="{BB962C8B-B14F-4D97-AF65-F5344CB8AC3E}">
        <p14:creationId xmlns="" xmlns:p14="http://schemas.microsoft.com/office/powerpoint/2010/main" val="169419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02D62A-798F-4EB1-A7F6-F7A488BC6EF9}" type="slidenum">
              <a:rPr lang="en-US" smtClean="0"/>
              <a:pPr/>
              <a:t>12</a:t>
            </a:fld>
            <a:endParaRPr lang="en-US"/>
          </a:p>
        </p:txBody>
      </p:sp>
    </p:spTree>
    <p:extLst>
      <p:ext uri="{BB962C8B-B14F-4D97-AF65-F5344CB8AC3E}">
        <p14:creationId xmlns="" xmlns:p14="http://schemas.microsoft.com/office/powerpoint/2010/main" val="32733328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Any assignments handed in after class has started are subject to the 10% deduction</a:t>
            </a:r>
            <a:endParaRPr lang="en-US" dirty="0"/>
          </a:p>
        </p:txBody>
      </p:sp>
      <p:sp>
        <p:nvSpPr>
          <p:cNvPr id="4" name="Slide Number Placeholder 3"/>
          <p:cNvSpPr>
            <a:spLocks noGrp="1"/>
          </p:cNvSpPr>
          <p:nvPr>
            <p:ph type="sldNum" sz="quarter" idx="10"/>
          </p:nvPr>
        </p:nvSpPr>
        <p:spPr/>
        <p:txBody>
          <a:bodyPr/>
          <a:lstStyle/>
          <a:p>
            <a:fld id="{5402D62A-798F-4EB1-A7F6-F7A488BC6EF9}" type="slidenum">
              <a:rPr lang="en-US" smtClean="0"/>
              <a:pPr/>
              <a:t>13</a:t>
            </a:fld>
            <a:endParaRPr lang="en-US"/>
          </a:p>
        </p:txBody>
      </p:sp>
    </p:spTree>
    <p:extLst>
      <p:ext uri="{BB962C8B-B14F-4D97-AF65-F5344CB8AC3E}">
        <p14:creationId xmlns="" xmlns:p14="http://schemas.microsoft.com/office/powerpoint/2010/main" val="17782229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02D62A-798F-4EB1-A7F6-F7A488BC6EF9}" type="slidenum">
              <a:rPr lang="en-US" smtClean="0"/>
              <a:pPr/>
              <a:t>14</a:t>
            </a:fld>
            <a:endParaRPr lang="en-US"/>
          </a:p>
        </p:txBody>
      </p:sp>
    </p:spTree>
    <p:extLst>
      <p:ext uri="{BB962C8B-B14F-4D97-AF65-F5344CB8AC3E}">
        <p14:creationId xmlns="" xmlns:p14="http://schemas.microsoft.com/office/powerpoint/2010/main" val="34843574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Assignments:</a:t>
            </a:r>
          </a:p>
          <a:p>
            <a:r>
              <a:rPr lang="en-US" dirty="0" smtClean="0"/>
              <a:t>Air</a:t>
            </a:r>
            <a:r>
              <a:rPr lang="en-US" baseline="0" dirty="0" smtClean="0"/>
              <a:t> Law</a:t>
            </a:r>
          </a:p>
          <a:p>
            <a:r>
              <a:rPr lang="en-US" baseline="0" dirty="0" smtClean="0"/>
              <a:t>Theory of Flight 1, 2</a:t>
            </a:r>
          </a:p>
          <a:p>
            <a:r>
              <a:rPr lang="en-US" baseline="0" dirty="0" smtClean="0"/>
              <a:t>Met 1</a:t>
            </a:r>
          </a:p>
          <a:p>
            <a:r>
              <a:rPr lang="en-US" baseline="0" dirty="0" smtClean="0"/>
              <a:t>Met 2</a:t>
            </a:r>
          </a:p>
          <a:p>
            <a:r>
              <a:rPr lang="en-US" baseline="0" dirty="0" smtClean="0"/>
              <a:t>Met 3</a:t>
            </a:r>
          </a:p>
          <a:p>
            <a:r>
              <a:rPr lang="en-US" baseline="0" dirty="0" err="1" smtClean="0"/>
              <a:t>Nav</a:t>
            </a:r>
            <a:endParaRPr lang="en-US" baseline="0" dirty="0" smtClean="0"/>
          </a:p>
          <a:p>
            <a:r>
              <a:rPr lang="en-US" baseline="0" dirty="0" smtClean="0"/>
              <a:t>(Radio/airmanship)</a:t>
            </a:r>
          </a:p>
          <a:p>
            <a:endParaRPr lang="en-US" baseline="0" dirty="0" smtClean="0"/>
          </a:p>
          <a:p>
            <a:r>
              <a:rPr lang="en-US" u="sng" baseline="0" dirty="0" smtClean="0"/>
              <a:t>Quizzes:</a:t>
            </a:r>
          </a:p>
          <a:p>
            <a:r>
              <a:rPr lang="en-US" u="none" baseline="0" dirty="0" smtClean="0"/>
              <a:t>Air Law</a:t>
            </a:r>
          </a:p>
          <a:p>
            <a:r>
              <a:rPr lang="en-US" u="none" baseline="0" dirty="0" smtClean="0"/>
              <a:t>Theory of Flight</a:t>
            </a:r>
          </a:p>
          <a:p>
            <a:r>
              <a:rPr lang="en-US" u="none" baseline="0" dirty="0" smtClean="0"/>
              <a:t>Met</a:t>
            </a:r>
          </a:p>
          <a:p>
            <a:r>
              <a:rPr lang="en-US" u="none" baseline="0" dirty="0" smtClean="0"/>
              <a:t>(</a:t>
            </a:r>
            <a:r>
              <a:rPr lang="en-US" u="none" baseline="0" dirty="0" err="1" smtClean="0"/>
              <a:t>Nav</a:t>
            </a:r>
            <a:r>
              <a:rPr lang="en-US" u="none" baseline="0" dirty="0" smtClean="0"/>
              <a:t>)</a:t>
            </a:r>
          </a:p>
        </p:txBody>
      </p:sp>
      <p:sp>
        <p:nvSpPr>
          <p:cNvPr id="4" name="Slide Number Placeholder 3"/>
          <p:cNvSpPr>
            <a:spLocks noGrp="1"/>
          </p:cNvSpPr>
          <p:nvPr>
            <p:ph type="sldNum" sz="quarter" idx="10"/>
          </p:nvPr>
        </p:nvSpPr>
        <p:spPr/>
        <p:txBody>
          <a:bodyPr/>
          <a:lstStyle/>
          <a:p>
            <a:fld id="{5402D62A-798F-4EB1-A7F6-F7A488BC6EF9}" type="slidenum">
              <a:rPr lang="en-US" smtClean="0"/>
              <a:pPr/>
              <a:t>15</a:t>
            </a:fld>
            <a:endParaRPr lang="en-US"/>
          </a:p>
        </p:txBody>
      </p:sp>
    </p:spTree>
    <p:extLst>
      <p:ext uri="{BB962C8B-B14F-4D97-AF65-F5344CB8AC3E}">
        <p14:creationId xmlns="" xmlns:p14="http://schemas.microsoft.com/office/powerpoint/2010/main" val="17950584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Attendance excel sheet:</a:t>
            </a:r>
          </a:p>
          <a:p>
            <a:r>
              <a:rPr lang="en-US" dirty="0" smtClean="0"/>
              <a:t>New tracking</a:t>
            </a:r>
            <a:r>
              <a:rPr lang="en-US" baseline="0" dirty="0" smtClean="0"/>
              <a:t> sheet</a:t>
            </a:r>
          </a:p>
          <a:p>
            <a:r>
              <a:rPr lang="en-US" baseline="0" dirty="0" smtClean="0"/>
              <a:t>-Participation now counts for 35% of mark; includes years of service, summer training, squadron attendance and rank</a:t>
            </a:r>
          </a:p>
          <a:p>
            <a:r>
              <a:rPr lang="en-US" baseline="0" dirty="0" smtClean="0"/>
              <a:t>-Tagging shifts: 1 point Friday, 2 points Saturday and 2 points Sunday (3 shifts are mandatory); extra points for extra shifts, poppy sales and extra remembrance day parades</a:t>
            </a:r>
          </a:p>
          <a:p>
            <a:r>
              <a:rPr lang="en-US" baseline="0" dirty="0" smtClean="0"/>
              <a:t>-Total: Gibson earned 18 points out of 15 points</a:t>
            </a:r>
          </a:p>
          <a:p>
            <a:r>
              <a:rPr lang="en-US" baseline="0" dirty="0" smtClean="0"/>
              <a:t>-Engines class not counted towards total mark for Glider applicants, only for tracking purposes</a:t>
            </a:r>
          </a:p>
          <a:p>
            <a:endParaRPr lang="en-US" baseline="0" dirty="0" smtClean="0"/>
          </a:p>
          <a:p>
            <a:r>
              <a:rPr lang="en-US" baseline="0" dirty="0" smtClean="0"/>
              <a:t>Marking excel sheet:</a:t>
            </a:r>
          </a:p>
          <a:p>
            <a:r>
              <a:rPr lang="en-US" dirty="0" smtClean="0"/>
              <a:t>-Assignment/quiz/test</a:t>
            </a:r>
            <a:r>
              <a:rPr lang="en-US" baseline="0" dirty="0" smtClean="0"/>
              <a:t> and (mark)+bonus</a:t>
            </a:r>
          </a:p>
          <a:p>
            <a:r>
              <a:rPr lang="en-US" baseline="0" dirty="0" smtClean="0"/>
              <a:t>-Mark on assignment/quiz/test</a:t>
            </a:r>
          </a:p>
          <a:p>
            <a:r>
              <a:rPr lang="en-US" baseline="0" dirty="0" smtClean="0"/>
              <a:t>-Total for assignment/quiz/test</a:t>
            </a:r>
          </a:p>
          <a:p>
            <a:r>
              <a:rPr lang="en-US" baseline="0" dirty="0" smtClean="0"/>
              <a:t>-Total mark for each cadet-turns red, yellow or green depending on comparison to all other applicants for each course</a:t>
            </a:r>
          </a:p>
          <a:p>
            <a:r>
              <a:rPr lang="en-US" baseline="0" dirty="0" smtClean="0"/>
              <a:t>-Indicated next to it is the percentage cadet is getting in the class overall</a:t>
            </a:r>
          </a:p>
          <a:p>
            <a:r>
              <a:rPr lang="en-US" baseline="0" dirty="0" smtClean="0"/>
              <a:t>-Placement for entrance exam candidacy</a:t>
            </a:r>
          </a:p>
          <a:p>
            <a:endParaRPr lang="en-US" baseline="0" dirty="0" smtClean="0"/>
          </a:p>
          <a:p>
            <a:r>
              <a:rPr lang="en-US" baseline="0" dirty="0" smtClean="0"/>
              <a:t>Red line indicates approximately where marks will be calculated for entrance exam candidates</a:t>
            </a:r>
          </a:p>
        </p:txBody>
      </p:sp>
      <p:sp>
        <p:nvSpPr>
          <p:cNvPr id="4" name="Slide Number Placeholder 3"/>
          <p:cNvSpPr>
            <a:spLocks noGrp="1"/>
          </p:cNvSpPr>
          <p:nvPr>
            <p:ph type="sldNum" sz="quarter" idx="10"/>
          </p:nvPr>
        </p:nvSpPr>
        <p:spPr/>
        <p:txBody>
          <a:bodyPr/>
          <a:lstStyle/>
          <a:p>
            <a:fld id="{5402D62A-798F-4EB1-A7F6-F7A488BC6EF9}" type="slidenum">
              <a:rPr lang="en-US" smtClean="0"/>
              <a:pPr/>
              <a:t>16</a:t>
            </a:fld>
            <a:endParaRPr lang="en-US"/>
          </a:p>
        </p:txBody>
      </p:sp>
    </p:spTree>
    <p:extLst>
      <p:ext uri="{BB962C8B-B14F-4D97-AF65-F5344CB8AC3E}">
        <p14:creationId xmlns="" xmlns:p14="http://schemas.microsoft.com/office/powerpoint/2010/main" val="28924850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02D62A-798F-4EB1-A7F6-F7A488BC6EF9}" type="slidenum">
              <a:rPr lang="en-US" smtClean="0"/>
              <a:pPr/>
              <a:t>17</a:t>
            </a:fld>
            <a:endParaRPr lang="en-US"/>
          </a:p>
        </p:txBody>
      </p:sp>
    </p:spTree>
    <p:extLst>
      <p:ext uri="{BB962C8B-B14F-4D97-AF65-F5344CB8AC3E}">
        <p14:creationId xmlns="" xmlns:p14="http://schemas.microsoft.com/office/powerpoint/2010/main" val="38511830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02D62A-798F-4EB1-A7F6-F7A488BC6EF9}" type="slidenum">
              <a:rPr lang="en-US" smtClean="0"/>
              <a:pPr/>
              <a:t>18</a:t>
            </a:fld>
            <a:endParaRPr lang="en-US"/>
          </a:p>
        </p:txBody>
      </p:sp>
    </p:spTree>
    <p:extLst>
      <p:ext uri="{BB962C8B-B14F-4D97-AF65-F5344CB8AC3E}">
        <p14:creationId xmlns="" xmlns:p14="http://schemas.microsoft.com/office/powerpoint/2010/main" val="8702792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narratives  have been strategically due when there are no quizzes scheduled so you don’t have as much to do</a:t>
            </a:r>
            <a:endParaRPr lang="en-US" dirty="0"/>
          </a:p>
        </p:txBody>
      </p:sp>
      <p:sp>
        <p:nvSpPr>
          <p:cNvPr id="4" name="Slide Number Placeholder 3"/>
          <p:cNvSpPr>
            <a:spLocks noGrp="1"/>
          </p:cNvSpPr>
          <p:nvPr>
            <p:ph type="sldNum" sz="quarter" idx="10"/>
          </p:nvPr>
        </p:nvSpPr>
        <p:spPr/>
        <p:txBody>
          <a:bodyPr/>
          <a:lstStyle/>
          <a:p>
            <a:fld id="{5402D62A-798F-4EB1-A7F6-F7A488BC6EF9}" type="slidenum">
              <a:rPr lang="en-US" smtClean="0"/>
              <a:pPr/>
              <a:t>19</a:t>
            </a:fld>
            <a:endParaRPr lang="en-US"/>
          </a:p>
        </p:txBody>
      </p:sp>
    </p:spTree>
    <p:extLst>
      <p:ext uri="{BB962C8B-B14F-4D97-AF65-F5344CB8AC3E}">
        <p14:creationId xmlns="" xmlns:p14="http://schemas.microsoft.com/office/powerpoint/2010/main" val="2091989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02D62A-798F-4EB1-A7F6-F7A488BC6EF9}" type="slidenum">
              <a:rPr lang="en-US" smtClean="0"/>
              <a:pPr/>
              <a:t>2</a:t>
            </a:fld>
            <a:endParaRPr lang="en-US"/>
          </a:p>
        </p:txBody>
      </p:sp>
    </p:spTree>
    <p:extLst>
      <p:ext uri="{BB962C8B-B14F-4D97-AF65-F5344CB8AC3E}">
        <p14:creationId xmlns="" xmlns:p14="http://schemas.microsoft.com/office/powerpoint/2010/main" val="38356518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Will be at least two sets of mock interviews to ensure that cadets receive feedback for their original interview</a:t>
            </a:r>
            <a:endParaRPr lang="en-US" dirty="0"/>
          </a:p>
        </p:txBody>
      </p:sp>
      <p:sp>
        <p:nvSpPr>
          <p:cNvPr id="4" name="Slide Number Placeholder 3"/>
          <p:cNvSpPr>
            <a:spLocks noGrp="1"/>
          </p:cNvSpPr>
          <p:nvPr>
            <p:ph type="sldNum" sz="quarter" idx="10"/>
          </p:nvPr>
        </p:nvSpPr>
        <p:spPr/>
        <p:txBody>
          <a:bodyPr/>
          <a:lstStyle/>
          <a:p>
            <a:fld id="{5402D62A-798F-4EB1-A7F6-F7A488BC6EF9}" type="slidenum">
              <a:rPr lang="en-US" smtClean="0"/>
              <a:pPr/>
              <a:t>20</a:t>
            </a:fld>
            <a:endParaRPr lang="en-US"/>
          </a:p>
        </p:txBody>
      </p:sp>
    </p:spTree>
    <p:extLst>
      <p:ext uri="{BB962C8B-B14F-4D97-AF65-F5344CB8AC3E}">
        <p14:creationId xmlns="" xmlns:p14="http://schemas.microsoft.com/office/powerpoint/2010/main" val="10181911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02D62A-798F-4EB1-A7F6-F7A488BC6EF9}" type="slidenum">
              <a:rPr lang="en-US" smtClean="0"/>
              <a:pPr/>
              <a:t>21</a:t>
            </a:fld>
            <a:endParaRPr lang="en-US"/>
          </a:p>
        </p:txBody>
      </p:sp>
    </p:spTree>
    <p:extLst>
      <p:ext uri="{BB962C8B-B14F-4D97-AF65-F5344CB8AC3E}">
        <p14:creationId xmlns="" xmlns:p14="http://schemas.microsoft.com/office/powerpoint/2010/main" val="4143136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02D62A-798F-4EB1-A7F6-F7A488BC6EF9}" type="slidenum">
              <a:rPr lang="en-US" smtClean="0"/>
              <a:pPr/>
              <a:t>3</a:t>
            </a:fld>
            <a:endParaRPr lang="en-US"/>
          </a:p>
        </p:txBody>
      </p:sp>
    </p:spTree>
    <p:extLst>
      <p:ext uri="{BB962C8B-B14F-4D97-AF65-F5344CB8AC3E}">
        <p14:creationId xmlns="" xmlns:p14="http://schemas.microsoft.com/office/powerpoint/2010/main" val="1353753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Input candidate information into the excel spreadsheet</a:t>
            </a:r>
          </a:p>
        </p:txBody>
      </p:sp>
      <p:sp>
        <p:nvSpPr>
          <p:cNvPr id="4" name="Slide Number Placeholder 3"/>
          <p:cNvSpPr>
            <a:spLocks noGrp="1"/>
          </p:cNvSpPr>
          <p:nvPr>
            <p:ph type="sldNum" sz="quarter" idx="10"/>
          </p:nvPr>
        </p:nvSpPr>
        <p:spPr/>
        <p:txBody>
          <a:bodyPr/>
          <a:lstStyle/>
          <a:p>
            <a:fld id="{5402D62A-798F-4EB1-A7F6-F7A488BC6EF9}" type="slidenum">
              <a:rPr lang="en-US" smtClean="0"/>
              <a:pPr/>
              <a:t>4</a:t>
            </a:fld>
            <a:endParaRPr lang="en-US"/>
          </a:p>
        </p:txBody>
      </p:sp>
    </p:spTree>
    <p:extLst>
      <p:ext uri="{BB962C8B-B14F-4D97-AF65-F5344CB8AC3E}">
        <p14:creationId xmlns="" xmlns:p14="http://schemas.microsoft.com/office/powerpoint/2010/main" val="2317749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baseline="0" dirty="0" smtClean="0"/>
              <a:t>Lottery Ticket books:</a:t>
            </a:r>
          </a:p>
          <a:p>
            <a:r>
              <a:rPr lang="en-US" u="none" baseline="0" dirty="0" smtClean="0"/>
              <a:t>Must take 2 to begin with; I will be checking with the sponsoring committee and advising them in advance about the requirement. If you do not sell them by the middle of November, you will be disqualified from taking the test.</a:t>
            </a:r>
            <a:endParaRPr lang="en-US" u="none" dirty="0" smtClean="0"/>
          </a:p>
          <a:p>
            <a:endParaRPr lang="en-US" u="sng" dirty="0" smtClean="0"/>
          </a:p>
          <a:p>
            <a:r>
              <a:rPr lang="en-US" u="sng" dirty="0" smtClean="0"/>
              <a:t>Teams:</a:t>
            </a:r>
          </a:p>
          <a:p>
            <a:r>
              <a:rPr lang="en-US" strike="sngStrike" dirty="0" smtClean="0"/>
              <a:t>Drill Team,</a:t>
            </a:r>
            <a:r>
              <a:rPr lang="en-US" strike="sngStrike" baseline="0" dirty="0" smtClean="0"/>
              <a:t> </a:t>
            </a:r>
            <a:r>
              <a:rPr lang="en-US" baseline="0" dirty="0" smtClean="0"/>
              <a:t>Flag Party, Band, Yearbook, </a:t>
            </a:r>
            <a:r>
              <a:rPr lang="en-US" strike="sngStrike" baseline="0" dirty="0" smtClean="0"/>
              <a:t>Orienteering Team/</a:t>
            </a:r>
            <a:r>
              <a:rPr lang="en-US" strike="sngStrike" baseline="0" dirty="0" err="1" smtClean="0"/>
              <a:t>geocaching</a:t>
            </a:r>
            <a:r>
              <a:rPr lang="en-US" strike="sngStrike" baseline="0" dirty="0" smtClean="0"/>
              <a:t>, Effective Speaking</a:t>
            </a:r>
            <a:r>
              <a:rPr lang="en-US" baseline="0" dirty="0" smtClean="0"/>
              <a:t>, Range Team</a:t>
            </a:r>
          </a:p>
          <a:p>
            <a:endParaRPr lang="en-US" baseline="0" dirty="0" smtClean="0"/>
          </a:p>
          <a:p>
            <a:r>
              <a:rPr lang="en-US" u="sng" dirty="0" smtClean="0"/>
              <a:t>Dress and Deportment:</a:t>
            </a:r>
          </a:p>
          <a:p>
            <a:r>
              <a:rPr lang="en-US" u="none" baseline="0" dirty="0" smtClean="0"/>
              <a:t>Using the dress and deportment marks from your Flight marking sheets</a:t>
            </a:r>
            <a:endParaRPr lang="en-US" u="none" dirty="0" smtClean="0"/>
          </a:p>
        </p:txBody>
      </p:sp>
      <p:sp>
        <p:nvSpPr>
          <p:cNvPr id="4" name="Slide Number Placeholder 3"/>
          <p:cNvSpPr>
            <a:spLocks noGrp="1"/>
          </p:cNvSpPr>
          <p:nvPr>
            <p:ph type="sldNum" sz="quarter" idx="10"/>
          </p:nvPr>
        </p:nvSpPr>
        <p:spPr/>
        <p:txBody>
          <a:bodyPr/>
          <a:lstStyle/>
          <a:p>
            <a:fld id="{5402D62A-798F-4EB1-A7F6-F7A488BC6EF9}" type="slidenum">
              <a:rPr lang="en-US" smtClean="0"/>
              <a:pPr/>
              <a:t>5</a:t>
            </a:fld>
            <a:endParaRPr lang="en-US"/>
          </a:p>
        </p:txBody>
      </p:sp>
    </p:spTree>
    <p:extLst>
      <p:ext uri="{BB962C8B-B14F-4D97-AF65-F5344CB8AC3E}">
        <p14:creationId xmlns="" xmlns:p14="http://schemas.microsoft.com/office/powerpoint/2010/main" val="881089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Break may or may not be given depending</a:t>
            </a:r>
            <a:r>
              <a:rPr lang="en-US" baseline="0" dirty="0" smtClean="0"/>
              <a:t> on length of lecture to be completed and deportment of the class</a:t>
            </a:r>
          </a:p>
          <a:p>
            <a:endParaRPr lang="en-US" dirty="0" smtClean="0"/>
          </a:p>
          <a:p>
            <a:r>
              <a:rPr lang="en-US" dirty="0" smtClean="0"/>
              <a:t>Classes without a quiz will be:</a:t>
            </a:r>
          </a:p>
          <a:p>
            <a:r>
              <a:rPr lang="en-US" dirty="0" smtClean="0"/>
              <a:t>1830-2015	Lecture</a:t>
            </a:r>
          </a:p>
          <a:p>
            <a:r>
              <a:rPr lang="en-US" dirty="0" smtClean="0"/>
              <a:t>2015-2030	Break</a:t>
            </a:r>
          </a:p>
          <a:p>
            <a:r>
              <a:rPr lang="en-US" dirty="0" smtClean="0"/>
              <a:t>2030-2130	Lecture</a:t>
            </a:r>
          </a:p>
          <a:p>
            <a:endParaRPr lang="en-US" dirty="0" smtClean="0"/>
          </a:p>
          <a:p>
            <a:r>
              <a:rPr lang="en-US" dirty="0" smtClean="0"/>
              <a:t>Test days will be three hours for the whole exam. Cadets may leave when they are finished writing.</a:t>
            </a:r>
            <a:endParaRPr lang="en-US" dirty="0"/>
          </a:p>
        </p:txBody>
      </p:sp>
      <p:sp>
        <p:nvSpPr>
          <p:cNvPr id="4" name="Slide Number Placeholder 3"/>
          <p:cNvSpPr>
            <a:spLocks noGrp="1"/>
          </p:cNvSpPr>
          <p:nvPr>
            <p:ph type="sldNum" sz="quarter" idx="10"/>
          </p:nvPr>
        </p:nvSpPr>
        <p:spPr/>
        <p:txBody>
          <a:bodyPr/>
          <a:lstStyle/>
          <a:p>
            <a:fld id="{5402D62A-798F-4EB1-A7F6-F7A488BC6EF9}" type="slidenum">
              <a:rPr lang="en-US" smtClean="0"/>
              <a:pPr/>
              <a:t>6</a:t>
            </a:fld>
            <a:endParaRPr lang="en-US"/>
          </a:p>
        </p:txBody>
      </p:sp>
    </p:spTree>
    <p:extLst>
      <p:ext uri="{BB962C8B-B14F-4D97-AF65-F5344CB8AC3E}">
        <p14:creationId xmlns="" xmlns:p14="http://schemas.microsoft.com/office/powerpoint/2010/main" val="105192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From the Ground Up</a:t>
            </a:r>
            <a:r>
              <a:rPr lang="en-US" baseline="0" dirty="0" smtClean="0"/>
              <a:t> $55</a:t>
            </a:r>
            <a:endParaRPr lang="en-US" dirty="0" smtClean="0"/>
          </a:p>
          <a:p>
            <a:r>
              <a:rPr lang="en-US" dirty="0" smtClean="0"/>
              <a:t>http://www.thresholdaviation.com/products/From-The-Ground-Up-%3A-29th-Edition-.html</a:t>
            </a:r>
          </a:p>
          <a:p>
            <a:endParaRPr lang="en-US" dirty="0" smtClean="0"/>
          </a:p>
          <a:p>
            <a:r>
              <a:rPr lang="en-US" b="1" dirty="0" smtClean="0"/>
              <a:t>Threshold Aviation</a:t>
            </a:r>
            <a:r>
              <a:rPr lang="en-US" dirty="0" smtClean="0"/>
              <a:t/>
            </a:r>
            <a:br>
              <a:rPr lang="en-US" dirty="0" smtClean="0"/>
            </a:br>
            <a:r>
              <a:rPr lang="en-US" dirty="0" smtClean="0"/>
              <a:t>215 </a:t>
            </a:r>
            <a:r>
              <a:rPr lang="en-US" dirty="0" err="1" smtClean="0"/>
              <a:t>Carlingview</a:t>
            </a:r>
            <a:r>
              <a:rPr lang="en-US" dirty="0" smtClean="0"/>
              <a:t> Dr, Unit #110</a:t>
            </a:r>
            <a:br>
              <a:rPr lang="en-US" dirty="0" smtClean="0"/>
            </a:br>
            <a:r>
              <a:rPr lang="en-US" dirty="0" smtClean="0"/>
              <a:t>Toronto, ON</a:t>
            </a:r>
            <a:br>
              <a:rPr lang="en-US" dirty="0" smtClean="0"/>
            </a:br>
            <a:r>
              <a:rPr lang="en-US" dirty="0" smtClean="0"/>
              <a:t>M9W 5X8</a:t>
            </a:r>
            <a:br>
              <a:rPr lang="en-US" dirty="0" smtClean="0"/>
            </a:br>
            <a:r>
              <a:rPr lang="en-US" dirty="0" smtClean="0"/>
              <a:t>CANADA</a:t>
            </a:r>
            <a:br>
              <a:rPr lang="en-US" dirty="0" smtClean="0"/>
            </a:br>
            <a:endParaRPr lang="en-US" dirty="0" smtClean="0"/>
          </a:p>
          <a:p>
            <a:r>
              <a:rPr lang="en-US" b="1" dirty="0" smtClean="0"/>
              <a:t>Phone: </a:t>
            </a:r>
            <a:r>
              <a:rPr lang="en-US" dirty="0" smtClean="0"/>
              <a:t>1.905.673.3315</a:t>
            </a:r>
            <a:r>
              <a:rPr lang="en-US" sz="1200" b="1" kern="1200" dirty="0" smtClean="0">
                <a:solidFill>
                  <a:schemeClr val="tx1"/>
                </a:solidFill>
                <a:latin typeface="+mn-lt"/>
                <a:ea typeface="+mn-ea"/>
                <a:cs typeface="+mn-cs"/>
              </a:rPr>
              <a:t/>
            </a:r>
            <a:br>
              <a:rPr lang="en-US" sz="1200" b="1" kern="1200" dirty="0" smtClean="0">
                <a:solidFill>
                  <a:schemeClr val="tx1"/>
                </a:solidFill>
                <a:latin typeface="+mn-lt"/>
                <a:ea typeface="+mn-ea"/>
                <a:cs typeface="+mn-cs"/>
              </a:rPr>
            </a:br>
            <a:r>
              <a:rPr lang="en-US" b="1" dirty="0" smtClean="0"/>
              <a:t>Hours of Operation</a:t>
            </a:r>
            <a:r>
              <a:rPr lang="en-US" dirty="0" smtClean="0"/>
              <a:t/>
            </a:r>
            <a:br>
              <a:rPr lang="en-US" dirty="0" smtClean="0"/>
            </a:br>
            <a:r>
              <a:rPr lang="en-US" dirty="0" smtClean="0"/>
              <a:t>Monday - Thursday: 10:00 - 6:00</a:t>
            </a:r>
            <a:br>
              <a:rPr lang="en-US" dirty="0" smtClean="0"/>
            </a:br>
            <a:r>
              <a:rPr lang="en-US" dirty="0" smtClean="0"/>
              <a:t>Friday: 10:00 - 8:00</a:t>
            </a:r>
            <a:br>
              <a:rPr lang="en-US" dirty="0" smtClean="0"/>
            </a:br>
            <a:r>
              <a:rPr lang="en-US" dirty="0" smtClean="0"/>
              <a:t>Saturday: 10:00 - 6:00</a:t>
            </a:r>
            <a:br>
              <a:rPr lang="en-US" dirty="0" smtClean="0"/>
            </a:br>
            <a:r>
              <a:rPr lang="en-US" dirty="0" smtClean="0"/>
              <a:t>Sunday: 11:00 - 5:00</a:t>
            </a:r>
          </a:p>
        </p:txBody>
      </p:sp>
      <p:sp>
        <p:nvSpPr>
          <p:cNvPr id="4" name="Slide Number Placeholder 3"/>
          <p:cNvSpPr>
            <a:spLocks noGrp="1"/>
          </p:cNvSpPr>
          <p:nvPr>
            <p:ph type="sldNum" sz="quarter" idx="10"/>
          </p:nvPr>
        </p:nvSpPr>
        <p:spPr/>
        <p:txBody>
          <a:bodyPr/>
          <a:lstStyle/>
          <a:p>
            <a:fld id="{5402D62A-798F-4EB1-A7F6-F7A488BC6EF9}" type="slidenum">
              <a:rPr lang="en-US" smtClean="0"/>
              <a:pPr/>
              <a:t>7</a:t>
            </a:fld>
            <a:endParaRPr lang="en-US"/>
          </a:p>
        </p:txBody>
      </p:sp>
    </p:spTree>
    <p:extLst>
      <p:ext uri="{BB962C8B-B14F-4D97-AF65-F5344CB8AC3E}">
        <p14:creationId xmlns="" xmlns:p14="http://schemas.microsoft.com/office/powerpoint/2010/main" val="1955715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Can change based on timings of things like</a:t>
            </a:r>
            <a:r>
              <a:rPr lang="en-US" baseline="0" dirty="0" smtClean="0"/>
              <a:t> the Survival Weekend and Tagging days or Parade Night changes</a:t>
            </a:r>
          </a:p>
          <a:p>
            <a:endParaRPr lang="en-US" dirty="0" smtClean="0"/>
          </a:p>
          <a:p>
            <a:r>
              <a:rPr lang="en-US" dirty="0" smtClean="0"/>
              <a:t>Shouldn’t have large changes throughout the course</a:t>
            </a:r>
          </a:p>
          <a:p>
            <a:endParaRPr lang="en-US" dirty="0" smtClean="0"/>
          </a:p>
          <a:p>
            <a:r>
              <a:rPr lang="en-US" dirty="0" smtClean="0"/>
              <a:t>A second exam will be administered in January prior to the entrance exam as practice. This will not count</a:t>
            </a:r>
            <a:r>
              <a:rPr lang="en-US" baseline="0" dirty="0" smtClean="0"/>
              <a:t> towards final </a:t>
            </a:r>
            <a:r>
              <a:rPr lang="en-US" dirty="0" smtClean="0"/>
              <a:t>mark. You must write the first</a:t>
            </a:r>
            <a:r>
              <a:rPr lang="en-US" baseline="0" dirty="0" smtClean="0"/>
              <a:t> final exam. </a:t>
            </a:r>
            <a:endParaRPr lang="en-US" dirty="0"/>
          </a:p>
        </p:txBody>
      </p:sp>
      <p:sp>
        <p:nvSpPr>
          <p:cNvPr id="4" name="Slide Number Placeholder 3"/>
          <p:cNvSpPr>
            <a:spLocks noGrp="1"/>
          </p:cNvSpPr>
          <p:nvPr>
            <p:ph type="sldNum" sz="quarter" idx="10"/>
          </p:nvPr>
        </p:nvSpPr>
        <p:spPr/>
        <p:txBody>
          <a:bodyPr/>
          <a:lstStyle/>
          <a:p>
            <a:fld id="{5402D62A-798F-4EB1-A7F6-F7A488BC6EF9}" type="slidenum">
              <a:rPr lang="en-US" smtClean="0"/>
              <a:pPr/>
              <a:t>8</a:t>
            </a:fld>
            <a:endParaRPr lang="en-US"/>
          </a:p>
        </p:txBody>
      </p:sp>
    </p:spTree>
    <p:extLst>
      <p:ext uri="{BB962C8B-B14F-4D97-AF65-F5344CB8AC3E}">
        <p14:creationId xmlns="" xmlns:p14="http://schemas.microsoft.com/office/powerpoint/2010/main" val="2748671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This is a heavy academic course and a lot of it is self study, so ask</a:t>
            </a:r>
            <a:r>
              <a:rPr lang="en-US" sz="1200" baseline="0" dirty="0" smtClean="0"/>
              <a:t> as many questions as you need to, and utilize every resource provided to you on the website</a:t>
            </a:r>
            <a:endParaRPr lang="en-US" sz="1200" dirty="0" smtClean="0"/>
          </a:p>
        </p:txBody>
      </p:sp>
      <p:sp>
        <p:nvSpPr>
          <p:cNvPr id="4" name="Slide Number Placeholder 3"/>
          <p:cNvSpPr>
            <a:spLocks noGrp="1"/>
          </p:cNvSpPr>
          <p:nvPr>
            <p:ph type="sldNum" sz="quarter" idx="10"/>
          </p:nvPr>
        </p:nvSpPr>
        <p:spPr/>
        <p:txBody>
          <a:bodyPr/>
          <a:lstStyle/>
          <a:p>
            <a:fld id="{5402D62A-798F-4EB1-A7F6-F7A488BC6EF9}" type="slidenum">
              <a:rPr lang="en-US" smtClean="0"/>
              <a:pPr/>
              <a:t>9</a:t>
            </a:fld>
            <a:endParaRPr lang="en-US"/>
          </a:p>
        </p:txBody>
      </p:sp>
    </p:spTree>
    <p:extLst>
      <p:ext uri="{BB962C8B-B14F-4D97-AF65-F5344CB8AC3E}">
        <p14:creationId xmlns="" xmlns:p14="http://schemas.microsoft.com/office/powerpoint/2010/main" val="685537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9B7A5C16-33D6-4CFF-873A-EDB4E9734EFA}" type="datetimeFigureOut">
              <a:rPr lang="en-US" smtClean="0"/>
              <a:pPr/>
              <a:t>9/10/2017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010CC-A83D-43C6-AB7D-31CE828FFE97}"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7A5C16-33D6-4CFF-873A-EDB4E9734EFA}" type="datetimeFigureOut">
              <a:rPr lang="en-US" smtClean="0"/>
              <a:pPr/>
              <a:t>9/10/2017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010CC-A83D-43C6-AB7D-31CE828FFE9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7A5C16-33D6-4CFF-873A-EDB4E9734EFA}" type="datetimeFigureOut">
              <a:rPr lang="en-US" smtClean="0"/>
              <a:pPr/>
              <a:t>9/10/2017</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ABA010CC-A83D-43C6-AB7D-31CE828FFE9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7A5C16-33D6-4CFF-873A-EDB4E9734EFA}" type="datetimeFigureOut">
              <a:rPr lang="en-US" smtClean="0"/>
              <a:pPr/>
              <a:t>9/10/2017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010CC-A83D-43C6-AB7D-31CE828FFE9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B7A5C16-33D6-4CFF-873A-EDB4E9734EFA}" type="datetimeFigureOut">
              <a:rPr lang="en-US" smtClean="0"/>
              <a:pPr/>
              <a:t>9/10/2017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010CC-A83D-43C6-AB7D-31CE828FFE9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B7A5C16-33D6-4CFF-873A-EDB4E9734EFA}" type="datetimeFigureOut">
              <a:rPr lang="en-US" smtClean="0"/>
              <a:pPr/>
              <a:t>9/10/2017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010CC-A83D-43C6-AB7D-31CE828FFE9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B7A5C16-33D6-4CFF-873A-EDB4E9734EFA}" type="datetimeFigureOut">
              <a:rPr lang="en-US" smtClean="0"/>
              <a:pPr/>
              <a:t>9/10/2017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A010CC-A83D-43C6-AB7D-31CE828FFE9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B7A5C16-33D6-4CFF-873A-EDB4E9734EFA}" type="datetimeFigureOut">
              <a:rPr lang="en-US" smtClean="0"/>
              <a:pPr/>
              <a:t>9/10/2017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A010CC-A83D-43C6-AB7D-31CE828FFE9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7A5C16-33D6-4CFF-873A-EDB4E9734EFA}" type="datetimeFigureOut">
              <a:rPr lang="en-US" smtClean="0"/>
              <a:pPr/>
              <a:t>9/10/2017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A010CC-A83D-43C6-AB7D-31CE828FFE9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B7A5C16-33D6-4CFF-873A-EDB4E9734EFA}" type="datetimeFigureOut">
              <a:rPr lang="en-US" smtClean="0"/>
              <a:pPr/>
              <a:t>9/10/2017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010CC-A83D-43C6-AB7D-31CE828FFE97}"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9B7A5C16-33D6-4CFF-873A-EDB4E9734EFA}" type="datetimeFigureOut">
              <a:rPr lang="en-US" smtClean="0"/>
              <a:pPr/>
              <a:t>9/10/2017</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ABA010CC-A83D-43C6-AB7D-31CE828FFE9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9B7A5C16-33D6-4CFF-873A-EDB4E9734EFA}" type="datetimeFigureOut">
              <a:rPr lang="en-US" smtClean="0"/>
              <a:pPr/>
              <a:t>9/10/2017</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BA010CC-A83D-43C6-AB7D-31CE828FFE9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flying@142sqn.ca"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142sqn.ca/flying-scholarship/"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142sqn.ca/calendar/" TargetMode="External"/><Relationship Id="rId5" Type="http://schemas.openxmlformats.org/officeDocument/2006/relationships/hyperlink" Target="http://www.142sqn.ca/class-information/" TargetMode="External"/><Relationship Id="rId4" Type="http://schemas.openxmlformats.org/officeDocument/2006/relationships/hyperlink" Target="http://www.142sqn.ca/requiremen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Administration</a:t>
            </a:r>
            <a:endParaRPr lang="en-US" dirty="0"/>
          </a:p>
        </p:txBody>
      </p:sp>
      <p:sp>
        <p:nvSpPr>
          <p:cNvPr id="3" name="Subtitle 2"/>
          <p:cNvSpPr>
            <a:spLocks noGrp="1"/>
          </p:cNvSpPr>
          <p:nvPr>
            <p:ph type="subTitle" idx="1"/>
          </p:nvPr>
        </p:nvSpPr>
        <p:spPr/>
        <p:txBody>
          <a:bodyPr/>
          <a:lstStyle/>
          <a:p>
            <a:r>
              <a:rPr lang="en-US" dirty="0" smtClean="0"/>
              <a:t>Flying Scholarship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 Breakdown</a:t>
            </a:r>
            <a:endParaRPr lang="en-US" dirty="0"/>
          </a:p>
        </p:txBody>
      </p:sp>
      <p:sp>
        <p:nvSpPr>
          <p:cNvPr id="3" name="Content Placeholder 2"/>
          <p:cNvSpPr>
            <a:spLocks noGrp="1"/>
          </p:cNvSpPr>
          <p:nvPr>
            <p:ph idx="1"/>
          </p:nvPr>
        </p:nvSpPr>
        <p:spPr/>
        <p:txBody>
          <a:bodyPr/>
          <a:lstStyle/>
          <a:p>
            <a:r>
              <a:rPr lang="en-US" dirty="0" smtClean="0"/>
              <a:t>Attendance and Participation		20%</a:t>
            </a:r>
          </a:p>
          <a:p>
            <a:pPr lvl="1"/>
            <a:r>
              <a:rPr lang="en-US" sz="2000" dirty="0" err="1" smtClean="0"/>
              <a:t>Sqn</a:t>
            </a:r>
            <a:r>
              <a:rPr lang="en-US" sz="2000" dirty="0" smtClean="0"/>
              <a:t> attendance, class attendance etc.</a:t>
            </a:r>
          </a:p>
          <a:p>
            <a:r>
              <a:rPr lang="en-US" dirty="0" smtClean="0"/>
              <a:t>Assignments					10%</a:t>
            </a:r>
          </a:p>
          <a:p>
            <a:pPr lvl="1"/>
            <a:r>
              <a:rPr lang="en-US" sz="2000" dirty="0" smtClean="0"/>
              <a:t>Glider 8/Power 9</a:t>
            </a:r>
          </a:p>
          <a:p>
            <a:r>
              <a:rPr lang="en-US" dirty="0" smtClean="0"/>
              <a:t>Quizzes						20%</a:t>
            </a:r>
          </a:p>
          <a:p>
            <a:r>
              <a:rPr lang="en-US" dirty="0" smtClean="0"/>
              <a:t>2 Term Tests					30%</a:t>
            </a:r>
          </a:p>
          <a:p>
            <a:r>
              <a:rPr lang="en-US" dirty="0" smtClean="0"/>
              <a:t>Final Exam					</a:t>
            </a:r>
            <a:r>
              <a:rPr lang="en-US" u="sng" dirty="0" smtClean="0"/>
              <a:t>20%</a:t>
            </a:r>
            <a:r>
              <a:rPr lang="en-US" dirty="0" smtClean="0"/>
              <a:t/>
            </a:r>
            <a:br>
              <a:rPr lang="en-US" dirty="0" smtClean="0"/>
            </a:br>
            <a:r>
              <a:rPr lang="en-US" dirty="0" smtClean="0"/>
              <a:t>							100%</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Marks</a:t>
            </a:r>
            <a:endParaRPr lang="en-US" dirty="0"/>
          </a:p>
        </p:txBody>
      </p:sp>
      <p:sp>
        <p:nvSpPr>
          <p:cNvPr id="3" name="Content Placeholder 2"/>
          <p:cNvSpPr>
            <a:spLocks noGrp="1"/>
          </p:cNvSpPr>
          <p:nvPr>
            <p:ph idx="1"/>
          </p:nvPr>
        </p:nvSpPr>
        <p:spPr/>
        <p:txBody>
          <a:bodyPr>
            <a:normAutofit/>
          </a:bodyPr>
          <a:lstStyle/>
          <a:p>
            <a:r>
              <a:rPr lang="en-US" dirty="0" smtClean="0"/>
              <a:t>1 point for every flying </a:t>
            </a:r>
            <a:r>
              <a:rPr lang="en-US" dirty="0" err="1" smtClean="0"/>
              <a:t>schol</a:t>
            </a:r>
            <a:r>
              <a:rPr lang="en-US" dirty="0" smtClean="0"/>
              <a:t> class attended</a:t>
            </a:r>
          </a:p>
          <a:p>
            <a:r>
              <a:rPr lang="en-US" dirty="0" smtClean="0"/>
              <a:t>1 point for every tagging shift attended</a:t>
            </a:r>
          </a:p>
          <a:p>
            <a:r>
              <a:rPr lang="en-US" dirty="0" smtClean="0"/>
              <a:t>1 point for every poppy sale shift attended</a:t>
            </a:r>
          </a:p>
          <a:p>
            <a:endParaRPr lang="en-US" dirty="0" smtClean="0"/>
          </a:p>
          <a:p>
            <a:r>
              <a:rPr lang="en-US" dirty="0" smtClean="0"/>
              <a:t>0.5 point for late arrivals</a:t>
            </a:r>
          </a:p>
          <a:p>
            <a:r>
              <a:rPr lang="en-US" dirty="0" smtClean="0"/>
              <a:t>0 points for absents</a:t>
            </a:r>
          </a:p>
          <a:p>
            <a:endParaRPr lang="en-US" dirty="0" smtClean="0"/>
          </a:p>
          <a:p>
            <a:r>
              <a:rPr lang="en-US" dirty="0" smtClean="0"/>
              <a:t>% point from Fortress for mandatory events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Continued…</a:t>
            </a:r>
            <a:endParaRPr lang="en-US" dirty="0"/>
          </a:p>
        </p:txBody>
      </p:sp>
      <p:sp>
        <p:nvSpPr>
          <p:cNvPr id="3" name="Content Placeholder 2"/>
          <p:cNvSpPr>
            <a:spLocks noGrp="1"/>
          </p:cNvSpPr>
          <p:nvPr>
            <p:ph idx="1"/>
          </p:nvPr>
        </p:nvSpPr>
        <p:spPr/>
        <p:txBody>
          <a:bodyPr/>
          <a:lstStyle/>
          <a:p>
            <a:r>
              <a:rPr lang="en-US" dirty="0" smtClean="0"/>
              <a:t>If going to be absent, bring note signed by parent or guardian with reason to be excused</a:t>
            </a:r>
          </a:p>
          <a:p>
            <a:r>
              <a:rPr lang="en-US" dirty="0" smtClean="0"/>
              <a:t>Excused days will not count against mark</a:t>
            </a:r>
          </a:p>
          <a:p>
            <a:r>
              <a:rPr lang="en-US" dirty="0" smtClean="0"/>
              <a:t>Late for flying </a:t>
            </a:r>
            <a:r>
              <a:rPr lang="en-US" dirty="0" err="1" smtClean="0"/>
              <a:t>schol</a:t>
            </a:r>
            <a:r>
              <a:rPr lang="en-US" dirty="0" smtClean="0"/>
              <a:t> classes: wait until next break (after quiz or during scheduled break)</a:t>
            </a:r>
          </a:p>
          <a:p>
            <a:endParaRPr lang="en-US" dirty="0" smtClean="0"/>
          </a:p>
          <a:p>
            <a:r>
              <a:rPr lang="en-US" dirty="0" smtClean="0"/>
              <a:t>Could end up with more than full 10% if extra tagging shifts and poppy sales are done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Assignments</a:t>
            </a:r>
            <a:endParaRPr lang="en-US" dirty="0"/>
          </a:p>
        </p:txBody>
      </p:sp>
      <p:sp>
        <p:nvSpPr>
          <p:cNvPr id="3" name="Content Placeholder 2"/>
          <p:cNvSpPr>
            <a:spLocks noGrp="1"/>
          </p:cNvSpPr>
          <p:nvPr>
            <p:ph idx="1"/>
          </p:nvPr>
        </p:nvSpPr>
        <p:spPr/>
        <p:txBody>
          <a:bodyPr>
            <a:normAutofit/>
          </a:bodyPr>
          <a:lstStyle/>
          <a:p>
            <a:r>
              <a:rPr lang="en-US" dirty="0" smtClean="0"/>
              <a:t>Assignments will be put on the website every week and are due at the beginning of the following class</a:t>
            </a:r>
          </a:p>
          <a:p>
            <a:r>
              <a:rPr lang="en-US" dirty="0" smtClean="0"/>
              <a:t>If unable to hand in, can be given to another cadet or emailed to </a:t>
            </a:r>
            <a:r>
              <a:rPr lang="en-US" dirty="0" smtClean="0">
                <a:hlinkClick r:id="rId3"/>
              </a:rPr>
              <a:t>flying@142sqn.ca</a:t>
            </a:r>
            <a:endParaRPr lang="en-US" dirty="0" smtClean="0"/>
          </a:p>
          <a:p>
            <a:r>
              <a:rPr lang="en-US" dirty="0" smtClean="0"/>
              <a:t>Late assignments will be accepted no more than 5 days after due date and will have 10% penalty per day (up to 50%)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 Candidates </a:t>
            </a:r>
            <a:endParaRPr lang="en-US" dirty="0"/>
          </a:p>
        </p:txBody>
      </p:sp>
      <p:sp>
        <p:nvSpPr>
          <p:cNvPr id="3" name="Content Placeholder 2"/>
          <p:cNvSpPr>
            <a:spLocks noGrp="1"/>
          </p:cNvSpPr>
          <p:nvPr>
            <p:ph idx="1"/>
          </p:nvPr>
        </p:nvSpPr>
        <p:spPr/>
        <p:txBody>
          <a:bodyPr/>
          <a:lstStyle/>
          <a:p>
            <a:r>
              <a:rPr lang="en-US" dirty="0" smtClean="0"/>
              <a:t>Based on Annual numbers, therefore:</a:t>
            </a:r>
          </a:p>
          <a:p>
            <a:pPr lvl="1"/>
            <a:r>
              <a:rPr lang="en-US" dirty="0" smtClean="0"/>
              <a:t>2 spots for Glider</a:t>
            </a:r>
          </a:p>
          <a:p>
            <a:pPr lvl="1"/>
            <a:r>
              <a:rPr lang="en-US" dirty="0" smtClean="0"/>
              <a:t>2 spots for Power</a:t>
            </a:r>
          </a:p>
          <a:p>
            <a:r>
              <a:rPr lang="en-US" dirty="0" smtClean="0"/>
              <a:t>Names chosen by approximately November 25</a:t>
            </a:r>
            <a:r>
              <a:rPr lang="en-US" baseline="30000" dirty="0" smtClean="0"/>
              <a:t>th</a:t>
            </a:r>
            <a:r>
              <a:rPr lang="en-US" dirty="0" smtClean="0"/>
              <a:t> (pretty early!!!)</a:t>
            </a:r>
          </a:p>
          <a:p>
            <a:r>
              <a:rPr lang="en-US" dirty="0" smtClean="0"/>
              <a:t>Most of the course will be completed at this time, but not all of it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make this tough decision: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First 4-5 assignments</a:t>
            </a:r>
          </a:p>
          <a:p>
            <a:r>
              <a:rPr lang="en-US" dirty="0" smtClean="0"/>
              <a:t>First 2-3 quizzes</a:t>
            </a:r>
          </a:p>
          <a:p>
            <a:r>
              <a:rPr lang="en-US" dirty="0" smtClean="0"/>
              <a:t>Term Test 1</a:t>
            </a:r>
          </a:p>
          <a:p>
            <a:r>
              <a:rPr lang="en-US" dirty="0" smtClean="0"/>
              <a:t>Attendance up to approximately November 24</a:t>
            </a:r>
            <a:r>
              <a:rPr lang="en-US" baseline="30000" dirty="0" smtClean="0"/>
              <a:t>th</a:t>
            </a:r>
            <a:endParaRPr lang="en-US" dirty="0" smtClean="0"/>
          </a:p>
          <a:p>
            <a:r>
              <a:rPr lang="en-US" dirty="0" smtClean="0"/>
              <a:t>Narrative submission</a:t>
            </a:r>
          </a:p>
          <a:p>
            <a:r>
              <a:rPr lang="en-US" dirty="0" smtClean="0"/>
              <a:t>Lottery ticket sales</a:t>
            </a:r>
          </a:p>
          <a:p>
            <a:r>
              <a:rPr lang="en-US" dirty="0" smtClean="0"/>
              <a:t>Optional training participation</a:t>
            </a:r>
          </a:p>
          <a:p>
            <a:pPr>
              <a:buNone/>
            </a:pPr>
            <a:endParaRPr lang="en-US" dirty="0" smtClean="0"/>
          </a:p>
          <a:p>
            <a:pPr>
              <a:buNone/>
            </a:pPr>
            <a:r>
              <a:rPr lang="en-US" u="sng" dirty="0" smtClean="0"/>
              <a:t>Past the November deadline:</a:t>
            </a:r>
          </a:p>
          <a:p>
            <a:r>
              <a:rPr lang="en-US" dirty="0" smtClean="0"/>
              <a:t>Candidates chosen will spend the rest of the course battling for the order in which they will be recommended for their respective course!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Spreadsheet Examples</a:t>
            </a:r>
            <a:endParaRPr lang="en-US" dirty="0"/>
          </a:p>
        </p:txBody>
      </p:sp>
      <p:pic>
        <p:nvPicPr>
          <p:cNvPr id="4" name="Picture 5"/>
          <p:cNvPicPr>
            <a:picLocks noChangeAspect="1" noChangeArrowheads="1"/>
          </p:cNvPicPr>
          <p:nvPr/>
        </p:nvPicPr>
        <p:blipFill>
          <a:blip r:embed="rId3" cstate="print"/>
          <a:srcRect/>
          <a:stretch>
            <a:fillRect/>
          </a:stretch>
        </p:blipFill>
        <p:spPr bwMode="auto">
          <a:xfrm>
            <a:off x="0" y="4038600"/>
            <a:ext cx="9120910" cy="2286000"/>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0" y="1371600"/>
            <a:ext cx="9144000" cy="243942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Glider Course Requirements</a:t>
            </a:r>
            <a:endParaRPr lang="en-US" dirty="0"/>
          </a:p>
        </p:txBody>
      </p:sp>
      <p:sp>
        <p:nvSpPr>
          <p:cNvPr id="3" name="Content Placeholder 2"/>
          <p:cNvSpPr>
            <a:spLocks noGrp="1"/>
          </p:cNvSpPr>
          <p:nvPr>
            <p:ph idx="1"/>
          </p:nvPr>
        </p:nvSpPr>
        <p:spPr/>
        <p:txBody>
          <a:bodyPr>
            <a:normAutofit/>
          </a:bodyPr>
          <a:lstStyle/>
          <a:p>
            <a:r>
              <a:rPr lang="en-US" dirty="0" smtClean="0"/>
              <a:t>Narrative</a:t>
            </a:r>
          </a:p>
          <a:p>
            <a:r>
              <a:rPr lang="en-US" dirty="0" smtClean="0"/>
              <a:t>School Report dated June of last completed school year</a:t>
            </a:r>
          </a:p>
          <a:p>
            <a:r>
              <a:rPr lang="en-US" dirty="0" smtClean="0"/>
              <a:t>Passport Page 3 or Birth Certificate</a:t>
            </a:r>
          </a:p>
          <a:p>
            <a:r>
              <a:rPr lang="en-US" dirty="0" smtClean="0"/>
              <a:t>Government issued photo ID</a:t>
            </a:r>
          </a:p>
          <a:p>
            <a:r>
              <a:rPr lang="en-US" dirty="0" smtClean="0"/>
              <a:t>2 </a:t>
            </a:r>
            <a:r>
              <a:rPr lang="en-US" dirty="0" err="1"/>
              <a:t>c</a:t>
            </a:r>
            <a:r>
              <a:rPr lang="en-US" dirty="0" err="1" smtClean="0"/>
              <a:t>olour</a:t>
            </a:r>
            <a:r>
              <a:rPr lang="en-US" dirty="0" smtClean="0"/>
              <a:t> passport photos-not signed</a:t>
            </a:r>
          </a:p>
          <a:p>
            <a:r>
              <a:rPr lang="en-US" dirty="0" smtClean="0"/>
              <a:t>CAT 3 Transport Canada Medical</a:t>
            </a:r>
          </a:p>
          <a:p>
            <a:r>
              <a:rPr lang="en-US" dirty="0" smtClean="0"/>
              <a:t>CATO 54-26 Annex B</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Course Requirements</a:t>
            </a:r>
            <a:endParaRPr lang="en-US" dirty="0"/>
          </a:p>
        </p:txBody>
      </p:sp>
      <p:sp>
        <p:nvSpPr>
          <p:cNvPr id="3" name="Content Placeholder 2"/>
          <p:cNvSpPr>
            <a:spLocks noGrp="1"/>
          </p:cNvSpPr>
          <p:nvPr>
            <p:ph idx="1"/>
          </p:nvPr>
        </p:nvSpPr>
        <p:spPr/>
        <p:txBody>
          <a:bodyPr>
            <a:normAutofit/>
          </a:bodyPr>
          <a:lstStyle/>
          <a:p>
            <a:r>
              <a:rPr lang="en-US" dirty="0" smtClean="0"/>
              <a:t>Narrative</a:t>
            </a:r>
          </a:p>
          <a:p>
            <a:r>
              <a:rPr lang="en-US" dirty="0" smtClean="0"/>
              <a:t>School Report dated June of last completed school year</a:t>
            </a:r>
          </a:p>
          <a:p>
            <a:r>
              <a:rPr lang="en-US" dirty="0" smtClean="0"/>
              <a:t>Passport Page 3 or Birth Certificate</a:t>
            </a:r>
          </a:p>
          <a:p>
            <a:r>
              <a:rPr lang="en-US" dirty="0" smtClean="0"/>
              <a:t>Government issued photo ID</a:t>
            </a:r>
          </a:p>
          <a:p>
            <a:r>
              <a:rPr lang="en-US" dirty="0" smtClean="0"/>
              <a:t>2 </a:t>
            </a:r>
            <a:r>
              <a:rPr lang="en-US" dirty="0" err="1"/>
              <a:t>c</a:t>
            </a:r>
            <a:r>
              <a:rPr lang="en-US" dirty="0" err="1" smtClean="0"/>
              <a:t>olour</a:t>
            </a:r>
            <a:r>
              <a:rPr lang="en-US" dirty="0" smtClean="0"/>
              <a:t> passport photos – not signed or photocopy of GPL</a:t>
            </a:r>
          </a:p>
          <a:p>
            <a:r>
              <a:rPr lang="en-US" dirty="0" smtClean="0"/>
              <a:t>CAT 3 Transport Canada Medical</a:t>
            </a:r>
          </a:p>
          <a:p>
            <a:r>
              <a:rPr lang="en-US" dirty="0" smtClean="0"/>
              <a:t>CATO 54-27 Annex B</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Narrative</a:t>
            </a:r>
            <a:endParaRPr lang="en-US" dirty="0"/>
          </a:p>
        </p:txBody>
      </p:sp>
      <p:sp>
        <p:nvSpPr>
          <p:cNvPr id="3" name="Content Placeholder 2"/>
          <p:cNvSpPr>
            <a:spLocks noGrp="1"/>
          </p:cNvSpPr>
          <p:nvPr>
            <p:ph idx="1"/>
          </p:nvPr>
        </p:nvSpPr>
        <p:spPr/>
        <p:txBody>
          <a:bodyPr/>
          <a:lstStyle/>
          <a:p>
            <a:r>
              <a:rPr lang="en-US" dirty="0" smtClean="0"/>
              <a:t>Hand out example narrative</a:t>
            </a:r>
          </a:p>
          <a:p>
            <a:endParaRPr lang="en-US" dirty="0" smtClean="0"/>
          </a:p>
          <a:p>
            <a:r>
              <a:rPr lang="en-US" dirty="0" smtClean="0"/>
              <a:t>First Rough Draft Due:</a:t>
            </a:r>
          </a:p>
          <a:p>
            <a:pPr lvl="1"/>
            <a:r>
              <a:rPr lang="en-US" dirty="0" smtClean="0"/>
              <a:t>Day 3</a:t>
            </a:r>
          </a:p>
          <a:p>
            <a:r>
              <a:rPr lang="en-US" dirty="0" smtClean="0"/>
              <a:t>Second Rough Draft Due:</a:t>
            </a:r>
          </a:p>
          <a:p>
            <a:pPr lvl="1"/>
            <a:r>
              <a:rPr lang="en-US" dirty="0" smtClean="0"/>
              <a:t>Day 7</a:t>
            </a:r>
          </a:p>
          <a:p>
            <a:r>
              <a:rPr lang="en-US" dirty="0" smtClean="0"/>
              <a:t>Final Draft Due:</a:t>
            </a:r>
          </a:p>
          <a:p>
            <a:pPr lvl="1"/>
            <a:r>
              <a:rPr lang="en-US" dirty="0" smtClean="0"/>
              <a:t>Day 10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 - Glider</a:t>
            </a:r>
            <a:endParaRPr lang="en-US" dirty="0"/>
          </a:p>
        </p:txBody>
      </p:sp>
      <p:sp>
        <p:nvSpPr>
          <p:cNvPr id="3" name="Content Placeholder 2"/>
          <p:cNvSpPr>
            <a:spLocks noGrp="1"/>
          </p:cNvSpPr>
          <p:nvPr>
            <p:ph idx="1"/>
          </p:nvPr>
        </p:nvSpPr>
        <p:spPr/>
        <p:txBody>
          <a:bodyPr/>
          <a:lstStyle/>
          <a:p>
            <a:r>
              <a:rPr lang="en-US" dirty="0" smtClean="0"/>
              <a:t>Glider:</a:t>
            </a:r>
          </a:p>
          <a:p>
            <a:pPr lvl="1"/>
            <a:r>
              <a:rPr lang="en-US" dirty="0" smtClean="0"/>
              <a:t>Must be minimum 16 by September 1</a:t>
            </a:r>
            <a:r>
              <a:rPr lang="en-US" baseline="30000" dirty="0" smtClean="0"/>
              <a:t>st</a:t>
            </a:r>
            <a:endParaRPr lang="en-US" dirty="0" smtClean="0"/>
          </a:p>
          <a:p>
            <a:pPr lvl="1"/>
            <a:r>
              <a:rPr lang="en-US" dirty="0" smtClean="0"/>
              <a:t>Able to hold a CAT 3 Transport Canada medical</a:t>
            </a:r>
          </a:p>
          <a:p>
            <a:pPr lvl="1"/>
            <a:r>
              <a:rPr lang="en-US" dirty="0" smtClean="0"/>
              <a:t>Completed Level 3 and Grade  9 by June 30</a:t>
            </a:r>
            <a:r>
              <a:rPr lang="en-US" baseline="30000" dirty="0" smtClean="0"/>
              <a:t>th</a:t>
            </a:r>
            <a:endParaRPr lang="en-US" dirty="0" smtClean="0"/>
          </a:p>
          <a:p>
            <a:pPr lvl="1"/>
            <a:r>
              <a:rPr lang="en-US" dirty="0" smtClean="0"/>
              <a:t>Minimum 50% on Entrance Exam</a:t>
            </a:r>
          </a:p>
          <a:p>
            <a:pPr lvl="1"/>
            <a:r>
              <a:rPr lang="en-US" dirty="0" smtClean="0"/>
              <a:t>Height: 5’1”-6’3”</a:t>
            </a:r>
          </a:p>
          <a:p>
            <a:pPr lvl="1"/>
            <a:r>
              <a:rPr lang="en-US" dirty="0" smtClean="0"/>
              <a:t>Weight: 90lbs-200lbs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Interviews</a:t>
            </a:r>
            <a:endParaRPr lang="en-US" dirty="0"/>
          </a:p>
        </p:txBody>
      </p:sp>
      <p:sp>
        <p:nvSpPr>
          <p:cNvPr id="3" name="Content Placeholder 2"/>
          <p:cNvSpPr>
            <a:spLocks noGrp="1"/>
          </p:cNvSpPr>
          <p:nvPr>
            <p:ph idx="1"/>
          </p:nvPr>
        </p:nvSpPr>
        <p:spPr/>
        <p:txBody>
          <a:bodyPr/>
          <a:lstStyle/>
          <a:p>
            <a:r>
              <a:rPr lang="en-US" dirty="0" smtClean="0"/>
              <a:t>Mock interviews will be held in January for all National Course applicants</a:t>
            </a:r>
          </a:p>
          <a:p>
            <a:r>
              <a:rPr lang="en-US" dirty="0" smtClean="0"/>
              <a:t>Full uniform</a:t>
            </a:r>
          </a:p>
          <a:p>
            <a:r>
              <a:rPr lang="en-US" dirty="0" smtClean="0"/>
              <a:t>Full mock marking with feedback</a:t>
            </a:r>
          </a:p>
          <a:p>
            <a:r>
              <a:rPr lang="en-US" dirty="0" smtClean="0"/>
              <a:t>Conducted by Squadron Officers, civilian volunteers and SSC members in same fashion that real interviews will be completed</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Let’s Get Started!!</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 - Power</a:t>
            </a:r>
            <a:endParaRPr lang="en-US" dirty="0"/>
          </a:p>
        </p:txBody>
      </p:sp>
      <p:sp>
        <p:nvSpPr>
          <p:cNvPr id="3" name="Content Placeholder 2"/>
          <p:cNvSpPr>
            <a:spLocks noGrp="1"/>
          </p:cNvSpPr>
          <p:nvPr>
            <p:ph idx="1"/>
          </p:nvPr>
        </p:nvSpPr>
        <p:spPr/>
        <p:txBody>
          <a:bodyPr/>
          <a:lstStyle/>
          <a:p>
            <a:r>
              <a:rPr lang="en-US" dirty="0" smtClean="0"/>
              <a:t>Power:</a:t>
            </a:r>
          </a:p>
          <a:p>
            <a:pPr lvl="1"/>
            <a:r>
              <a:rPr lang="en-US" dirty="0" smtClean="0"/>
              <a:t>Must be minimum 17 by September 1</a:t>
            </a:r>
            <a:r>
              <a:rPr lang="en-US" baseline="30000" dirty="0" smtClean="0"/>
              <a:t>st</a:t>
            </a:r>
            <a:endParaRPr lang="en-US" dirty="0" smtClean="0"/>
          </a:p>
          <a:p>
            <a:pPr lvl="1"/>
            <a:r>
              <a:rPr lang="en-US" dirty="0" smtClean="0"/>
              <a:t>Able to hold a CAT 3 Transport Canada medical</a:t>
            </a:r>
          </a:p>
          <a:p>
            <a:pPr lvl="1"/>
            <a:r>
              <a:rPr lang="en-US" dirty="0" smtClean="0"/>
              <a:t>Completed Level 4 and Grade  10 by June 30</a:t>
            </a:r>
            <a:r>
              <a:rPr lang="en-US" baseline="30000" dirty="0" smtClean="0"/>
              <a:t>th</a:t>
            </a:r>
            <a:endParaRPr lang="en-US" dirty="0" smtClean="0"/>
          </a:p>
          <a:p>
            <a:pPr lvl="1"/>
            <a:r>
              <a:rPr lang="en-US" dirty="0" smtClean="0"/>
              <a:t>Minimum 50% on Entrance Exam</a:t>
            </a:r>
          </a:p>
          <a:p>
            <a:pPr lvl="1"/>
            <a:r>
              <a:rPr lang="en-US" dirty="0" smtClean="0"/>
              <a:t>Weight: No more than 245lbs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Check!</a:t>
            </a:r>
            <a:endParaRPr lang="en-US" dirty="0"/>
          </a:p>
        </p:txBody>
      </p:sp>
      <p:sp>
        <p:nvSpPr>
          <p:cNvPr id="3" name="Content Placeholder 2"/>
          <p:cNvSpPr>
            <a:spLocks noGrp="1"/>
          </p:cNvSpPr>
          <p:nvPr>
            <p:ph idx="1"/>
          </p:nvPr>
        </p:nvSpPr>
        <p:spPr/>
        <p:txBody>
          <a:bodyPr/>
          <a:lstStyle/>
          <a:p>
            <a:r>
              <a:rPr lang="en-US" dirty="0" smtClean="0"/>
              <a:t>NAME</a:t>
            </a:r>
          </a:p>
          <a:p>
            <a:r>
              <a:rPr lang="en-US" dirty="0" smtClean="0"/>
              <a:t>RANK</a:t>
            </a:r>
          </a:p>
          <a:p>
            <a:r>
              <a:rPr lang="en-US" dirty="0" smtClean="0"/>
              <a:t>LEVEL</a:t>
            </a:r>
          </a:p>
          <a:p>
            <a:r>
              <a:rPr lang="en-US" dirty="0" smtClean="0"/>
              <a:t>BIRTHDAY</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Flying </a:t>
            </a:r>
            <a:r>
              <a:rPr lang="en-US" dirty="0" err="1" smtClean="0"/>
              <a:t>Schol</a:t>
            </a:r>
            <a:r>
              <a:rPr lang="en-US" dirty="0" smtClean="0"/>
              <a:t> Course Requirements</a:t>
            </a:r>
            <a:endParaRPr lang="en-US" dirty="0"/>
          </a:p>
        </p:txBody>
      </p:sp>
      <p:sp>
        <p:nvSpPr>
          <p:cNvPr id="3" name="Content Placeholder 2"/>
          <p:cNvSpPr>
            <a:spLocks noGrp="1"/>
          </p:cNvSpPr>
          <p:nvPr>
            <p:ph idx="1"/>
          </p:nvPr>
        </p:nvSpPr>
        <p:spPr/>
        <p:txBody>
          <a:bodyPr/>
          <a:lstStyle/>
          <a:p>
            <a:r>
              <a:rPr lang="en-US" dirty="0" smtClean="0"/>
              <a:t>Must sell minimum of </a:t>
            </a:r>
            <a:r>
              <a:rPr lang="en-US" b="1" u="sng" dirty="0" smtClean="0"/>
              <a:t>2</a:t>
            </a:r>
            <a:r>
              <a:rPr lang="en-US" dirty="0" smtClean="0"/>
              <a:t> Lottery Ticket BOOKS</a:t>
            </a:r>
          </a:p>
          <a:p>
            <a:endParaRPr lang="en-US" dirty="0" smtClean="0"/>
          </a:p>
          <a:p>
            <a:r>
              <a:rPr lang="en-US" i="1" dirty="0" smtClean="0"/>
              <a:t>(Must </a:t>
            </a:r>
            <a:r>
              <a:rPr lang="en-US" i="1" dirty="0" smtClean="0"/>
              <a:t>be on minimum of 1 cadet </a:t>
            </a:r>
            <a:r>
              <a:rPr lang="en-US" i="1" dirty="0" smtClean="0"/>
              <a:t>team)</a:t>
            </a:r>
            <a:endParaRPr lang="en-US" i="1" dirty="0" smtClean="0"/>
          </a:p>
          <a:p>
            <a:endParaRPr lang="en-US" dirty="0" smtClean="0"/>
          </a:p>
          <a:p>
            <a:r>
              <a:rPr lang="en-US" dirty="0" smtClean="0"/>
              <a:t>Maintain high level of dress, deportment and level training throughout the year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Schedule</a:t>
            </a:r>
            <a:endParaRPr lang="en-US" dirty="0"/>
          </a:p>
        </p:txBody>
      </p:sp>
      <p:sp>
        <p:nvSpPr>
          <p:cNvPr id="3" name="Content Placeholder 2"/>
          <p:cNvSpPr>
            <a:spLocks noGrp="1"/>
          </p:cNvSpPr>
          <p:nvPr>
            <p:ph idx="1"/>
          </p:nvPr>
        </p:nvSpPr>
        <p:spPr/>
        <p:txBody>
          <a:bodyPr/>
          <a:lstStyle/>
          <a:p>
            <a:r>
              <a:rPr lang="en-US" dirty="0" smtClean="0"/>
              <a:t>Tuesdays from 1830-2130 (3 hour classes)</a:t>
            </a:r>
          </a:p>
          <a:p>
            <a:endParaRPr lang="en-US" dirty="0" smtClean="0"/>
          </a:p>
          <a:p>
            <a:pPr lvl="1"/>
            <a:r>
              <a:rPr lang="en-US" dirty="0" smtClean="0"/>
              <a:t>1830-1915	Quiz</a:t>
            </a:r>
          </a:p>
          <a:p>
            <a:pPr lvl="1"/>
            <a:r>
              <a:rPr lang="en-US" dirty="0" smtClean="0"/>
              <a:t>1915-2015	Lecture</a:t>
            </a:r>
          </a:p>
          <a:p>
            <a:pPr lvl="1"/>
            <a:r>
              <a:rPr lang="en-US" dirty="0" smtClean="0"/>
              <a:t>2015-2030	Break (if able)</a:t>
            </a:r>
          </a:p>
          <a:p>
            <a:pPr lvl="1"/>
            <a:r>
              <a:rPr lang="en-US" dirty="0" smtClean="0"/>
              <a:t>2030-2130	Lecture</a:t>
            </a:r>
          </a:p>
          <a:p>
            <a:pPr lvl="1"/>
            <a:endParaRPr lang="en-US" dirty="0" smtClean="0"/>
          </a:p>
          <a:p>
            <a:pPr lvl="1"/>
            <a:r>
              <a:rPr lang="en-US" dirty="0" smtClean="0"/>
              <a:t>Assignments due as you are entering the class or they are considered late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Bring to Every Class</a:t>
            </a:r>
            <a:endParaRPr lang="en-US" dirty="0"/>
          </a:p>
        </p:txBody>
      </p:sp>
      <p:sp>
        <p:nvSpPr>
          <p:cNvPr id="3" name="Content Placeholder 2"/>
          <p:cNvSpPr>
            <a:spLocks noGrp="1"/>
          </p:cNvSpPr>
          <p:nvPr>
            <p:ph idx="1"/>
          </p:nvPr>
        </p:nvSpPr>
        <p:spPr/>
        <p:txBody>
          <a:bodyPr>
            <a:normAutofit/>
          </a:bodyPr>
          <a:lstStyle/>
          <a:p>
            <a:r>
              <a:rPr lang="en-US" dirty="0" smtClean="0"/>
              <a:t>Please acquire From the Ground Up textbook</a:t>
            </a:r>
          </a:p>
          <a:p>
            <a:r>
              <a:rPr lang="en-US" dirty="0" smtClean="0"/>
              <a:t>Notebook</a:t>
            </a:r>
          </a:p>
          <a:p>
            <a:r>
              <a:rPr lang="en-US" dirty="0" smtClean="0"/>
              <a:t>Writing utensils</a:t>
            </a:r>
          </a:p>
          <a:p>
            <a:endParaRPr lang="en-US" dirty="0" smtClean="0"/>
          </a:p>
          <a:p>
            <a:r>
              <a:rPr lang="en-US" dirty="0" smtClean="0"/>
              <a:t>Power candidates will need an E6B for the final class – we can lend those out if required</a:t>
            </a:r>
          </a:p>
          <a:p>
            <a:endParaRPr lang="en-US" dirty="0" smtClean="0"/>
          </a:p>
          <a:p>
            <a:r>
              <a:rPr lang="en-US" dirty="0" smtClean="0"/>
              <a:t>If you are missing any equipment you will be asked to leave the class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Tentative Schedule</a:t>
            </a:r>
            <a:endParaRPr lang="en-US" dirty="0"/>
          </a:p>
        </p:txBody>
      </p:sp>
      <p:graphicFrame>
        <p:nvGraphicFramePr>
          <p:cNvPr id="4" name="Content Placeholder 3"/>
          <p:cNvGraphicFramePr>
            <a:graphicFrameLocks noGrp="1"/>
          </p:cNvGraphicFramePr>
          <p:nvPr>
            <p:ph idx="1"/>
          </p:nvPr>
        </p:nvGraphicFramePr>
        <p:xfrm>
          <a:off x="457200" y="1600200"/>
          <a:ext cx="8229600" cy="11125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dirty="0" smtClean="0"/>
                        <a:t>Day 1</a:t>
                      </a:r>
                      <a:endParaRPr lang="en-US" dirty="0"/>
                    </a:p>
                  </a:txBody>
                  <a:tcPr/>
                </a:tc>
                <a:tc>
                  <a:txBody>
                    <a:bodyPr/>
                    <a:lstStyle/>
                    <a:p>
                      <a:r>
                        <a:rPr lang="en-US" dirty="0" smtClean="0"/>
                        <a:t>Day 2</a:t>
                      </a:r>
                      <a:endParaRPr lang="en-US" dirty="0"/>
                    </a:p>
                  </a:txBody>
                  <a:tcPr/>
                </a:tc>
                <a:tc>
                  <a:txBody>
                    <a:bodyPr/>
                    <a:lstStyle/>
                    <a:p>
                      <a:r>
                        <a:rPr lang="en-US" dirty="0" smtClean="0"/>
                        <a:t>Day 3</a:t>
                      </a:r>
                      <a:endParaRPr lang="en-US" dirty="0"/>
                    </a:p>
                  </a:txBody>
                  <a:tcPr/>
                </a:tc>
                <a:tc>
                  <a:txBody>
                    <a:bodyPr/>
                    <a:lstStyle/>
                    <a:p>
                      <a:r>
                        <a:rPr lang="en-US" dirty="0" smtClean="0"/>
                        <a:t>Day 4</a:t>
                      </a:r>
                      <a:endParaRPr lang="en-US" dirty="0"/>
                    </a:p>
                  </a:txBody>
                  <a:tcPr/>
                </a:tc>
              </a:tr>
              <a:tr h="370840">
                <a:tc>
                  <a:txBody>
                    <a:bodyPr/>
                    <a:lstStyle/>
                    <a:p>
                      <a:r>
                        <a:rPr lang="en-US" dirty="0" smtClean="0">
                          <a:solidFill>
                            <a:srgbClr val="FF0000"/>
                          </a:solidFill>
                        </a:rPr>
                        <a:t>Threshold</a:t>
                      </a:r>
                      <a:r>
                        <a:rPr lang="en-US" baseline="0" dirty="0" smtClean="0">
                          <a:solidFill>
                            <a:srgbClr val="FF0000"/>
                          </a:solidFill>
                        </a:rPr>
                        <a:t> Exam</a:t>
                      </a:r>
                      <a:endParaRPr lang="en-US" dirty="0">
                        <a:solidFill>
                          <a:srgbClr val="FF0000"/>
                        </a:solidFill>
                      </a:endParaRPr>
                    </a:p>
                  </a:txBody>
                  <a:tcPr/>
                </a:tc>
                <a:tc>
                  <a:txBody>
                    <a:bodyPr/>
                    <a:lstStyle/>
                    <a:p>
                      <a:r>
                        <a:rPr lang="en-US" dirty="0" smtClean="0">
                          <a:solidFill>
                            <a:srgbClr val="FF0000"/>
                          </a:solidFill>
                        </a:rPr>
                        <a:t>Air Law</a:t>
                      </a:r>
                      <a:r>
                        <a:rPr lang="en-US" baseline="0" dirty="0" smtClean="0">
                          <a:solidFill>
                            <a:srgbClr val="FF0000"/>
                          </a:solidFill>
                        </a:rPr>
                        <a:t> Quiz</a:t>
                      </a:r>
                      <a:endParaRPr lang="en-US" dirty="0">
                        <a:solidFill>
                          <a:srgbClr val="FF0000"/>
                        </a:solidFill>
                      </a:endParaRPr>
                    </a:p>
                  </a:txBody>
                  <a:tcPr/>
                </a:tc>
                <a:tc>
                  <a:txBody>
                    <a:bodyPr/>
                    <a:lstStyle/>
                    <a:p>
                      <a:endParaRPr lang="en-US" dirty="0"/>
                    </a:p>
                  </a:txBody>
                  <a:tcPr/>
                </a:tc>
                <a:tc>
                  <a:txBody>
                    <a:bodyPr/>
                    <a:lstStyle/>
                    <a:p>
                      <a:r>
                        <a:rPr lang="en-US" dirty="0" smtClean="0">
                          <a:solidFill>
                            <a:srgbClr val="FF0000"/>
                          </a:solidFill>
                        </a:rPr>
                        <a:t>T of F Quiz</a:t>
                      </a:r>
                      <a:endParaRPr lang="en-US" dirty="0">
                        <a:solidFill>
                          <a:srgbClr val="FF0000"/>
                        </a:solidFill>
                      </a:endParaRPr>
                    </a:p>
                  </a:txBody>
                  <a:tcPr/>
                </a:tc>
              </a:tr>
              <a:tr h="370840">
                <a:tc>
                  <a:txBody>
                    <a:bodyPr/>
                    <a:lstStyle/>
                    <a:p>
                      <a:r>
                        <a:rPr lang="en-US" dirty="0" smtClean="0"/>
                        <a:t>Admin &amp; Air Law</a:t>
                      </a:r>
                      <a:endParaRPr lang="en-US" dirty="0"/>
                    </a:p>
                  </a:txBody>
                  <a:tcPr/>
                </a:tc>
                <a:tc>
                  <a:txBody>
                    <a:bodyPr/>
                    <a:lstStyle/>
                    <a:p>
                      <a:r>
                        <a:rPr lang="en-US" dirty="0" smtClean="0"/>
                        <a:t>T of F 1</a:t>
                      </a:r>
                      <a:endParaRPr lang="en-US" dirty="0"/>
                    </a:p>
                  </a:txBody>
                  <a:tcPr/>
                </a:tc>
                <a:tc>
                  <a:txBody>
                    <a:bodyPr/>
                    <a:lstStyle/>
                    <a:p>
                      <a:r>
                        <a:rPr lang="en-US" dirty="0" smtClean="0"/>
                        <a:t>T of F 2</a:t>
                      </a:r>
                      <a:endParaRPr lang="en-US" dirty="0"/>
                    </a:p>
                  </a:txBody>
                  <a:tcPr/>
                </a:tc>
                <a:tc>
                  <a:txBody>
                    <a:bodyPr/>
                    <a:lstStyle/>
                    <a:p>
                      <a:r>
                        <a:rPr lang="en-US" dirty="0" smtClean="0"/>
                        <a:t>Met 1</a:t>
                      </a:r>
                      <a:endParaRPr lang="en-US" dirty="0"/>
                    </a:p>
                  </a:txBody>
                  <a:tcPr/>
                </a:tc>
              </a:tr>
            </a:tbl>
          </a:graphicData>
        </a:graphic>
      </p:graphicFrame>
      <p:graphicFrame>
        <p:nvGraphicFramePr>
          <p:cNvPr id="5" name="Content Placeholder 3"/>
          <p:cNvGraphicFramePr>
            <a:graphicFrameLocks/>
          </p:cNvGraphicFramePr>
          <p:nvPr/>
        </p:nvGraphicFramePr>
        <p:xfrm>
          <a:off x="457200" y="2895600"/>
          <a:ext cx="8229600" cy="11125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dirty="0" smtClean="0"/>
                        <a:t>Day 5</a:t>
                      </a:r>
                      <a:endParaRPr lang="en-US" dirty="0"/>
                    </a:p>
                  </a:txBody>
                  <a:tcPr/>
                </a:tc>
                <a:tc>
                  <a:txBody>
                    <a:bodyPr/>
                    <a:lstStyle/>
                    <a:p>
                      <a:r>
                        <a:rPr lang="en-US" dirty="0" smtClean="0"/>
                        <a:t>Day 6</a:t>
                      </a:r>
                      <a:endParaRPr lang="en-US" dirty="0"/>
                    </a:p>
                  </a:txBody>
                  <a:tcPr/>
                </a:tc>
                <a:tc>
                  <a:txBody>
                    <a:bodyPr/>
                    <a:lstStyle/>
                    <a:p>
                      <a:endParaRPr lang="en-US" dirty="0"/>
                    </a:p>
                  </a:txBody>
                  <a:tcPr/>
                </a:tc>
                <a:tc>
                  <a:txBody>
                    <a:bodyPr/>
                    <a:lstStyle/>
                    <a:p>
                      <a:r>
                        <a:rPr lang="en-US" dirty="0" smtClean="0"/>
                        <a:t>Day 7</a:t>
                      </a:r>
                      <a:endParaRPr lang="en-US" dirty="0"/>
                    </a:p>
                  </a:txBody>
                  <a:tcPr/>
                </a:tc>
              </a:tr>
              <a:tr h="370840">
                <a:tc>
                  <a:txBody>
                    <a:bodyPr/>
                    <a:lstStyle/>
                    <a:p>
                      <a:r>
                        <a:rPr lang="en-US" dirty="0" smtClean="0">
                          <a:solidFill>
                            <a:schemeClr val="tx1"/>
                          </a:solidFill>
                        </a:rPr>
                        <a:t>Met</a:t>
                      </a:r>
                      <a:r>
                        <a:rPr lang="en-US" baseline="0" dirty="0" smtClean="0">
                          <a:solidFill>
                            <a:schemeClr val="tx1"/>
                          </a:solidFill>
                        </a:rPr>
                        <a:t> 2</a:t>
                      </a:r>
                      <a:endParaRPr lang="en-US" dirty="0">
                        <a:solidFill>
                          <a:schemeClr val="tx1"/>
                        </a:solidFill>
                      </a:endParaRPr>
                    </a:p>
                  </a:txBody>
                  <a:tcPr/>
                </a:tc>
                <a:tc>
                  <a:txBody>
                    <a:bodyPr/>
                    <a:lstStyle/>
                    <a:p>
                      <a:r>
                        <a:rPr lang="en-US" dirty="0" smtClean="0">
                          <a:solidFill>
                            <a:srgbClr val="FF0000"/>
                          </a:solidFill>
                        </a:rPr>
                        <a:t>Term Test 1</a:t>
                      </a:r>
                      <a:endParaRPr lang="en-US" dirty="0">
                        <a:solidFill>
                          <a:srgbClr val="FF0000"/>
                        </a:solidFill>
                      </a:endParaRPr>
                    </a:p>
                  </a:txBody>
                  <a:tcPr/>
                </a:tc>
                <a:tc>
                  <a:txBody>
                    <a:bodyPr/>
                    <a:lstStyle/>
                    <a:p>
                      <a:r>
                        <a:rPr lang="en-US" dirty="0" smtClean="0">
                          <a:solidFill>
                            <a:schemeClr val="tx1"/>
                          </a:solidFill>
                        </a:rPr>
                        <a:t>Tagging</a:t>
                      </a:r>
                      <a:endParaRPr lang="en-US" dirty="0">
                        <a:solidFill>
                          <a:schemeClr val="tx1"/>
                        </a:solidFill>
                      </a:endParaRPr>
                    </a:p>
                  </a:txBody>
                  <a:tcPr/>
                </a:tc>
                <a:tc>
                  <a:txBody>
                    <a:bodyPr/>
                    <a:lstStyle/>
                    <a:p>
                      <a:endParaRPr lang="en-US" dirty="0">
                        <a:solidFill>
                          <a:srgbClr val="FF0000"/>
                        </a:solidFill>
                      </a:endParaRPr>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Met 3</a:t>
                      </a:r>
                      <a:endParaRPr lang="en-US" dirty="0"/>
                    </a:p>
                  </a:txBody>
                  <a:tcPr/>
                </a:tc>
              </a:tr>
            </a:tbl>
          </a:graphicData>
        </a:graphic>
      </p:graphicFrame>
      <p:graphicFrame>
        <p:nvGraphicFramePr>
          <p:cNvPr id="6" name="Content Placeholder 3"/>
          <p:cNvGraphicFramePr>
            <a:graphicFrameLocks/>
          </p:cNvGraphicFramePr>
          <p:nvPr/>
        </p:nvGraphicFramePr>
        <p:xfrm>
          <a:off x="457200" y="4191000"/>
          <a:ext cx="8229600" cy="11125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dirty="0" smtClean="0"/>
                        <a:t>Day 8</a:t>
                      </a:r>
                      <a:endParaRPr lang="en-US" dirty="0"/>
                    </a:p>
                  </a:txBody>
                  <a:tcPr/>
                </a:tc>
                <a:tc>
                  <a:txBody>
                    <a:bodyPr/>
                    <a:lstStyle/>
                    <a:p>
                      <a:r>
                        <a:rPr lang="en-US" dirty="0" smtClean="0"/>
                        <a:t>Day 9</a:t>
                      </a:r>
                      <a:endParaRPr lang="en-US" dirty="0"/>
                    </a:p>
                  </a:txBody>
                  <a:tcPr/>
                </a:tc>
                <a:tc>
                  <a:txBody>
                    <a:bodyPr/>
                    <a:lstStyle/>
                    <a:p>
                      <a:r>
                        <a:rPr lang="en-US" dirty="0" smtClean="0"/>
                        <a:t>Day 10</a:t>
                      </a:r>
                      <a:endParaRPr lang="en-US" dirty="0"/>
                    </a:p>
                  </a:txBody>
                  <a:tcPr/>
                </a:tc>
                <a:tc>
                  <a:txBody>
                    <a:bodyPr/>
                    <a:lstStyle/>
                    <a:p>
                      <a:r>
                        <a:rPr lang="en-US" dirty="0" smtClean="0"/>
                        <a:t>Day 11</a:t>
                      </a:r>
                      <a:endParaRPr lang="en-US" dirty="0"/>
                    </a:p>
                  </a:txBody>
                  <a:tcPr/>
                </a:tc>
              </a:tr>
              <a:tr h="370840">
                <a:tc>
                  <a:txBody>
                    <a:bodyPr/>
                    <a:lstStyle/>
                    <a:p>
                      <a:r>
                        <a:rPr lang="en-US" dirty="0" smtClean="0">
                          <a:solidFill>
                            <a:srgbClr val="FF0000"/>
                          </a:solidFill>
                        </a:rPr>
                        <a:t>Met Quiz</a:t>
                      </a:r>
                      <a:endParaRPr lang="en-US" dirty="0">
                        <a:solidFill>
                          <a:srgbClr val="FF0000"/>
                        </a:solidFill>
                      </a:endParaRPr>
                    </a:p>
                  </a:txBody>
                  <a:tcPr/>
                </a:tc>
                <a:tc>
                  <a:txBody>
                    <a:bodyPr/>
                    <a:lstStyle/>
                    <a:p>
                      <a:r>
                        <a:rPr lang="en-US" dirty="0" err="1" smtClean="0">
                          <a:solidFill>
                            <a:srgbClr val="FF0000"/>
                          </a:solidFill>
                        </a:rPr>
                        <a:t>Nav</a:t>
                      </a:r>
                      <a:r>
                        <a:rPr lang="en-US" dirty="0" smtClean="0">
                          <a:solidFill>
                            <a:srgbClr val="FF0000"/>
                          </a:solidFill>
                        </a:rPr>
                        <a:t> Quiz</a:t>
                      </a:r>
                      <a:endParaRPr lang="en-US" dirty="0">
                        <a:solidFill>
                          <a:srgbClr val="FF0000"/>
                        </a:solidFill>
                      </a:endParaRPr>
                    </a:p>
                  </a:txBody>
                  <a:tcPr/>
                </a:tc>
                <a:tc>
                  <a:txBody>
                    <a:bodyPr/>
                    <a:lstStyle/>
                    <a:p>
                      <a:endParaRPr lang="en-US" dirty="0">
                        <a:solidFill>
                          <a:srgbClr val="FF0000"/>
                        </a:solidFill>
                      </a:endParaRPr>
                    </a:p>
                  </a:txBody>
                  <a:tcPr/>
                </a:tc>
                <a:tc>
                  <a:txBody>
                    <a:bodyPr/>
                    <a:lstStyle/>
                    <a:p>
                      <a:r>
                        <a:rPr lang="en-US" dirty="0" smtClean="0">
                          <a:solidFill>
                            <a:srgbClr val="FF0000"/>
                          </a:solidFill>
                        </a:rPr>
                        <a:t>Term Test 2</a:t>
                      </a:r>
                      <a:endParaRPr lang="en-US" dirty="0">
                        <a:solidFill>
                          <a:srgbClr val="FF0000"/>
                        </a:solidFill>
                      </a:endParaRPr>
                    </a:p>
                  </a:txBody>
                  <a:tcPr/>
                </a:tc>
              </a:tr>
              <a:tr h="370840">
                <a:tc>
                  <a:txBody>
                    <a:bodyPr/>
                    <a:lstStyle/>
                    <a:p>
                      <a:r>
                        <a:rPr lang="en-US" dirty="0" err="1" smtClean="0">
                          <a:solidFill>
                            <a:schemeClr val="tx1"/>
                          </a:solidFill>
                        </a:rPr>
                        <a:t>Nav</a:t>
                      </a:r>
                      <a:endParaRPr lang="en-US" dirty="0">
                        <a:solidFill>
                          <a:schemeClr val="tx1"/>
                        </a:solidFill>
                      </a:endParaRPr>
                    </a:p>
                  </a:txBody>
                  <a:tcPr/>
                </a:tc>
                <a:tc>
                  <a:txBody>
                    <a:bodyPr/>
                    <a:lstStyle/>
                    <a:p>
                      <a:r>
                        <a:rPr lang="en-US" dirty="0" err="1" smtClean="0"/>
                        <a:t>Radio&amp;Airmanship</a:t>
                      </a:r>
                      <a:endParaRPr lang="en-US" dirty="0"/>
                    </a:p>
                  </a:txBody>
                  <a:tcPr/>
                </a:tc>
                <a:tc>
                  <a:txBody>
                    <a:bodyPr/>
                    <a:lstStyle/>
                    <a:p>
                      <a:r>
                        <a:rPr lang="en-US" dirty="0" smtClean="0"/>
                        <a:t>Engines&amp;E6B</a:t>
                      </a:r>
                      <a:endParaRPr lang="en-US" dirty="0"/>
                    </a:p>
                  </a:txBody>
                  <a:tcPr/>
                </a:tc>
                <a:tc>
                  <a:txBody>
                    <a:bodyPr/>
                    <a:lstStyle/>
                    <a:p>
                      <a:endParaRPr lang="en-US" dirty="0"/>
                    </a:p>
                  </a:txBody>
                  <a:tcPr/>
                </a:tc>
              </a:tr>
            </a:tbl>
          </a:graphicData>
        </a:graphic>
      </p:graphicFrame>
      <p:graphicFrame>
        <p:nvGraphicFramePr>
          <p:cNvPr id="7" name="Content Placeholder 3"/>
          <p:cNvGraphicFramePr>
            <a:graphicFrameLocks/>
          </p:cNvGraphicFramePr>
          <p:nvPr/>
        </p:nvGraphicFramePr>
        <p:xfrm>
          <a:off x="457200" y="5486400"/>
          <a:ext cx="8229600" cy="11125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endParaRPr lang="en-US" dirty="0"/>
                    </a:p>
                  </a:txBody>
                  <a:tcPr/>
                </a:tc>
                <a:tc>
                  <a:txBody>
                    <a:bodyPr/>
                    <a:lstStyle/>
                    <a:p>
                      <a:endParaRPr lang="en-US" dirty="0"/>
                    </a:p>
                  </a:txBody>
                  <a:tcPr/>
                </a:tc>
                <a:tc>
                  <a:txBody>
                    <a:bodyPr/>
                    <a:lstStyle/>
                    <a:p>
                      <a:r>
                        <a:rPr lang="en-US" dirty="0" smtClean="0"/>
                        <a:t>Day 12</a:t>
                      </a:r>
                      <a:endParaRPr lang="en-US" dirty="0"/>
                    </a:p>
                  </a:txBody>
                  <a:tcPr/>
                </a:tc>
                <a:tc>
                  <a:txBody>
                    <a:bodyPr/>
                    <a:lstStyle/>
                    <a:p>
                      <a:r>
                        <a:rPr lang="en-US" dirty="0" smtClean="0"/>
                        <a:t>January</a:t>
                      </a:r>
                      <a:endParaRPr lang="en-US" dirty="0"/>
                    </a:p>
                  </a:txBody>
                  <a:tcPr/>
                </a:tc>
              </a:tr>
              <a:tr h="370840">
                <a:tc>
                  <a:txBody>
                    <a:bodyPr/>
                    <a:lstStyle/>
                    <a:p>
                      <a:r>
                        <a:rPr lang="en-US" dirty="0" smtClean="0">
                          <a:solidFill>
                            <a:schemeClr val="tx1"/>
                          </a:solidFill>
                        </a:rPr>
                        <a:t>Review?</a:t>
                      </a:r>
                      <a:endParaRPr lang="en-US" dirty="0">
                        <a:solidFill>
                          <a:schemeClr val="tx1"/>
                        </a:solidFill>
                      </a:endParaRPr>
                    </a:p>
                  </a:txBody>
                  <a:tcPr/>
                </a:tc>
                <a:tc>
                  <a:txBody>
                    <a:bodyPr/>
                    <a:lstStyle/>
                    <a:p>
                      <a:r>
                        <a:rPr lang="en-US" dirty="0" smtClean="0">
                          <a:solidFill>
                            <a:schemeClr val="tx1"/>
                          </a:solidFill>
                        </a:rPr>
                        <a:t>Review?</a:t>
                      </a:r>
                      <a:endParaRPr lang="en-US" dirty="0">
                        <a:solidFill>
                          <a:schemeClr val="tx1"/>
                        </a:solidFill>
                      </a:endParaRPr>
                    </a:p>
                  </a:txBody>
                  <a:tcPr/>
                </a:tc>
                <a:tc>
                  <a:txBody>
                    <a:bodyPr/>
                    <a:lstStyle/>
                    <a:p>
                      <a:r>
                        <a:rPr lang="en-US" dirty="0" smtClean="0">
                          <a:solidFill>
                            <a:srgbClr val="FF0000"/>
                          </a:solidFill>
                        </a:rPr>
                        <a:t>Final </a:t>
                      </a:r>
                      <a:r>
                        <a:rPr lang="en-US" dirty="0" smtClean="0">
                          <a:solidFill>
                            <a:srgbClr val="FF0000"/>
                          </a:solidFill>
                        </a:rPr>
                        <a:t>Exam</a:t>
                      </a:r>
                      <a:endParaRPr lang="en-US" dirty="0">
                        <a:solidFill>
                          <a:srgbClr val="FF0000"/>
                        </a:solidFill>
                      </a:endParaRPr>
                    </a:p>
                  </a:txBody>
                  <a:tcPr/>
                </a:tc>
                <a:tc>
                  <a:txBody>
                    <a:bodyPr/>
                    <a:lstStyle/>
                    <a:p>
                      <a:r>
                        <a:rPr lang="en-US" dirty="0" smtClean="0">
                          <a:solidFill>
                            <a:srgbClr val="FF0000"/>
                          </a:solidFill>
                        </a:rPr>
                        <a:t>Final Exam</a:t>
                      </a:r>
                      <a:r>
                        <a:rPr lang="en-US" baseline="0" dirty="0" smtClean="0">
                          <a:solidFill>
                            <a:srgbClr val="FF0000"/>
                          </a:solidFill>
                        </a:rPr>
                        <a:t> 2</a:t>
                      </a:r>
                      <a:endParaRPr lang="en-US" dirty="0">
                        <a:solidFill>
                          <a:srgbClr val="FF0000"/>
                        </a:solidFill>
                      </a:endParaRPr>
                    </a:p>
                  </a:txBody>
                  <a:tcPr/>
                </a:tc>
              </a:tr>
              <a:tr h="370840">
                <a:tc>
                  <a:txBody>
                    <a:bodyPr/>
                    <a:lstStyle/>
                    <a:p>
                      <a:r>
                        <a:rPr lang="en-US" dirty="0" smtClean="0"/>
                        <a:t>Final Exam?</a:t>
                      </a:r>
                      <a:endParaRPr lang="en-US" dirty="0"/>
                    </a:p>
                  </a:txBody>
                  <a:tcPr/>
                </a:tc>
                <a:tc>
                  <a:txBody>
                    <a:bodyPr/>
                    <a:lstStyle/>
                    <a:p>
                      <a:r>
                        <a:rPr lang="en-US" dirty="0" smtClean="0"/>
                        <a:t>Final</a:t>
                      </a:r>
                      <a:r>
                        <a:rPr lang="en-US" baseline="0" dirty="0" smtClean="0"/>
                        <a:t> Exam?</a:t>
                      </a:r>
                      <a:endParaRPr lang="en-US" dirty="0"/>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Information</a:t>
            </a:r>
            <a:endParaRPr lang="en-US" dirty="0"/>
          </a:p>
        </p:txBody>
      </p:sp>
      <p:sp>
        <p:nvSpPr>
          <p:cNvPr id="3" name="Content Placeholder 2"/>
          <p:cNvSpPr>
            <a:spLocks noGrp="1"/>
          </p:cNvSpPr>
          <p:nvPr>
            <p:ph idx="1"/>
          </p:nvPr>
        </p:nvSpPr>
        <p:spPr/>
        <p:txBody>
          <a:bodyPr>
            <a:normAutofit/>
          </a:bodyPr>
          <a:lstStyle/>
          <a:p>
            <a:r>
              <a:rPr lang="en-US" sz="2400" dirty="0" smtClean="0">
                <a:hlinkClick r:id="rId3"/>
              </a:rPr>
              <a:t>http://www.142sqn.ca/flying-scholarship/</a:t>
            </a:r>
            <a:endParaRPr lang="en-US" sz="2400" dirty="0" smtClean="0"/>
          </a:p>
          <a:p>
            <a:r>
              <a:rPr lang="en-US" sz="2400" dirty="0" smtClean="0">
                <a:hlinkClick r:id="rId4"/>
              </a:rPr>
              <a:t>http://www.142sqn.ca/requirements/</a:t>
            </a:r>
            <a:endParaRPr lang="en-US" sz="2400" dirty="0" smtClean="0"/>
          </a:p>
          <a:p>
            <a:endParaRPr lang="en-US" sz="2400" dirty="0" smtClean="0"/>
          </a:p>
          <a:p>
            <a:r>
              <a:rPr lang="en-US" sz="2400" b="1" dirty="0" smtClean="0">
                <a:hlinkClick r:id="rId5"/>
              </a:rPr>
              <a:t>http://www.142sqn.ca/class-information/</a:t>
            </a:r>
            <a:endParaRPr lang="en-US" sz="2400" dirty="0" smtClean="0"/>
          </a:p>
          <a:p>
            <a:pPr lvl="1"/>
            <a:r>
              <a:rPr lang="en-US" sz="2400" dirty="0" smtClean="0"/>
              <a:t>PowerPoint lectures</a:t>
            </a:r>
          </a:p>
          <a:p>
            <a:pPr lvl="1"/>
            <a:r>
              <a:rPr lang="en-US" sz="2400" dirty="0" smtClean="0"/>
              <a:t>Weekly assignments</a:t>
            </a:r>
          </a:p>
          <a:p>
            <a:pPr lvl="1"/>
            <a:r>
              <a:rPr lang="en-US" sz="2400" dirty="0" smtClean="0"/>
              <a:t>Any announcements</a:t>
            </a:r>
          </a:p>
          <a:p>
            <a:pPr lvl="1"/>
            <a:r>
              <a:rPr lang="en-US" sz="2400" dirty="0" smtClean="0"/>
              <a:t>Useful information, links and downloads</a:t>
            </a:r>
          </a:p>
          <a:p>
            <a:r>
              <a:rPr lang="en-US" sz="2800" dirty="0" smtClean="0"/>
              <a:t>All calendar updates</a:t>
            </a:r>
          </a:p>
          <a:p>
            <a:pPr lvl="1"/>
            <a:r>
              <a:rPr lang="en-US" sz="2400" dirty="0" smtClean="0">
                <a:hlinkClick r:id="rId6"/>
              </a:rPr>
              <a:t>http://www.142sqn.ca/calendar/</a:t>
            </a:r>
            <a:endParaRPr lang="en-US" sz="24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704</TotalTime>
  <Words>1318</Words>
  <Application>Microsoft Office PowerPoint</Application>
  <PresentationFormat>On-screen Show (4:3)</PresentationFormat>
  <Paragraphs>283</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Module</vt:lpstr>
      <vt:lpstr>Administration</vt:lpstr>
      <vt:lpstr>Eligibility - Glider</vt:lpstr>
      <vt:lpstr>Eligibility - Power</vt:lpstr>
      <vt:lpstr>Let’s Check!</vt:lpstr>
      <vt:lpstr>Flying Schol Course Requirements</vt:lpstr>
      <vt:lpstr>Daily Schedule</vt:lpstr>
      <vt:lpstr>Bring to Every Class</vt:lpstr>
      <vt:lpstr>Tentative Schedule</vt:lpstr>
      <vt:lpstr>Course Information</vt:lpstr>
      <vt:lpstr>Mark Breakdown</vt:lpstr>
      <vt:lpstr>Attendance Marks</vt:lpstr>
      <vt:lpstr>Attendance Continued…</vt:lpstr>
      <vt:lpstr>Assignments</vt:lpstr>
      <vt:lpstr>Exam Candidates </vt:lpstr>
      <vt:lpstr>To make this tough decision:</vt:lpstr>
      <vt:lpstr>Spreadsheet Examples</vt:lpstr>
      <vt:lpstr>Glider Course Requirements</vt:lpstr>
      <vt:lpstr>Power Course Requirements</vt:lpstr>
      <vt:lpstr>Narrative</vt:lpstr>
      <vt:lpstr>Interviews</vt:lpstr>
      <vt:lpstr>Let’s Get Started!!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Administration</dc:title>
  <dc:creator>MichelleAValentine</dc:creator>
  <cp:lastModifiedBy>Michelle Valentine</cp:lastModifiedBy>
  <cp:revision>85</cp:revision>
  <dcterms:created xsi:type="dcterms:W3CDTF">2013-06-26T22:59:52Z</dcterms:created>
  <dcterms:modified xsi:type="dcterms:W3CDTF">2017-09-10T20:48:49Z</dcterms:modified>
</cp:coreProperties>
</file>