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89"/>
  </p:notesMasterIdLst>
  <p:sldIdLst>
    <p:sldId id="257" r:id="rId2"/>
    <p:sldId id="258" r:id="rId3"/>
    <p:sldId id="259" r:id="rId4"/>
    <p:sldId id="260" r:id="rId5"/>
    <p:sldId id="261" r:id="rId6"/>
    <p:sldId id="311" r:id="rId7"/>
    <p:sldId id="332" r:id="rId8"/>
    <p:sldId id="313" r:id="rId9"/>
    <p:sldId id="312" r:id="rId10"/>
    <p:sldId id="263" r:id="rId11"/>
    <p:sldId id="264" r:id="rId12"/>
    <p:sldId id="265" r:id="rId13"/>
    <p:sldId id="266" r:id="rId14"/>
    <p:sldId id="267" r:id="rId15"/>
    <p:sldId id="268" r:id="rId16"/>
    <p:sldId id="269" r:id="rId17"/>
    <p:sldId id="271" r:id="rId18"/>
    <p:sldId id="270" r:id="rId19"/>
    <p:sldId id="344" r:id="rId20"/>
    <p:sldId id="343" r:id="rId21"/>
    <p:sldId id="272" r:id="rId22"/>
    <p:sldId id="273" r:id="rId23"/>
    <p:sldId id="274" r:id="rId24"/>
    <p:sldId id="275" r:id="rId25"/>
    <p:sldId id="277" r:id="rId26"/>
    <p:sldId id="335" r:id="rId27"/>
    <p:sldId id="276" r:id="rId28"/>
    <p:sldId id="331" r:id="rId29"/>
    <p:sldId id="333" r:id="rId30"/>
    <p:sldId id="334" r:id="rId31"/>
    <p:sldId id="279" r:id="rId32"/>
    <p:sldId id="280" r:id="rId33"/>
    <p:sldId id="281" r:id="rId34"/>
    <p:sldId id="282" r:id="rId35"/>
    <p:sldId id="283" r:id="rId36"/>
    <p:sldId id="284" r:id="rId37"/>
    <p:sldId id="285" r:id="rId38"/>
    <p:sldId id="288" r:id="rId39"/>
    <p:sldId id="286" r:id="rId40"/>
    <p:sldId id="287" r:id="rId41"/>
    <p:sldId id="289" r:id="rId42"/>
    <p:sldId id="336" r:id="rId43"/>
    <p:sldId id="290" r:id="rId44"/>
    <p:sldId id="291" r:id="rId45"/>
    <p:sldId id="340" r:id="rId46"/>
    <p:sldId id="338" r:id="rId47"/>
    <p:sldId id="339" r:id="rId48"/>
    <p:sldId id="292" r:id="rId49"/>
    <p:sldId id="293" r:id="rId50"/>
    <p:sldId id="294" r:id="rId51"/>
    <p:sldId id="295" r:id="rId52"/>
    <p:sldId id="296" r:id="rId53"/>
    <p:sldId id="297" r:id="rId54"/>
    <p:sldId id="298" r:id="rId55"/>
    <p:sldId id="299" r:id="rId56"/>
    <p:sldId id="300" r:id="rId57"/>
    <p:sldId id="341" r:id="rId58"/>
    <p:sldId id="328" r:id="rId59"/>
    <p:sldId id="301" r:id="rId60"/>
    <p:sldId id="345" r:id="rId61"/>
    <p:sldId id="303" r:id="rId62"/>
    <p:sldId id="304" r:id="rId63"/>
    <p:sldId id="306" r:id="rId64"/>
    <p:sldId id="305" r:id="rId65"/>
    <p:sldId id="346" r:id="rId66"/>
    <p:sldId id="302" r:id="rId67"/>
    <p:sldId id="308" r:id="rId68"/>
    <p:sldId id="307" r:id="rId69"/>
    <p:sldId id="314" r:id="rId70"/>
    <p:sldId id="309" r:id="rId71"/>
    <p:sldId id="315" r:id="rId72"/>
    <p:sldId id="318" r:id="rId73"/>
    <p:sldId id="319" r:id="rId74"/>
    <p:sldId id="320" r:id="rId75"/>
    <p:sldId id="316" r:id="rId76"/>
    <p:sldId id="317" r:id="rId77"/>
    <p:sldId id="321" r:id="rId78"/>
    <p:sldId id="322" r:id="rId79"/>
    <p:sldId id="323" r:id="rId80"/>
    <p:sldId id="329" r:id="rId81"/>
    <p:sldId id="324" r:id="rId82"/>
    <p:sldId id="325" r:id="rId83"/>
    <p:sldId id="326" r:id="rId84"/>
    <p:sldId id="327" r:id="rId85"/>
    <p:sldId id="342" r:id="rId86"/>
    <p:sldId id="330" r:id="rId87"/>
    <p:sldId id="310" r:id="rId8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8" autoAdjust="0"/>
    <p:restoredTop sz="62025" autoAdjust="0"/>
  </p:normalViewPr>
  <p:slideViewPr>
    <p:cSldViewPr>
      <p:cViewPr varScale="1">
        <p:scale>
          <a:sx n="43" d="100"/>
          <a:sy n="43" d="100"/>
        </p:scale>
        <p:origin x="-43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1AE869-BDBE-4AFC-A71E-ED9442E607CC}" type="datetimeFigureOut">
              <a:rPr lang="en-CA" smtClean="0"/>
              <a:pPr/>
              <a:t>2017-09-23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001AA4-ED91-494B-9F26-113C0225A8B6}" type="slidenum">
              <a:rPr lang="en-CA" smtClean="0"/>
              <a:pPr/>
              <a:t>‹#›</a:t>
            </a:fld>
            <a:endParaRPr lang="en-CA"/>
          </a:p>
        </p:txBody>
      </p:sp>
    </p:spTree>
    <p:extLst>
      <p:ext uri="{BB962C8B-B14F-4D97-AF65-F5344CB8AC3E}">
        <p14:creationId xmlns:p14="http://schemas.microsoft.com/office/powerpoint/2010/main" xmlns="" val="1648225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Writing in regular script down here is to be taught</a:t>
            </a:r>
          </a:p>
          <a:p>
            <a:endParaRPr lang="en-CA" dirty="0" smtClean="0"/>
          </a:p>
          <a:p>
            <a:r>
              <a:rPr lang="en-CA" i="1" dirty="0" smtClean="0"/>
              <a:t>Writing</a:t>
            </a:r>
            <a:r>
              <a:rPr lang="en-CA" i="1" baseline="0" dirty="0" smtClean="0"/>
              <a:t> in italics is for extra information</a:t>
            </a:r>
            <a:endParaRPr lang="en-CA" i="1" dirty="0" smtClean="0"/>
          </a:p>
          <a:p>
            <a:endParaRPr lang="en-US" dirty="0"/>
          </a:p>
        </p:txBody>
      </p:sp>
      <p:sp>
        <p:nvSpPr>
          <p:cNvPr id="4" name="Slide Number Placeholder 3"/>
          <p:cNvSpPr>
            <a:spLocks noGrp="1"/>
          </p:cNvSpPr>
          <p:nvPr>
            <p:ph type="sldNum" sz="quarter" idx="10"/>
          </p:nvPr>
        </p:nvSpPr>
        <p:spPr/>
        <p:txBody>
          <a:bodyPr/>
          <a:lstStyle/>
          <a:p>
            <a:fld id="{BEDA87DB-A826-4E33-970C-01EEED109FA6}" type="slidenum">
              <a:rPr lang="en-CA" smtClean="0"/>
              <a:pPr/>
              <a:t>1</a:t>
            </a:fld>
            <a:endParaRPr lang="en-CA" dirty="0"/>
          </a:p>
        </p:txBody>
      </p:sp>
    </p:spTree>
    <p:extLst>
      <p:ext uri="{BB962C8B-B14F-4D97-AF65-F5344CB8AC3E}">
        <p14:creationId xmlns:p14="http://schemas.microsoft.com/office/powerpoint/2010/main" xmlns="" val="2962632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2001AA4-ED91-494B-9F26-113C0225A8B6}" type="slidenum">
              <a:rPr lang="en-CA" smtClean="0"/>
              <a:pPr/>
              <a:t>11</a:t>
            </a:fld>
            <a:endParaRPr lang="en-CA"/>
          </a:p>
        </p:txBody>
      </p:sp>
    </p:spTree>
    <p:extLst>
      <p:ext uri="{BB962C8B-B14F-4D97-AF65-F5344CB8AC3E}">
        <p14:creationId xmlns:p14="http://schemas.microsoft.com/office/powerpoint/2010/main" xmlns="" val="493284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0" dirty="0" smtClean="0"/>
              <a:t>Centerline:</a:t>
            </a:r>
            <a:r>
              <a:rPr lang="en-CA" b="0" baseline="0" dirty="0" smtClean="0"/>
              <a:t> line of uniformly spaced stripes and gaps. Normally 30m long, gaps 20m long. for ease of aircraft alignment during takeoff and landing</a:t>
            </a:r>
            <a:endParaRPr lang="en-CA" b="0" dirty="0" smtClean="0"/>
          </a:p>
          <a:p>
            <a:endParaRPr lang="en-CA" b="0" dirty="0" smtClean="0"/>
          </a:p>
          <a:p>
            <a:r>
              <a:rPr lang="en-CA" b="0" dirty="0" smtClean="0"/>
              <a:t>Large</a:t>
            </a:r>
            <a:r>
              <a:rPr lang="en-CA" b="0" baseline="0" dirty="0" smtClean="0"/>
              <a:t> </a:t>
            </a:r>
            <a:r>
              <a:rPr lang="en-CA" b="0" baseline="0" dirty="0" smtClean="0"/>
              <a:t>white runway numbers at both ends of runway</a:t>
            </a:r>
          </a:p>
          <a:p>
            <a:endParaRPr lang="en-CA" b="0" dirty="0" smtClean="0"/>
          </a:p>
          <a:p>
            <a:r>
              <a:rPr lang="en-CA" b="0" dirty="0" smtClean="0"/>
              <a:t>Runway marking</a:t>
            </a:r>
            <a:r>
              <a:rPr lang="en-CA" b="0" baseline="0" dirty="0" smtClean="0"/>
              <a:t> distances </a:t>
            </a:r>
            <a:r>
              <a:rPr lang="en-CA" b="0" dirty="0" smtClean="0"/>
              <a:t>vary depending on runway length and width.</a:t>
            </a:r>
          </a:p>
          <a:p>
            <a:r>
              <a:rPr lang="en-CA" b="0" dirty="0" smtClean="0"/>
              <a:t>The colour of the markings is white.</a:t>
            </a:r>
          </a:p>
          <a:p>
            <a:endParaRPr lang="en-CA" b="0" dirty="0" smtClean="0"/>
          </a:p>
          <a:p>
            <a:r>
              <a:rPr lang="en-CA" b="0" dirty="0" smtClean="0"/>
              <a:t>Threshold</a:t>
            </a:r>
            <a:r>
              <a:rPr lang="en-CA" b="0" baseline="0" dirty="0" smtClean="0"/>
              <a:t> – </a:t>
            </a:r>
            <a:r>
              <a:rPr lang="en-US" sz="1200" kern="1200" dirty="0" smtClean="0">
                <a:solidFill>
                  <a:schemeClr val="tx1"/>
                </a:solidFill>
                <a:latin typeface="+mn-lt"/>
                <a:ea typeface="+mn-ea"/>
                <a:cs typeface="+mn-cs"/>
              </a:rPr>
              <a:t>Runway thresholds are markings across the runway that denote the beginning and end of the designated space for landing and take-off under non-emergency conditions.</a:t>
            </a:r>
            <a:endParaRPr lang="en-CA"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Threshold markings are provided at the threshold of a paved instrument and non-instrument runway intended for use by international commercial air transport. </a:t>
            </a:r>
            <a:endParaRPr lang="en-CA" b="0" dirty="0" smtClean="0"/>
          </a:p>
          <a:p>
            <a:endParaRPr lang="en-CA" b="0" dirty="0" smtClean="0"/>
          </a:p>
          <a:p>
            <a:r>
              <a:rPr lang="en-CA" b="0" dirty="0" smtClean="0"/>
              <a:t>Displaced Thresholds:</a:t>
            </a:r>
          </a:p>
          <a:p>
            <a:r>
              <a:rPr lang="en-CA" b="0" dirty="0" smtClean="0"/>
              <a:t>Displaced thresholds are usually put into place for the purpose of obstacle clearance on landing. They can be used for taxiing,</a:t>
            </a:r>
            <a:r>
              <a:rPr lang="en-CA" b="0" baseline="0" dirty="0" smtClean="0"/>
              <a:t> take-off and the roll out for landing. However, depending on the actual reason for the displaced threshold, it may not always be available for use and be made unserviceable by NOTAM.</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smtClean="0"/>
              <a:t>Indicated</a:t>
            </a:r>
            <a:r>
              <a:rPr lang="en-CA" b="0" baseline="0" dirty="0" smtClean="0"/>
              <a:t> by arrows pointing to the displaced threshold line. The landing area of the runway begins </a:t>
            </a:r>
            <a:r>
              <a:rPr lang="en-CA" b="1" baseline="0" dirty="0" smtClean="0"/>
              <a:t>after</a:t>
            </a:r>
            <a:r>
              <a:rPr lang="en-CA" b="0" baseline="0" dirty="0" smtClean="0"/>
              <a:t> the new threshold line</a:t>
            </a:r>
          </a:p>
          <a:p>
            <a:endParaRPr lang="en-CA" b="0" baseline="0" dirty="0" smtClean="0"/>
          </a:p>
          <a:p>
            <a:r>
              <a:rPr lang="en-US" sz="1200" b="0" kern="1200" baseline="0" dirty="0" err="1" smtClean="0">
                <a:solidFill>
                  <a:schemeClr val="tx1"/>
                </a:solidFill>
                <a:latin typeface="+mn-lt"/>
                <a:ea typeface="+mn-ea"/>
                <a:cs typeface="+mn-cs"/>
              </a:rPr>
              <a:t>Stopway</a:t>
            </a:r>
            <a:r>
              <a:rPr lang="en-US" sz="1200" b="0" kern="1200" baseline="0" dirty="0" smtClean="0">
                <a:solidFill>
                  <a:schemeClr val="tx1"/>
                </a:solidFill>
                <a:latin typeface="+mn-lt"/>
                <a:ea typeface="+mn-ea"/>
                <a:cs typeface="+mn-cs"/>
              </a:rPr>
              <a:t>: The paved area preceding a runway threshold prepared and maintained as a </a:t>
            </a:r>
            <a:r>
              <a:rPr lang="en-US" sz="1200" b="0" kern="1200" baseline="0" dirty="0" err="1" smtClean="0">
                <a:solidFill>
                  <a:schemeClr val="tx1"/>
                </a:solidFill>
                <a:latin typeface="+mn-lt"/>
                <a:ea typeface="+mn-ea"/>
                <a:cs typeface="+mn-cs"/>
              </a:rPr>
              <a:t>stopway</a:t>
            </a:r>
            <a:r>
              <a:rPr lang="en-US" sz="1200" b="0" kern="1200" baseline="0" dirty="0" smtClean="0">
                <a:solidFill>
                  <a:schemeClr val="tx1"/>
                </a:solidFill>
                <a:latin typeface="+mn-lt"/>
                <a:ea typeface="+mn-ea"/>
                <a:cs typeface="+mn-cs"/>
              </a:rPr>
              <a:t> may be marked with yellow chevrons. This area is not available for taxiing, the initial takeoff roll or the landing rollout; it must not be included in runway length calculations. The chevron markings may also be used on blast pads and extra length in case of a discontinued take off. Marked with red lights on all three sides.</a:t>
            </a:r>
            <a:endParaRPr lang="en-CA" b="0" dirty="0"/>
          </a:p>
        </p:txBody>
      </p:sp>
      <p:sp>
        <p:nvSpPr>
          <p:cNvPr id="4" name="Slide Number Placeholder 3"/>
          <p:cNvSpPr>
            <a:spLocks noGrp="1"/>
          </p:cNvSpPr>
          <p:nvPr>
            <p:ph type="sldNum" sz="quarter" idx="10"/>
          </p:nvPr>
        </p:nvSpPr>
        <p:spPr/>
        <p:txBody>
          <a:bodyPr/>
          <a:lstStyle/>
          <a:p>
            <a:fld id="{BEDA87DB-A826-4E33-970C-01EEED109FA6}" type="slidenum">
              <a:rPr lang="en-CA" smtClean="0"/>
              <a:pPr/>
              <a:t>12</a:t>
            </a:fld>
            <a:endParaRPr lang="en-CA" dirty="0"/>
          </a:p>
        </p:txBody>
      </p:sp>
    </p:spTree>
    <p:extLst>
      <p:ext uri="{BB962C8B-B14F-4D97-AF65-F5344CB8AC3E}">
        <p14:creationId xmlns:p14="http://schemas.microsoft.com/office/powerpoint/2010/main" xmlns="" val="3419685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smtClean="0">
                <a:solidFill>
                  <a:schemeClr val="tx1"/>
                </a:solidFill>
                <a:latin typeface="+mn-lt"/>
                <a:ea typeface="+mn-ea"/>
                <a:cs typeface="+mn-cs"/>
              </a:rPr>
              <a:t>Taxiways – used by aircraft to move to and from runways without interfering with traffic taking off and landing</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Usually have </a:t>
            </a:r>
            <a:r>
              <a:rPr lang="en-US" sz="1200" b="0" kern="1200" baseline="0" dirty="0" smtClean="0">
                <a:solidFill>
                  <a:schemeClr val="tx1"/>
                </a:solidFill>
                <a:latin typeface="+mn-lt"/>
                <a:ea typeface="+mn-ea"/>
                <a:cs typeface="+mn-cs"/>
              </a:rPr>
              <a:t>solid yellow </a:t>
            </a:r>
            <a:r>
              <a:rPr lang="en-US" sz="1200" b="0" kern="1200" baseline="0" dirty="0" smtClean="0">
                <a:solidFill>
                  <a:schemeClr val="tx1"/>
                </a:solidFill>
                <a:latin typeface="+mn-lt"/>
                <a:ea typeface="+mn-ea"/>
                <a:cs typeface="+mn-cs"/>
              </a:rPr>
              <a:t>lines marked down centre. Broad yellow line across it indicates the end of the taxiway where an aircraft must “hold short” until ready for takeoff. Dashed lines are on the side of the runway, giving the aircraft exiting the runway clearance to leave. </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Located 200 feet from the edge of the runway. These yellow markings tell the pilot where to wait while waiting for clearance or for traffic to land</a:t>
            </a:r>
            <a:r>
              <a:rPr lang="en-US" sz="1200" b="0" kern="1200" baseline="0" dirty="0" smtClean="0">
                <a:solidFill>
                  <a:schemeClr val="tx1"/>
                </a:solidFill>
                <a:latin typeface="+mn-lt"/>
                <a:ea typeface="+mn-ea"/>
                <a:cs typeface="+mn-cs"/>
              </a:rPr>
              <a:t>.</a:t>
            </a:r>
          </a:p>
          <a:p>
            <a:endParaRPr lang="en-US" sz="1200" b="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Hold Lines: </a:t>
            </a:r>
            <a:r>
              <a:rPr lang="en-US" sz="1200" kern="1200" dirty="0" smtClean="0">
                <a:solidFill>
                  <a:schemeClr val="tx1"/>
                </a:solidFill>
                <a:latin typeface="+mn-lt"/>
                <a:ea typeface="+mn-ea"/>
                <a:cs typeface="+mn-cs"/>
              </a:rPr>
              <a:t>Solid and dashed yellow line running across the taxiway where aircraft must “hold short” until cleared for take-off.</a:t>
            </a:r>
            <a:endParaRPr lang="en-CA" sz="1200" kern="1200" dirty="0" smtClean="0">
              <a:solidFill>
                <a:schemeClr val="tx1"/>
              </a:solidFill>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BEDA87DB-A826-4E33-970C-01EEED109FA6}" type="slidenum">
              <a:rPr lang="en-CA" smtClean="0"/>
              <a:pPr/>
              <a:t>13</a:t>
            </a:fld>
            <a:endParaRPr lang="en-CA" dirty="0"/>
          </a:p>
        </p:txBody>
      </p:sp>
    </p:spTree>
    <p:extLst>
      <p:ext uri="{BB962C8B-B14F-4D97-AF65-F5344CB8AC3E}">
        <p14:creationId xmlns:p14="http://schemas.microsoft.com/office/powerpoint/2010/main" xmlns="" val="2344018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smtClean="0">
                <a:solidFill>
                  <a:schemeClr val="tx1"/>
                </a:solidFill>
                <a:latin typeface="+mn-lt"/>
                <a:ea typeface="+mn-ea"/>
                <a:cs typeface="+mn-cs"/>
              </a:rPr>
              <a:t>Location Sign: A location sign has a yellow inscription on a black background and is used to identify the taxiway which the aircraft is on or is entering. A location sign never contains arrows</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Direction Sign: A direction sign has a black inscription on a yellow background and is used to identify the intersecting taxiways toward which an aircraft is approaching. The sign is, whenever possible, positioned to the left-hand side of the taxiway and prior to the intersection. A direction sign will always contain arrows to indicate the approximate angle of intercept. Direction signs are normally used in combination with location signs to provide the pilot with position information. The location sign will be in the centre or datum position. In this configuration, all information on taxiways that require a right turn are to the right of the location sign and all information on taxiways that require left turns are to the left of the location sign.</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No Entry Sign: A no entry sign will be located on both sides of a taxiway into which entry is prohibited. It consists of a white circle bisected by a white horizontal crossbar on a red background.</a:t>
            </a:r>
            <a:endParaRPr lang="en-US" b="0" dirty="0"/>
          </a:p>
        </p:txBody>
      </p:sp>
      <p:sp>
        <p:nvSpPr>
          <p:cNvPr id="4" name="Slide Number Placeholder 3"/>
          <p:cNvSpPr>
            <a:spLocks noGrp="1"/>
          </p:cNvSpPr>
          <p:nvPr>
            <p:ph type="sldNum" sz="quarter" idx="10"/>
          </p:nvPr>
        </p:nvSpPr>
        <p:spPr/>
        <p:txBody>
          <a:bodyPr/>
          <a:lstStyle/>
          <a:p>
            <a:fld id="{BEDA87DB-A826-4E33-970C-01EEED109FA6}" type="slidenum">
              <a:rPr lang="en-CA" smtClean="0"/>
              <a:pPr/>
              <a:t>14</a:t>
            </a:fld>
            <a:endParaRPr lang="en-CA" dirty="0"/>
          </a:p>
        </p:txBody>
      </p:sp>
    </p:spTree>
    <p:extLst>
      <p:ext uri="{BB962C8B-B14F-4D97-AF65-F5344CB8AC3E}">
        <p14:creationId xmlns:p14="http://schemas.microsoft.com/office/powerpoint/2010/main" xmlns="" val="3578268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0" dirty="0" smtClean="0"/>
              <a:t>X’s will be 20 feet in length</a:t>
            </a:r>
          </a:p>
          <a:p>
            <a:r>
              <a:rPr lang="en-CA" b="0" dirty="0" smtClean="0"/>
              <a:t>When a runway,</a:t>
            </a:r>
            <a:r>
              <a:rPr lang="en-CA" b="0" baseline="0" dirty="0" smtClean="0"/>
              <a:t> taxiway or helicopter takeoff and landing area is permanently closed, all markers and markings except the X’s are removed. Runway lights are turned off.</a:t>
            </a:r>
          </a:p>
          <a:p>
            <a:endParaRPr lang="en-CA" b="0" baseline="0" dirty="0" smtClean="0"/>
          </a:p>
          <a:p>
            <a:r>
              <a:rPr lang="en-US" sz="1200" b="0" kern="1200" baseline="0" dirty="0" smtClean="0">
                <a:solidFill>
                  <a:schemeClr val="tx1"/>
                </a:solidFill>
                <a:latin typeface="+mn-lt"/>
                <a:ea typeface="+mn-ea"/>
                <a:cs typeface="+mn-cs"/>
              </a:rPr>
              <a:t>Unserviceable Area Markings: Unserviceable portions of the movement area other that runways and taxiways are delineated by markings such as marker boards, cones, or red flags and, where appropriate, a flag or suitable marker is placed near the centre of the unserviceable area. </a:t>
            </a:r>
            <a:r>
              <a:rPr lang="en-US" sz="1200" b="0" i="1" kern="1200" baseline="0" dirty="0" smtClean="0">
                <a:solidFill>
                  <a:schemeClr val="tx1"/>
                </a:solidFill>
                <a:latin typeface="+mn-lt"/>
                <a:ea typeface="+mn-ea"/>
                <a:cs typeface="+mn-cs"/>
              </a:rPr>
              <a:t>Red flags are used when the unserviceable portion of the movement area is sufficiently small for it to be by-passed by aircraft without affecting the safety of their operations.</a:t>
            </a:r>
            <a:endParaRPr lang="en-CA" b="0" i="1" dirty="0"/>
          </a:p>
        </p:txBody>
      </p:sp>
      <p:sp>
        <p:nvSpPr>
          <p:cNvPr id="4" name="Slide Number Placeholder 3"/>
          <p:cNvSpPr>
            <a:spLocks noGrp="1"/>
          </p:cNvSpPr>
          <p:nvPr>
            <p:ph type="sldNum" sz="quarter" idx="10"/>
          </p:nvPr>
        </p:nvSpPr>
        <p:spPr/>
        <p:txBody>
          <a:bodyPr/>
          <a:lstStyle/>
          <a:p>
            <a:fld id="{BEDA87DB-A826-4E33-970C-01EEED109FA6}" type="slidenum">
              <a:rPr lang="en-CA" smtClean="0"/>
              <a:pPr/>
              <a:t>15</a:t>
            </a:fld>
            <a:endParaRPr lang="en-CA" dirty="0"/>
          </a:p>
        </p:txBody>
      </p:sp>
    </p:spTree>
    <p:extLst>
      <p:ext uri="{BB962C8B-B14F-4D97-AF65-F5344CB8AC3E}">
        <p14:creationId xmlns:p14="http://schemas.microsoft.com/office/powerpoint/2010/main" xmlns="" val="3152104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smtClean="0">
                <a:solidFill>
                  <a:schemeClr val="tx1"/>
                </a:solidFill>
                <a:latin typeface="+mn-lt"/>
                <a:ea typeface="+mn-ea"/>
                <a:cs typeface="+mn-cs"/>
              </a:rPr>
              <a:t>Wind Direction Indicators: Runways greater than 1200 m (4000 feet) in length will have a wind direction indicator for each end of the runway. It will be located 150 m in from the runway end and 60 m outward, usually on the left side. Runways 1200 m in length and shorter will have a wind direction indicator centrally located so as to be visible from approaches and the aircraft parking area. Where only one runway exists, it will be located at the mid-point of the runway 60 m from the edge.</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For night operations the wind direction indicator will be illuminated.</a:t>
            </a:r>
            <a:endParaRPr lang="en-US" b="0" dirty="0"/>
          </a:p>
        </p:txBody>
      </p:sp>
      <p:sp>
        <p:nvSpPr>
          <p:cNvPr id="4" name="Slide Number Placeholder 3"/>
          <p:cNvSpPr>
            <a:spLocks noGrp="1"/>
          </p:cNvSpPr>
          <p:nvPr>
            <p:ph type="sldNum" sz="quarter" idx="10"/>
          </p:nvPr>
        </p:nvSpPr>
        <p:spPr/>
        <p:txBody>
          <a:bodyPr/>
          <a:lstStyle/>
          <a:p>
            <a:fld id="{BEDA87DB-A826-4E33-970C-01EEED109FA6}" type="slidenum">
              <a:rPr lang="en-CA" smtClean="0"/>
              <a:pPr/>
              <a:t>16</a:t>
            </a:fld>
            <a:endParaRPr lang="en-CA" dirty="0"/>
          </a:p>
        </p:txBody>
      </p:sp>
    </p:spTree>
    <p:extLst>
      <p:ext uri="{BB962C8B-B14F-4D97-AF65-F5344CB8AC3E}">
        <p14:creationId xmlns:p14="http://schemas.microsoft.com/office/powerpoint/2010/main" xmlns="" val="4273684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Wind "T" and wind tetrahedrons are no longer recognized in TP312.</a:t>
            </a:r>
            <a:endParaRPr lang="en-CA"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2001AA4-ED91-494B-9F26-113C0225A8B6}" type="slidenum">
              <a:rPr lang="en-CA" smtClean="0"/>
              <a:pPr/>
              <a:t>17</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Elongates as the wind increases; </a:t>
            </a:r>
            <a:endParaRPr lang="en-CA"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If the wind sock is straight out then the wind is 15Kts or more; </a:t>
            </a:r>
            <a:endParaRPr lang="en-CA"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If the wind sock is on a 30</a:t>
            </a:r>
            <a:r>
              <a:rPr lang="en-US" sz="1200" kern="1200" dirty="0" smtClean="0">
                <a:solidFill>
                  <a:schemeClr val="tx1"/>
                </a:solidFill>
                <a:latin typeface="+mn-lt"/>
                <a:ea typeface="+mn-ea"/>
                <a:cs typeface="+mn-cs"/>
                <a:sym typeface="Symbol"/>
              </a:rPr>
              <a:t></a:t>
            </a:r>
            <a:r>
              <a:rPr lang="en-US" sz="1200" kern="1200" dirty="0" smtClean="0">
                <a:solidFill>
                  <a:schemeClr val="tx1"/>
                </a:solidFill>
                <a:latin typeface="+mn-lt"/>
                <a:ea typeface="+mn-ea"/>
                <a:cs typeface="+mn-cs"/>
              </a:rPr>
              <a:t> down slope then the wind is 6Kts; and </a:t>
            </a:r>
            <a:endParaRPr lang="en-CA"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If the sock is fluctuating then gusty conditions exist.</a:t>
            </a:r>
            <a:endParaRPr lang="en-CA"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EDA87DB-A826-4E33-970C-01EEED109FA6}" type="slidenum">
              <a:rPr lang="en-CA" smtClean="0"/>
              <a:pPr/>
              <a:t>18</a:t>
            </a:fld>
            <a:endParaRPr lang="en-CA" dirty="0"/>
          </a:p>
        </p:txBody>
      </p:sp>
    </p:spTree>
    <p:extLst>
      <p:ext uri="{BB962C8B-B14F-4D97-AF65-F5344CB8AC3E}">
        <p14:creationId xmlns:p14="http://schemas.microsoft.com/office/powerpoint/2010/main" xmlns="" val="2664354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On a windsock with alternating white and orange stripes, each stripe</a:t>
            </a:r>
            <a:r>
              <a:rPr lang="en-US" baseline="0" dirty="0" smtClean="0"/>
              <a:t> represents approximately 5 knots of wind</a:t>
            </a:r>
            <a:endParaRPr lang="en-US" dirty="0" smtClean="0"/>
          </a:p>
          <a:p>
            <a:endParaRPr lang="en-CA" dirty="0"/>
          </a:p>
        </p:txBody>
      </p:sp>
      <p:sp>
        <p:nvSpPr>
          <p:cNvPr id="4" name="Slide Number Placeholder 3"/>
          <p:cNvSpPr>
            <a:spLocks noGrp="1"/>
          </p:cNvSpPr>
          <p:nvPr>
            <p:ph type="sldNum" sz="quarter" idx="10"/>
          </p:nvPr>
        </p:nvSpPr>
        <p:spPr/>
        <p:txBody>
          <a:bodyPr/>
          <a:lstStyle/>
          <a:p>
            <a:fld id="{A2001AA4-ED91-494B-9F26-113C0225A8B6}" type="slidenum">
              <a:rPr lang="en-CA" smtClean="0"/>
              <a:pPr/>
              <a:t>19</a:t>
            </a:fld>
            <a:endParaRPr lang="en-CA"/>
          </a:p>
        </p:txBody>
      </p:sp>
    </p:spTree>
    <p:extLst>
      <p:ext uri="{BB962C8B-B14F-4D97-AF65-F5344CB8AC3E}">
        <p14:creationId xmlns:p14="http://schemas.microsoft.com/office/powerpoint/2010/main" xmlns="" val="20011964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Southern Domestic Airspace:</a:t>
            </a:r>
            <a:r>
              <a:rPr lang="en-US" baseline="0" dirty="0" smtClean="0"/>
              <a:t> magnetic orientation rounded to nearest 10 degrees</a:t>
            </a:r>
            <a:br>
              <a:rPr lang="en-US" baseline="0" dirty="0" smtClean="0"/>
            </a:br>
            <a:r>
              <a:rPr lang="en-US" baseline="0" dirty="0" smtClean="0"/>
              <a:t>Northern Domestic Airspace: true orientation rounded to nearest 10 degree</a:t>
            </a:r>
          </a:p>
          <a:p>
            <a:pPr marL="228600" indent="-228600">
              <a:buAutoNum type="arabicPeriod"/>
            </a:pPr>
            <a:r>
              <a:rPr lang="en-US" baseline="0" dirty="0" smtClean="0"/>
              <a:t>The runway is closed</a:t>
            </a:r>
          </a:p>
          <a:p>
            <a:pPr marL="228600" indent="-228600">
              <a:buAutoNum type="arabicPeriod"/>
            </a:pPr>
            <a:r>
              <a:rPr lang="en-US" baseline="0" dirty="0" smtClean="0"/>
              <a:t>10 knots</a:t>
            </a:r>
          </a:p>
          <a:p>
            <a:pPr marL="228600" indent="-228600">
              <a:buNone/>
            </a:pPr>
            <a:r>
              <a:rPr lang="en-US" baseline="0" dirty="0" smtClean="0"/>
              <a:t>	</a:t>
            </a:r>
          </a:p>
        </p:txBody>
      </p:sp>
      <p:sp>
        <p:nvSpPr>
          <p:cNvPr id="4" name="Slide Number Placeholder 3"/>
          <p:cNvSpPr>
            <a:spLocks noGrp="1"/>
          </p:cNvSpPr>
          <p:nvPr>
            <p:ph type="sldNum" sz="quarter" idx="10"/>
          </p:nvPr>
        </p:nvSpPr>
        <p:spPr/>
        <p:txBody>
          <a:bodyPr/>
          <a:lstStyle/>
          <a:p>
            <a:fld id="{BEDA87DB-A826-4E33-970C-01EEED109FA6}" type="slidenum">
              <a:rPr lang="en-CA" smtClean="0"/>
              <a:pPr/>
              <a:t>21</a:t>
            </a:fld>
            <a:endParaRPr lang="en-CA" dirty="0"/>
          </a:p>
        </p:txBody>
      </p:sp>
    </p:spTree>
    <p:extLst>
      <p:ext uri="{BB962C8B-B14F-4D97-AF65-F5344CB8AC3E}">
        <p14:creationId xmlns:p14="http://schemas.microsoft.com/office/powerpoint/2010/main" xmlns="" val="3438349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DA87DB-A826-4E33-970C-01EEED109FA6}" type="slidenum">
              <a:rPr lang="en-CA" smtClean="0"/>
              <a:pPr/>
              <a:t>2</a:t>
            </a:fld>
            <a:endParaRPr lang="en-CA" dirty="0"/>
          </a:p>
        </p:txBody>
      </p:sp>
    </p:spTree>
    <p:extLst>
      <p:ext uri="{BB962C8B-B14F-4D97-AF65-F5344CB8AC3E}">
        <p14:creationId xmlns:p14="http://schemas.microsoft.com/office/powerpoint/2010/main" xmlns="" val="286151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i="1" kern="1200" baseline="0" dirty="0" smtClean="0">
                <a:solidFill>
                  <a:schemeClr val="tx1"/>
                </a:solidFill>
                <a:latin typeface="+mn-lt"/>
                <a:ea typeface="+mn-ea"/>
                <a:cs typeface="+mn-cs"/>
              </a:rPr>
              <a:t>Aerodrome Beacon: White strobe flashing at 20 to 30 beats per minute. </a:t>
            </a:r>
            <a:r>
              <a:rPr lang="en-US" sz="1200" b="0" i="1" kern="1200" baseline="0" dirty="0" err="1" smtClean="0">
                <a:solidFill>
                  <a:schemeClr val="tx1"/>
                </a:solidFill>
                <a:latin typeface="+mn-lt"/>
                <a:ea typeface="+mn-ea"/>
                <a:cs typeface="+mn-cs"/>
              </a:rPr>
              <a:t>Visable</a:t>
            </a:r>
            <a:r>
              <a:rPr lang="en-US" sz="1200" b="0" i="1" kern="1200" baseline="0" dirty="0" smtClean="0">
                <a:solidFill>
                  <a:schemeClr val="tx1"/>
                </a:solidFill>
                <a:latin typeface="+mn-lt"/>
                <a:ea typeface="+mn-ea"/>
                <a:cs typeface="+mn-cs"/>
              </a:rPr>
              <a:t> for approximately 10 nm</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Runway Edge Lights: Two parallel lines of white lights of variable intensity at the runway edges along the full length of the runway spaced at 200-foot intervals, except at intersections with other runways. </a:t>
            </a:r>
            <a:r>
              <a:rPr lang="en-US" sz="1200" b="0" kern="1200" baseline="0" dirty="0" err="1" smtClean="0">
                <a:solidFill>
                  <a:schemeClr val="tx1"/>
                </a:solidFill>
                <a:latin typeface="+mn-lt"/>
                <a:ea typeface="+mn-ea"/>
                <a:cs typeface="+mn-cs"/>
              </a:rPr>
              <a:t>Visable</a:t>
            </a:r>
            <a:r>
              <a:rPr lang="en-US" sz="1200" b="0" kern="1200" baseline="0" dirty="0" smtClean="0">
                <a:solidFill>
                  <a:schemeClr val="tx1"/>
                </a:solidFill>
                <a:latin typeface="+mn-lt"/>
                <a:ea typeface="+mn-ea"/>
                <a:cs typeface="+mn-cs"/>
              </a:rPr>
              <a:t> at least 2 miles in all directions.</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Taxiway edge lights: Taxiway edge lights are blue in color and are spaced at 200-foot intervals. Where a taxiway intersects another taxiway or a runway, two adjacent blue lights are placed at each side of the taxiway. The intersection of taxiway and aprons is indicated by two adjacent yellow lights at taxiway/apron corners. Centre line taxiway lights (if fitted) are green in color and are installed on the taxiway surface. They are spaced at 200-foot intervals with less spacing on taxiway curves.</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Runway threshold lights: green lights placed across the beginning of the runway on either side of the centerline. (red from the back)</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Runway end lights: Red lights placed across the end of the runway on either side of the centerline.</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Obstruction lights: minimum requirements dictate that obstacles be identified by red lights (steady or flashing). Mark tall buildings and towers that might be flight hazards.</a:t>
            </a:r>
          </a:p>
          <a:p>
            <a:endParaRPr lang="en-US" sz="1200" b="0" kern="1200" baseline="0" dirty="0" smtClean="0">
              <a:solidFill>
                <a:schemeClr val="tx1"/>
              </a:solidFill>
              <a:latin typeface="+mn-lt"/>
              <a:ea typeface="+mn-ea"/>
              <a:cs typeface="+mn-cs"/>
            </a:endParaRPr>
          </a:p>
          <a:p>
            <a:r>
              <a:rPr lang="en-US" sz="1200" b="0" i="1" kern="1200" baseline="0" dirty="0" smtClean="0">
                <a:solidFill>
                  <a:schemeClr val="tx1"/>
                </a:solidFill>
                <a:latin typeface="+mn-lt"/>
                <a:ea typeface="+mn-ea"/>
                <a:cs typeface="+mn-cs"/>
              </a:rPr>
              <a:t>At some aerodromes, the lights can be activated by radio control from the aircraft (ARCAL) activated by keying the microphone a given number of times.</a:t>
            </a:r>
            <a:endParaRPr lang="en-US" b="0" i="1" dirty="0"/>
          </a:p>
        </p:txBody>
      </p:sp>
      <p:sp>
        <p:nvSpPr>
          <p:cNvPr id="4" name="Slide Number Placeholder 3"/>
          <p:cNvSpPr>
            <a:spLocks noGrp="1"/>
          </p:cNvSpPr>
          <p:nvPr>
            <p:ph type="sldNum" sz="quarter" idx="10"/>
          </p:nvPr>
        </p:nvSpPr>
        <p:spPr/>
        <p:txBody>
          <a:bodyPr/>
          <a:lstStyle/>
          <a:p>
            <a:fld id="{BEDA87DB-A826-4E33-970C-01EEED109FA6}" type="slidenum">
              <a:rPr lang="en-CA" smtClean="0"/>
              <a:pPr/>
              <a:t>22</a:t>
            </a:fld>
            <a:endParaRPr lang="en-CA" dirty="0"/>
          </a:p>
        </p:txBody>
      </p:sp>
    </p:spTree>
    <p:extLst>
      <p:ext uri="{BB962C8B-B14F-4D97-AF65-F5344CB8AC3E}">
        <p14:creationId xmlns:p14="http://schemas.microsoft.com/office/powerpoint/2010/main" xmlns="" val="29613842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2001AA4-ED91-494B-9F26-113C0225A8B6}" type="slidenum">
              <a:rPr lang="en-CA" smtClean="0"/>
              <a:pPr/>
              <a:t>23</a:t>
            </a:fld>
            <a:endParaRPr lang="en-CA"/>
          </a:p>
        </p:txBody>
      </p:sp>
    </p:spTree>
    <p:extLst>
      <p:ext uri="{BB962C8B-B14F-4D97-AF65-F5344CB8AC3E}">
        <p14:creationId xmlns:p14="http://schemas.microsoft.com/office/powerpoint/2010/main" xmlns="" val="40557936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Standardized</a:t>
            </a:r>
            <a:r>
              <a:rPr lang="en-CA" baseline="0" dirty="0" smtClean="0"/>
              <a:t> pattern at all aerodromes for taking off and landing aircraft.</a:t>
            </a:r>
          </a:p>
          <a:p>
            <a:endParaRPr lang="en-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The purpose of the circuit is to maintain separation</a:t>
            </a:r>
            <a:r>
              <a:rPr lang="en-CA" baseline="0" dirty="0" smtClean="0"/>
              <a:t> and to increase efficiency. Circuits are normally left hand (unless specified in the CFS) and are flown at 1000’ Above Airport Elevation (AAE). Landing runway should be chosen by determining the runway most nearly aligned into wind.</a:t>
            </a:r>
            <a:endParaRPr lang="en-CA" dirty="0" smtClean="0"/>
          </a:p>
          <a:p>
            <a:endParaRPr lang="en-CA" baseline="0" dirty="0" smtClean="0"/>
          </a:p>
          <a:p>
            <a:endParaRPr lang="en-CA" baseline="0" dirty="0" smtClean="0"/>
          </a:p>
          <a:p>
            <a:r>
              <a:rPr lang="en-CA" dirty="0" smtClean="0"/>
              <a:t>Upwind side – area on</a:t>
            </a:r>
            <a:r>
              <a:rPr lang="en-CA" baseline="0" dirty="0" smtClean="0"/>
              <a:t> opposite side of the landing runway from the downwind leg. Approach should be made from this side at or above circuit height.</a:t>
            </a:r>
            <a:endParaRPr lang="en-CA" dirty="0" smtClean="0"/>
          </a:p>
          <a:p>
            <a:r>
              <a:rPr lang="en-CA" dirty="0" smtClean="0"/>
              <a:t>Crosswind – Links the upwind side to the downwind leg</a:t>
            </a:r>
          </a:p>
          <a:p>
            <a:r>
              <a:rPr lang="en-CA" dirty="0" smtClean="0"/>
              <a:t>Downwind – Flight path parallel and opposite to the landing direction</a:t>
            </a:r>
          </a:p>
          <a:p>
            <a:r>
              <a:rPr lang="en-CA" dirty="0" smtClean="0"/>
              <a:t>Base – Links the downwind and the final leg at right angle</a:t>
            </a:r>
          </a:p>
          <a:p>
            <a:r>
              <a:rPr lang="en-CA" dirty="0" smtClean="0"/>
              <a:t>Final – Flight path in the direction of landing for aircraft to line up with runway and descent</a:t>
            </a:r>
            <a:r>
              <a:rPr lang="en-CA" baseline="0" dirty="0" smtClean="0"/>
              <a:t> for landing</a:t>
            </a:r>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BEDA87DB-A826-4E33-970C-01EEED109FA6}" type="slidenum">
              <a:rPr lang="en-CA" smtClean="0"/>
              <a:pPr/>
              <a:t>24</a:t>
            </a:fld>
            <a:endParaRPr lang="en-CA" dirty="0"/>
          </a:p>
        </p:txBody>
      </p:sp>
    </p:spTree>
    <p:extLst>
      <p:ext uri="{BB962C8B-B14F-4D97-AF65-F5344CB8AC3E}">
        <p14:creationId xmlns:p14="http://schemas.microsoft.com/office/powerpoint/2010/main" xmlns="" val="37802541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Role of ATC: Prevent collisions and accelerate the flow of air traffic</a:t>
            </a:r>
          </a:p>
          <a:p>
            <a:endParaRPr lang="en-US" dirty="0" smtClean="0"/>
          </a:p>
          <a:p>
            <a:r>
              <a:rPr lang="en-US" sz="1200" i="1" kern="1200" baseline="0" dirty="0" smtClean="0">
                <a:solidFill>
                  <a:schemeClr val="tx1"/>
                </a:solidFill>
                <a:latin typeface="+mn-lt"/>
                <a:ea typeface="+mn-ea"/>
                <a:cs typeface="+mn-cs"/>
              </a:rPr>
              <a:t>Flight information services and Air Traffic Control services are offered through the Area Control Centers (ACC) and Terminal Control Units (TCU) and air traffic control towers inside a control zone. The range of services provided includes but not limited to:</a:t>
            </a:r>
          </a:p>
          <a:p>
            <a:r>
              <a:rPr lang="en-US" sz="1200" i="1" kern="1200" baseline="0" dirty="0" smtClean="0">
                <a:solidFill>
                  <a:schemeClr val="tx1"/>
                </a:solidFill>
                <a:latin typeface="+mn-lt"/>
                <a:ea typeface="+mn-ea"/>
                <a:cs typeface="+mn-cs"/>
              </a:rPr>
              <a:t>· Airport control service</a:t>
            </a:r>
          </a:p>
          <a:p>
            <a:r>
              <a:rPr lang="en-US" sz="1200" i="1" kern="1200" baseline="0" dirty="0" smtClean="0">
                <a:solidFill>
                  <a:schemeClr val="tx1"/>
                </a:solidFill>
                <a:latin typeface="+mn-lt"/>
                <a:ea typeface="+mn-ea"/>
                <a:cs typeface="+mn-cs"/>
              </a:rPr>
              <a:t>· Area control service</a:t>
            </a:r>
          </a:p>
          <a:p>
            <a:r>
              <a:rPr lang="en-US" sz="1200" i="1" kern="1200" baseline="0" dirty="0" smtClean="0">
                <a:solidFill>
                  <a:schemeClr val="tx1"/>
                </a:solidFill>
                <a:latin typeface="+mn-lt"/>
                <a:ea typeface="+mn-ea"/>
                <a:cs typeface="+mn-cs"/>
              </a:rPr>
              <a:t>· Terminal control service</a:t>
            </a:r>
          </a:p>
          <a:p>
            <a:r>
              <a:rPr lang="en-US" sz="1200" i="1" kern="1200" baseline="0" dirty="0" smtClean="0">
                <a:solidFill>
                  <a:schemeClr val="tx1"/>
                </a:solidFill>
                <a:latin typeface="+mn-lt"/>
                <a:ea typeface="+mn-ea"/>
                <a:cs typeface="+mn-cs"/>
              </a:rPr>
              <a:t>· Terminal radar service</a:t>
            </a:r>
          </a:p>
          <a:p>
            <a:r>
              <a:rPr lang="en-US" sz="1200" i="1" kern="1200" baseline="0" dirty="0" smtClean="0">
                <a:solidFill>
                  <a:schemeClr val="tx1"/>
                </a:solidFill>
                <a:latin typeface="+mn-lt"/>
                <a:ea typeface="+mn-ea"/>
                <a:cs typeface="+mn-cs"/>
              </a:rPr>
              <a:t>· Alerting Service</a:t>
            </a:r>
          </a:p>
          <a:p>
            <a:r>
              <a:rPr lang="en-US" sz="1200" i="1" kern="1200" baseline="0" dirty="0" smtClean="0">
                <a:solidFill>
                  <a:schemeClr val="tx1"/>
                </a:solidFill>
                <a:latin typeface="+mn-lt"/>
                <a:ea typeface="+mn-ea"/>
                <a:cs typeface="+mn-cs"/>
              </a:rPr>
              <a:t>· Airspace Reservation service</a:t>
            </a:r>
          </a:p>
          <a:p>
            <a:r>
              <a:rPr lang="en-US" sz="1200" i="1" kern="1200" baseline="0" dirty="0" smtClean="0">
                <a:solidFill>
                  <a:schemeClr val="tx1"/>
                </a:solidFill>
                <a:latin typeface="+mn-lt"/>
                <a:ea typeface="+mn-ea"/>
                <a:cs typeface="+mn-cs"/>
              </a:rPr>
              <a:t>· Aircraft Movement Information service</a:t>
            </a:r>
          </a:p>
          <a:p>
            <a:r>
              <a:rPr lang="en-US" sz="1200" i="1" kern="1200" baseline="0" dirty="0" smtClean="0">
                <a:solidFill>
                  <a:schemeClr val="tx1"/>
                </a:solidFill>
                <a:latin typeface="+mn-lt"/>
                <a:ea typeface="+mn-ea"/>
                <a:cs typeface="+mn-cs"/>
              </a:rPr>
              <a:t>· Customs Notification service (ADCUS)</a:t>
            </a:r>
          </a:p>
          <a:p>
            <a:r>
              <a:rPr lang="en-US" sz="1200" i="1" kern="1200" baseline="0" dirty="0" smtClean="0">
                <a:solidFill>
                  <a:schemeClr val="tx1"/>
                </a:solidFill>
                <a:latin typeface="+mn-lt"/>
                <a:ea typeface="+mn-ea"/>
                <a:cs typeface="+mn-cs"/>
              </a:rPr>
              <a:t>· Flight Information service</a:t>
            </a:r>
            <a:endParaRPr lang="en-US" i="1" dirty="0"/>
          </a:p>
        </p:txBody>
      </p:sp>
      <p:sp>
        <p:nvSpPr>
          <p:cNvPr id="4" name="Slide Number Placeholder 3"/>
          <p:cNvSpPr>
            <a:spLocks noGrp="1"/>
          </p:cNvSpPr>
          <p:nvPr>
            <p:ph type="sldNum" sz="quarter" idx="10"/>
          </p:nvPr>
        </p:nvSpPr>
        <p:spPr/>
        <p:txBody>
          <a:bodyPr/>
          <a:lstStyle/>
          <a:p>
            <a:fld id="{BEDA87DB-A826-4E33-970C-01EEED109FA6}" type="slidenum">
              <a:rPr lang="en-CA" smtClean="0"/>
              <a:pPr/>
              <a:t>25</a:t>
            </a:fld>
            <a:endParaRPr lang="en-CA" dirty="0"/>
          </a:p>
        </p:txBody>
      </p:sp>
    </p:spTree>
    <p:extLst>
      <p:ext uri="{BB962C8B-B14F-4D97-AF65-F5344CB8AC3E}">
        <p14:creationId xmlns:p14="http://schemas.microsoft.com/office/powerpoint/2010/main" xmlns="" val="42196488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In the event of an in-flight emergency, any aerodrome may be used at the discretion of the pilot</a:t>
            </a:r>
          </a:p>
          <a:p>
            <a:endParaRPr lang="en-US" dirty="0" smtClean="0"/>
          </a:p>
          <a:p>
            <a:r>
              <a:rPr lang="en-US" dirty="0" smtClean="0"/>
              <a:t>All Canadian airports have identifiers that consist of the code CY or CZ followed by a letter, i.e. CYKF = Waterloo Regional Airport</a:t>
            </a:r>
          </a:p>
          <a:p>
            <a:endParaRPr lang="en-US" dirty="0" smtClean="0"/>
          </a:p>
          <a:p>
            <a:r>
              <a:rPr lang="en-US" dirty="0" smtClean="0"/>
              <a:t>Canadian aerodromes have identifiers that consist of the letter C followed by two letters and a number, i.e. CNC3 = Brampton Flying Club</a:t>
            </a:r>
          </a:p>
        </p:txBody>
      </p:sp>
      <p:sp>
        <p:nvSpPr>
          <p:cNvPr id="4" name="Slide Number Placeholder 3"/>
          <p:cNvSpPr>
            <a:spLocks noGrp="1"/>
          </p:cNvSpPr>
          <p:nvPr>
            <p:ph type="sldNum" sz="quarter" idx="10"/>
          </p:nvPr>
        </p:nvSpPr>
        <p:spPr/>
        <p:txBody>
          <a:bodyPr/>
          <a:lstStyle/>
          <a:p>
            <a:fld id="{A2001AA4-ED91-494B-9F26-113C0225A8B6}" type="slidenum">
              <a:rPr lang="en-CA" smtClean="0"/>
              <a:pPr/>
              <a:t>26</a:t>
            </a:fld>
            <a:endParaRPr lang="en-CA"/>
          </a:p>
        </p:txBody>
      </p:sp>
    </p:spTree>
    <p:extLst>
      <p:ext uri="{BB962C8B-B14F-4D97-AF65-F5344CB8AC3E}">
        <p14:creationId xmlns:p14="http://schemas.microsoft.com/office/powerpoint/2010/main" xmlns="" val="6790367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MF: usually operated by RCO (remote communication outlet). Operator may not be on site to see what is happening in the circuit.</a:t>
            </a:r>
            <a:r>
              <a:rPr lang="en-CA" baseline="0" dirty="0" smtClean="0"/>
              <a:t> Relying on information relayed on radio. Must have 2 way radio to operate in this area.</a:t>
            </a:r>
          </a:p>
          <a:p>
            <a:r>
              <a:rPr lang="en-CA" baseline="0" dirty="0" smtClean="0"/>
              <a:t>	-First transmission 5 minutes prior to entering MF area: report position, altitude, arrival procedure intentions and estimated time of landing.</a:t>
            </a:r>
          </a:p>
          <a:p>
            <a:r>
              <a:rPr lang="en-CA" baseline="0" dirty="0" smtClean="0"/>
              <a:t>	-Maintain listening watch while in MF area (until well clear when leaving)</a:t>
            </a:r>
          </a:p>
          <a:p>
            <a:r>
              <a:rPr lang="en-CA" baseline="0" dirty="0" smtClean="0"/>
              <a:t>	-Report position when entering circuit</a:t>
            </a:r>
          </a:p>
          <a:p>
            <a:r>
              <a:rPr lang="en-CA" baseline="0" dirty="0" smtClean="0"/>
              <a:t>	-Report on final approach</a:t>
            </a:r>
          </a:p>
          <a:p>
            <a:r>
              <a:rPr lang="en-CA" baseline="0" dirty="0" smtClean="0"/>
              <a:t>	-Report when clear of runway after landing</a:t>
            </a:r>
          </a:p>
          <a:p>
            <a:r>
              <a:rPr lang="en-CA" baseline="0" dirty="0" smtClean="0"/>
              <a:t>	-Report clear of circuit</a:t>
            </a:r>
          </a:p>
          <a:p>
            <a:endParaRPr lang="en-CA" baseline="0" dirty="0" smtClean="0"/>
          </a:p>
          <a:p>
            <a:r>
              <a:rPr lang="en-CA" baseline="0" dirty="0" smtClean="0"/>
              <a:t>ATF: UNICOM frequency. Will not necessarily be monitored. If nothing specified, designated ATF 123.2 MHz</a:t>
            </a:r>
          </a:p>
        </p:txBody>
      </p:sp>
      <p:sp>
        <p:nvSpPr>
          <p:cNvPr id="4" name="Slide Number Placeholder 3"/>
          <p:cNvSpPr>
            <a:spLocks noGrp="1"/>
          </p:cNvSpPr>
          <p:nvPr>
            <p:ph type="sldNum" sz="quarter" idx="10"/>
          </p:nvPr>
        </p:nvSpPr>
        <p:spPr/>
        <p:txBody>
          <a:bodyPr/>
          <a:lstStyle/>
          <a:p>
            <a:fld id="{A2001AA4-ED91-494B-9F26-113C0225A8B6}" type="slidenum">
              <a:rPr lang="en-CA" smtClean="0"/>
              <a:pPr/>
              <a:t>27</a:t>
            </a:fld>
            <a:endParaRPr lang="en-CA"/>
          </a:p>
        </p:txBody>
      </p:sp>
    </p:spTree>
    <p:extLst>
      <p:ext uri="{BB962C8B-B14F-4D97-AF65-F5344CB8AC3E}">
        <p14:creationId xmlns:p14="http://schemas.microsoft.com/office/powerpoint/2010/main" xmlns="" val="21304675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Circuit height should be reached before entering the traffic circuit.</a:t>
            </a:r>
          </a:p>
          <a:p>
            <a:endParaRPr lang="en-CA" dirty="0" smtClean="0"/>
          </a:p>
          <a:p>
            <a:r>
              <a:rPr lang="en-CA" dirty="0" smtClean="0"/>
              <a:t>If crossing over the aerodrome</a:t>
            </a:r>
            <a:r>
              <a:rPr lang="en-CA" baseline="0" dirty="0" smtClean="0"/>
              <a:t> , cross-over should be done at least 500 feet above circuit height and descent into circuit altitude made on the upwind side or well clear of the </a:t>
            </a:r>
            <a:r>
              <a:rPr lang="en-CA" baseline="0" smtClean="0"/>
              <a:t>traffic circuit.</a:t>
            </a:r>
            <a:endParaRPr lang="en-CA" dirty="0"/>
          </a:p>
        </p:txBody>
      </p:sp>
      <p:sp>
        <p:nvSpPr>
          <p:cNvPr id="4" name="Slide Number Placeholder 3"/>
          <p:cNvSpPr>
            <a:spLocks noGrp="1"/>
          </p:cNvSpPr>
          <p:nvPr>
            <p:ph type="sldNum" sz="quarter" idx="10"/>
          </p:nvPr>
        </p:nvSpPr>
        <p:spPr/>
        <p:txBody>
          <a:bodyPr/>
          <a:lstStyle/>
          <a:p>
            <a:fld id="{A2001AA4-ED91-494B-9F26-113C0225A8B6}" type="slidenum">
              <a:rPr lang="en-CA" smtClean="0"/>
              <a:pPr/>
              <a:t>28</a:t>
            </a:fld>
            <a:endParaRPr lang="en-CA"/>
          </a:p>
        </p:txBody>
      </p:sp>
    </p:spTree>
    <p:extLst>
      <p:ext uri="{BB962C8B-B14F-4D97-AF65-F5344CB8AC3E}">
        <p14:creationId xmlns:p14="http://schemas.microsoft.com/office/powerpoint/2010/main" xmlns="" val="5655281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NORDO:</a:t>
            </a:r>
          </a:p>
          <a:p>
            <a:r>
              <a:rPr lang="en-US" dirty="0" smtClean="0"/>
              <a:t>Pilot must approach the aerodrome</a:t>
            </a:r>
            <a:r>
              <a:rPr lang="en-US" baseline="0" dirty="0" smtClean="0"/>
              <a:t> circuit from the upwind side of the runway to join the circuit on the crosswind leg at circuit altitude, at a point situated about halfway between the two ends of the runway, so as to integrate the aircraft in the circuit on the downwind leg</a:t>
            </a:r>
          </a:p>
          <a:p>
            <a:r>
              <a:rPr lang="en-US" baseline="0" dirty="0" smtClean="0"/>
              <a:t>Before turning for final approach, the pilot must confirm visually that no aircraft is performing a straight-in approach</a:t>
            </a:r>
          </a:p>
          <a:p>
            <a:r>
              <a:rPr lang="en-US" baseline="0" dirty="0" smtClean="0"/>
              <a:t>Authorization to land will be given by light signals when the aircraft is established on final approach. If the pilot does not receive this clearance, they must go around and fly another circuit</a:t>
            </a:r>
          </a:p>
          <a:p>
            <a:endParaRPr lang="en-US" baseline="0" dirty="0" smtClean="0"/>
          </a:p>
          <a:p>
            <a:r>
              <a:rPr lang="en-US" baseline="0" dirty="0" smtClean="0"/>
              <a:t>RONLY:</a:t>
            </a:r>
          </a:p>
          <a:p>
            <a:r>
              <a:rPr lang="en-US" baseline="0" dirty="0" smtClean="0"/>
              <a:t>Same procedures as NORDO</a:t>
            </a:r>
          </a:p>
          <a:p>
            <a:r>
              <a:rPr lang="en-US" baseline="0" dirty="0" smtClean="0"/>
              <a:t>Airport controller may request the pilot to acknowledge a message in a particular fashion (rocking wings, flashing landing light, pressing IDENT on the transponder, etc.)</a:t>
            </a:r>
          </a:p>
        </p:txBody>
      </p:sp>
      <p:sp>
        <p:nvSpPr>
          <p:cNvPr id="4" name="Slide Number Placeholder 3"/>
          <p:cNvSpPr>
            <a:spLocks noGrp="1"/>
          </p:cNvSpPr>
          <p:nvPr>
            <p:ph type="sldNum" sz="quarter" idx="10"/>
          </p:nvPr>
        </p:nvSpPr>
        <p:spPr/>
        <p:txBody>
          <a:bodyPr/>
          <a:lstStyle/>
          <a:p>
            <a:fld id="{BEDA87DB-A826-4E33-970C-01EEED109FA6}" type="slidenum">
              <a:rPr lang="en-CA" smtClean="0"/>
              <a:pPr/>
              <a:t>31</a:t>
            </a:fld>
            <a:endParaRPr lang="en-CA" dirty="0"/>
          </a:p>
        </p:txBody>
      </p:sp>
    </p:spTree>
    <p:extLst>
      <p:ext uri="{BB962C8B-B14F-4D97-AF65-F5344CB8AC3E}">
        <p14:creationId xmlns:p14="http://schemas.microsoft.com/office/powerpoint/2010/main" xmlns="" val="5670561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0" dirty="0" smtClean="0"/>
              <a:t>Visual Signals: signals used to communicate</a:t>
            </a:r>
            <a:r>
              <a:rPr lang="en-CA" b="0" baseline="0" dirty="0" smtClean="0"/>
              <a:t> with someone with visual means. The most common visual signals includes: air to ground signals, interception signals and search and rescue signals</a:t>
            </a:r>
          </a:p>
          <a:p>
            <a:endParaRPr lang="en-CA" b="0" baseline="0" dirty="0" smtClean="0"/>
          </a:p>
          <a:p>
            <a:r>
              <a:rPr lang="en-US" sz="1200" b="0" u="sng" kern="1200" baseline="0" dirty="0" smtClean="0">
                <a:solidFill>
                  <a:schemeClr val="tx1"/>
                </a:solidFill>
                <a:latin typeface="+mn-lt"/>
                <a:ea typeface="+mn-ea"/>
                <a:cs typeface="+mn-cs"/>
              </a:rPr>
              <a:t>Interception Signals:</a:t>
            </a:r>
          </a:p>
          <a:p>
            <a:r>
              <a:rPr lang="en-US" sz="1200" kern="1200" baseline="0" dirty="0" smtClean="0">
                <a:solidFill>
                  <a:schemeClr val="tx1"/>
                </a:solidFill>
                <a:latin typeface="+mn-lt"/>
                <a:ea typeface="+mn-ea"/>
                <a:cs typeface="+mn-cs"/>
              </a:rPr>
              <a:t>No person shall give an interception signal or an instruction to land except:</a:t>
            </a:r>
          </a:p>
          <a:p>
            <a:r>
              <a:rPr lang="en-US" sz="1200" kern="1200" baseline="0" dirty="0" smtClean="0">
                <a:solidFill>
                  <a:schemeClr val="tx1"/>
                </a:solidFill>
                <a:latin typeface="+mn-lt"/>
                <a:ea typeface="+mn-ea"/>
                <a:cs typeface="+mn-cs"/>
              </a:rPr>
              <a:t>a. A peace officer.</a:t>
            </a:r>
          </a:p>
          <a:p>
            <a:r>
              <a:rPr lang="en-US" sz="1200" kern="1200" baseline="0" dirty="0" smtClean="0">
                <a:solidFill>
                  <a:schemeClr val="tx1"/>
                </a:solidFill>
                <a:latin typeface="+mn-lt"/>
                <a:ea typeface="+mn-ea"/>
                <a:cs typeface="+mn-cs"/>
              </a:rPr>
              <a:t>b. A person authorized to do so by the Minister</a:t>
            </a:r>
          </a:p>
          <a:p>
            <a:r>
              <a:rPr lang="en-US" sz="1200" kern="1200" baseline="0" dirty="0" smtClean="0">
                <a:solidFill>
                  <a:schemeClr val="tx1"/>
                </a:solidFill>
                <a:latin typeface="+mn-lt"/>
                <a:ea typeface="+mn-ea"/>
                <a:cs typeface="+mn-cs"/>
              </a:rPr>
              <a:t>The Minister may authorize a person to give an interception signal or an instruction to land if such authorization is in the public interest and is not likely to affect aviation safety.</a:t>
            </a:r>
          </a:p>
          <a:p>
            <a:r>
              <a:rPr lang="en-US" sz="1200" kern="1200" baseline="0" dirty="0" smtClean="0">
                <a:solidFill>
                  <a:schemeClr val="tx1"/>
                </a:solidFill>
                <a:latin typeface="+mn-lt"/>
                <a:ea typeface="+mn-ea"/>
                <a:cs typeface="+mn-cs"/>
              </a:rPr>
              <a:t>The pilot-in-command of an aircraft who receives an instruction to land shall, subject to any direction received from an air traffic control unit, comply with the instruction.</a:t>
            </a:r>
          </a:p>
          <a:p>
            <a:r>
              <a:rPr lang="en-US" sz="1200" kern="1200" baseline="0" dirty="0" smtClean="0">
                <a:solidFill>
                  <a:schemeClr val="tx1"/>
                </a:solidFill>
                <a:latin typeface="+mn-lt"/>
                <a:ea typeface="+mn-ea"/>
                <a:cs typeface="+mn-cs"/>
              </a:rPr>
              <a:t>The pilot-in-command of an intercepting aircraft and the pilot-in command of an Intercepted aircraft shall comply with the rules of interception set out in the Canada Flight Supplement.</a:t>
            </a:r>
            <a:endParaRPr lang="en-CA" b="0" dirty="0"/>
          </a:p>
        </p:txBody>
      </p:sp>
      <p:sp>
        <p:nvSpPr>
          <p:cNvPr id="4" name="Slide Number Placeholder 3"/>
          <p:cNvSpPr>
            <a:spLocks noGrp="1"/>
          </p:cNvSpPr>
          <p:nvPr>
            <p:ph type="sldNum" sz="quarter" idx="10"/>
          </p:nvPr>
        </p:nvSpPr>
        <p:spPr/>
        <p:txBody>
          <a:bodyPr/>
          <a:lstStyle/>
          <a:p>
            <a:fld id="{BEDA87DB-A826-4E33-970C-01EEED109FA6}" type="slidenum">
              <a:rPr lang="en-CA" smtClean="0"/>
              <a:pPr/>
              <a:t>32</a:t>
            </a:fld>
            <a:endParaRPr lang="en-CA" dirty="0"/>
          </a:p>
        </p:txBody>
      </p:sp>
    </p:spTree>
    <p:extLst>
      <p:ext uri="{BB962C8B-B14F-4D97-AF65-F5344CB8AC3E}">
        <p14:creationId xmlns:p14="http://schemas.microsoft.com/office/powerpoint/2010/main" xmlns="" val="16848711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228600" indent="-228600">
              <a:buAutoNum type="arabicPeriod"/>
            </a:pPr>
            <a:r>
              <a:rPr lang="en-US" dirty="0" smtClean="0"/>
              <a:t>Blue</a:t>
            </a:r>
          </a:p>
          <a:p>
            <a:pPr marL="228600" indent="-228600">
              <a:buAutoNum type="arabicPeriod"/>
            </a:pPr>
            <a:r>
              <a:rPr lang="en-US" dirty="0" smtClean="0"/>
              <a:t>Crosswind, downwind, base, final</a:t>
            </a:r>
          </a:p>
          <a:p>
            <a:pPr marL="228600" indent="-228600">
              <a:buAutoNum type="arabicPeriod"/>
            </a:pPr>
            <a:r>
              <a:rPr lang="en-US" dirty="0" smtClean="0"/>
              <a:t>Go around and do</a:t>
            </a:r>
            <a:r>
              <a:rPr lang="en-US" baseline="0" dirty="0" smtClean="0"/>
              <a:t> another circuit</a:t>
            </a:r>
            <a:endParaRPr lang="en-US" dirty="0"/>
          </a:p>
        </p:txBody>
      </p:sp>
      <p:sp>
        <p:nvSpPr>
          <p:cNvPr id="4" name="Slide Number Placeholder 3"/>
          <p:cNvSpPr>
            <a:spLocks noGrp="1"/>
          </p:cNvSpPr>
          <p:nvPr>
            <p:ph type="sldNum" sz="quarter" idx="10"/>
          </p:nvPr>
        </p:nvSpPr>
        <p:spPr/>
        <p:txBody>
          <a:bodyPr/>
          <a:lstStyle/>
          <a:p>
            <a:fld id="{BEDA87DB-A826-4E33-970C-01EEED109FA6}" type="slidenum">
              <a:rPr lang="en-CA" smtClean="0"/>
              <a:pPr/>
              <a:t>33</a:t>
            </a:fld>
            <a:endParaRPr lang="en-CA" dirty="0"/>
          </a:p>
        </p:txBody>
      </p:sp>
    </p:spTree>
    <p:extLst>
      <p:ext uri="{BB962C8B-B14F-4D97-AF65-F5344CB8AC3E}">
        <p14:creationId xmlns:p14="http://schemas.microsoft.com/office/powerpoint/2010/main" xmlns="" val="1000846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BEDA87DB-A826-4E33-970C-01EEED109FA6}" type="slidenum">
              <a:rPr lang="en-CA" smtClean="0"/>
              <a:pPr/>
              <a:t>3</a:t>
            </a:fld>
            <a:endParaRPr lang="en-CA" dirty="0"/>
          </a:p>
        </p:txBody>
      </p:sp>
    </p:spTree>
    <p:extLst>
      <p:ext uri="{BB962C8B-B14F-4D97-AF65-F5344CB8AC3E}">
        <p14:creationId xmlns:p14="http://schemas.microsoft.com/office/powerpoint/2010/main" xmlns="" val="17190770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Archipelago – a sea or stretch of water containing many islands</a:t>
            </a:r>
            <a:endParaRPr lang="en-US" dirty="0"/>
          </a:p>
        </p:txBody>
      </p:sp>
      <p:sp>
        <p:nvSpPr>
          <p:cNvPr id="4" name="Slide Number Placeholder 3"/>
          <p:cNvSpPr>
            <a:spLocks noGrp="1"/>
          </p:cNvSpPr>
          <p:nvPr>
            <p:ph type="sldNum" sz="quarter" idx="10"/>
          </p:nvPr>
        </p:nvSpPr>
        <p:spPr/>
        <p:txBody>
          <a:bodyPr/>
          <a:lstStyle/>
          <a:p>
            <a:fld id="{BEDA87DB-A826-4E33-970C-01EEED109FA6}" type="slidenum">
              <a:rPr lang="en-CA" smtClean="0"/>
              <a:pPr/>
              <a:t>35</a:t>
            </a:fld>
            <a:endParaRPr lang="en-CA" dirty="0"/>
          </a:p>
        </p:txBody>
      </p:sp>
    </p:spTree>
    <p:extLst>
      <p:ext uri="{BB962C8B-B14F-4D97-AF65-F5344CB8AC3E}">
        <p14:creationId xmlns:p14="http://schemas.microsoft.com/office/powerpoint/2010/main" xmlns="" val="16055946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DA87DB-A826-4E33-970C-01EEED109FA6}" type="slidenum">
              <a:rPr lang="en-CA" smtClean="0"/>
              <a:pPr/>
              <a:t>36</a:t>
            </a:fld>
            <a:endParaRPr lang="en-CA" dirty="0"/>
          </a:p>
        </p:txBody>
      </p:sp>
    </p:spTree>
    <p:extLst>
      <p:ext uri="{BB962C8B-B14F-4D97-AF65-F5344CB8AC3E}">
        <p14:creationId xmlns:p14="http://schemas.microsoft.com/office/powerpoint/2010/main" xmlns="" val="3220262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NDA:</a:t>
            </a:r>
          </a:p>
          <a:p>
            <a:r>
              <a:rPr lang="en-US" i="1" dirty="0" smtClean="0"/>
              <a:t>-aircraft operating at night or under IFR must be equipped with</a:t>
            </a:r>
            <a:r>
              <a:rPr lang="en-US" i="1" baseline="0" dirty="0" smtClean="0"/>
              <a:t> a gyroscopic direction indicator</a:t>
            </a:r>
          </a:p>
        </p:txBody>
      </p:sp>
      <p:sp>
        <p:nvSpPr>
          <p:cNvPr id="4" name="Slide Number Placeholder 3"/>
          <p:cNvSpPr>
            <a:spLocks noGrp="1"/>
          </p:cNvSpPr>
          <p:nvPr>
            <p:ph type="sldNum" sz="quarter" idx="10"/>
          </p:nvPr>
        </p:nvSpPr>
        <p:spPr/>
        <p:txBody>
          <a:bodyPr/>
          <a:lstStyle/>
          <a:p>
            <a:fld id="{BEDA87DB-A826-4E33-970C-01EEED109FA6}" type="slidenum">
              <a:rPr lang="en-CA" smtClean="0"/>
              <a:pPr/>
              <a:t>37</a:t>
            </a:fld>
            <a:endParaRPr lang="en-CA" dirty="0"/>
          </a:p>
        </p:txBody>
      </p:sp>
    </p:spTree>
    <p:extLst>
      <p:ext uri="{BB962C8B-B14F-4D97-AF65-F5344CB8AC3E}">
        <p14:creationId xmlns:p14="http://schemas.microsoft.com/office/powerpoint/2010/main" xmlns="" val="22878550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u="sng" kern="1200" baseline="0" dirty="0" smtClean="0">
                <a:solidFill>
                  <a:schemeClr val="tx1"/>
                </a:solidFill>
                <a:latin typeface="+mn-lt"/>
                <a:ea typeface="+mn-ea"/>
                <a:cs typeface="+mn-cs"/>
              </a:rPr>
              <a:t>Transition between altimeter setting and standard pressure:</a:t>
            </a:r>
          </a:p>
          <a:p>
            <a:r>
              <a:rPr lang="en-US" sz="1200" b="0" kern="1200" baseline="0" dirty="0" smtClean="0">
                <a:solidFill>
                  <a:schemeClr val="tx1"/>
                </a:solidFill>
                <a:latin typeface="+mn-lt"/>
                <a:ea typeface="+mn-ea"/>
                <a:cs typeface="+mn-cs"/>
              </a:rPr>
              <a:t>The pilot must change calibration once established in the Standard Pressure Region. On a climb, the pilot will change calibration immediately after passing through 18 000’ ASL. On a descent, the pilot will change calibration immediately prior to passing through 18 000’ ASL. The same principle applies when crossing horizontally from one region to another. Changes in altimeter setting always take place in the standard altimeter setting region.</a:t>
            </a:r>
            <a:endParaRPr lang="en-US" b="0" dirty="0"/>
          </a:p>
        </p:txBody>
      </p:sp>
      <p:sp>
        <p:nvSpPr>
          <p:cNvPr id="4" name="Slide Number Placeholder 3"/>
          <p:cNvSpPr>
            <a:spLocks noGrp="1"/>
          </p:cNvSpPr>
          <p:nvPr>
            <p:ph type="sldNum" sz="quarter" idx="10"/>
          </p:nvPr>
        </p:nvSpPr>
        <p:spPr/>
        <p:txBody>
          <a:bodyPr/>
          <a:lstStyle/>
          <a:p>
            <a:fld id="{BEDA87DB-A826-4E33-970C-01EEED109FA6}" type="slidenum">
              <a:rPr lang="en-CA" smtClean="0"/>
              <a:pPr/>
              <a:t>39</a:t>
            </a:fld>
            <a:endParaRPr lang="en-CA" dirty="0"/>
          </a:p>
        </p:txBody>
      </p:sp>
    </p:spTree>
    <p:extLst>
      <p:ext uri="{BB962C8B-B14F-4D97-AF65-F5344CB8AC3E}">
        <p14:creationId xmlns:p14="http://schemas.microsoft.com/office/powerpoint/2010/main" xmlns="" val="38298605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DA87DB-A826-4E33-970C-01EEED109FA6}" type="slidenum">
              <a:rPr lang="en-CA" smtClean="0"/>
              <a:pPr/>
              <a:t>40</a:t>
            </a:fld>
            <a:endParaRPr lang="en-CA" dirty="0"/>
          </a:p>
        </p:txBody>
      </p:sp>
    </p:spTree>
    <p:extLst>
      <p:ext uri="{BB962C8B-B14F-4D97-AF65-F5344CB8AC3E}">
        <p14:creationId xmlns:p14="http://schemas.microsoft.com/office/powerpoint/2010/main" xmlns="" val="30929156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A2001AA4-ED91-494B-9F26-113C0225A8B6}" type="slidenum">
              <a:rPr lang="en-CA" smtClean="0"/>
              <a:pPr/>
              <a:t>41</a:t>
            </a:fld>
            <a:endParaRPr lang="en-CA"/>
          </a:p>
        </p:txBody>
      </p:sp>
    </p:spTree>
    <p:extLst>
      <p:ext uri="{BB962C8B-B14F-4D97-AF65-F5344CB8AC3E}">
        <p14:creationId xmlns:p14="http://schemas.microsoft.com/office/powerpoint/2010/main" xmlns="" val="2186547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i="1" dirty="0" smtClean="0"/>
              <a:t>Low Level Airways:</a:t>
            </a:r>
            <a:endParaRPr lang="en-CA" i="1" baseline="0" dirty="0" smtClean="0"/>
          </a:p>
          <a:p>
            <a:r>
              <a:rPr lang="en-CA" i="1" baseline="0" dirty="0" smtClean="0"/>
              <a:t>	-12,500-18,000 feet ASL is Class B airspace, below 12,500’ ASL is Class E</a:t>
            </a:r>
          </a:p>
          <a:p>
            <a:r>
              <a:rPr lang="en-CA" i="1" baseline="0" dirty="0" smtClean="0"/>
              <a:t>	-4 nm on either side of centreline for VHF/UHF; 4.32 nm for LF/MF; unless specified otherwise, base is located at 2200 feet AGL</a:t>
            </a:r>
          </a:p>
          <a:p>
            <a:r>
              <a:rPr lang="en-CA" i="1" baseline="0" dirty="0" smtClean="0"/>
              <a:t>	-VFR in Class E are not subject to ATC control, however control for IFR provided</a:t>
            </a:r>
          </a:p>
          <a:p>
            <a:endParaRPr lang="en-CA" i="1" baseline="0" dirty="0" smtClean="0"/>
          </a:p>
          <a:p>
            <a:r>
              <a:rPr lang="en-CA" i="1" baseline="0" dirty="0" smtClean="0"/>
              <a:t>Control Zone:</a:t>
            </a:r>
          </a:p>
          <a:p>
            <a:r>
              <a:rPr lang="en-CA" i="1" baseline="0" dirty="0" smtClean="0"/>
              <a:t>Classified as Class B, C, D, E depending on surrounding airspace</a:t>
            </a:r>
          </a:p>
          <a:p>
            <a:endParaRPr lang="en-CA" i="1" dirty="0" smtClean="0"/>
          </a:p>
          <a:p>
            <a:r>
              <a:rPr lang="en-CA" i="1" dirty="0" smtClean="0"/>
              <a:t>Terminal Control Area: Class A, B, C, D, E</a:t>
            </a:r>
            <a:endParaRPr lang="en-CA" i="1" dirty="0"/>
          </a:p>
        </p:txBody>
      </p:sp>
      <p:sp>
        <p:nvSpPr>
          <p:cNvPr id="4" name="Slide Number Placeholder 3"/>
          <p:cNvSpPr>
            <a:spLocks noGrp="1"/>
          </p:cNvSpPr>
          <p:nvPr>
            <p:ph type="sldNum" sz="quarter" idx="10"/>
          </p:nvPr>
        </p:nvSpPr>
        <p:spPr/>
        <p:txBody>
          <a:bodyPr/>
          <a:lstStyle/>
          <a:p>
            <a:fld id="{A2001AA4-ED91-494B-9F26-113C0225A8B6}" type="slidenum">
              <a:rPr lang="en-CA" smtClean="0"/>
              <a:pPr/>
              <a:t>44</a:t>
            </a:fld>
            <a:endParaRPr lang="en-CA"/>
          </a:p>
        </p:txBody>
      </p:sp>
    </p:spTree>
    <p:extLst>
      <p:ext uri="{BB962C8B-B14F-4D97-AF65-F5344CB8AC3E}">
        <p14:creationId xmlns:p14="http://schemas.microsoft.com/office/powerpoint/2010/main" xmlns="" val="29683154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smtClean="0">
                <a:solidFill>
                  <a:schemeClr val="tx1"/>
                </a:solidFill>
                <a:latin typeface="+mn-lt"/>
                <a:ea typeface="+mn-ea"/>
                <a:cs typeface="+mn-cs"/>
              </a:rPr>
              <a:t>VFR: Visual Flight Rules: regulations concerning flight conducted with constant visual contact with the ground.</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IFR: Instrument Flight Rules</a:t>
            </a:r>
          </a:p>
          <a:p>
            <a:endParaRPr lang="en-US" sz="1200" b="0" kern="1200" baseline="0" dirty="0" smtClean="0">
              <a:solidFill>
                <a:schemeClr val="tx1"/>
              </a:solidFill>
              <a:latin typeface="+mn-lt"/>
              <a:ea typeface="+mn-ea"/>
              <a:cs typeface="+mn-cs"/>
            </a:endParaRPr>
          </a:p>
          <a:p>
            <a:r>
              <a:rPr lang="en-US" sz="1200" b="0" i="1" kern="1200" baseline="0" dirty="0" smtClean="0">
                <a:solidFill>
                  <a:schemeClr val="tx1"/>
                </a:solidFill>
                <a:latin typeface="+mn-lt"/>
                <a:ea typeface="+mn-ea"/>
                <a:cs typeface="+mn-cs"/>
              </a:rPr>
              <a:t>Must establish and maintain radio communication with appropriate control tower prior to entering its control zone (Class D and up). Recommended to establish contact at least 5 minutes before requesting clearance or entering the zone.</a:t>
            </a:r>
          </a:p>
          <a:p>
            <a:endParaRPr lang="en-US" sz="1200" b="0" i="1" kern="1200" baseline="0" dirty="0" smtClean="0">
              <a:solidFill>
                <a:schemeClr val="tx1"/>
              </a:solidFill>
              <a:latin typeface="+mn-lt"/>
              <a:ea typeface="+mn-ea"/>
              <a:cs typeface="+mn-cs"/>
            </a:endParaRPr>
          </a:p>
          <a:p>
            <a:r>
              <a:rPr lang="en-US" sz="1200" b="0" i="1" kern="1200" baseline="0" dirty="0" smtClean="0">
                <a:solidFill>
                  <a:schemeClr val="tx1"/>
                </a:solidFill>
                <a:latin typeface="+mn-lt"/>
                <a:ea typeface="+mn-ea"/>
                <a:cs typeface="+mn-cs"/>
              </a:rPr>
              <a:t>Initial Clearance: On initial contact, the controller will inform the pilot about the runway in use, the direction and strength of the winds, the altimeter setting and will brief him on all other pertinent information. Then the controller will authorize the pilot to enter in the circuit at a specified stage of that circuit and will provide a sequences number if the aircraft is not first in for landing. A clearance to enter class C and above airspace is required as opposed to a class D airspace where only establishing communication with ATC is required before entering.</a:t>
            </a:r>
          </a:p>
          <a:p>
            <a:endParaRPr lang="en-US" sz="1200" b="0" i="1" kern="1200" baseline="0" dirty="0" smtClean="0">
              <a:solidFill>
                <a:schemeClr val="tx1"/>
              </a:solidFill>
              <a:latin typeface="+mn-lt"/>
              <a:ea typeface="+mn-ea"/>
              <a:cs typeface="+mn-cs"/>
            </a:endParaRPr>
          </a:p>
          <a:p>
            <a:r>
              <a:rPr lang="en-US" sz="1200" b="0" i="1" kern="1200" baseline="0" dirty="0" smtClean="0">
                <a:solidFill>
                  <a:schemeClr val="tx1"/>
                </a:solidFill>
                <a:latin typeface="+mn-lt"/>
                <a:ea typeface="+mn-ea"/>
                <a:cs typeface="+mn-cs"/>
              </a:rPr>
              <a:t>Landing Clearance: The pilot must obtain a landing clearance before landing at a controlled airport.</a:t>
            </a:r>
          </a:p>
        </p:txBody>
      </p:sp>
      <p:sp>
        <p:nvSpPr>
          <p:cNvPr id="4" name="Slide Number Placeholder 3"/>
          <p:cNvSpPr>
            <a:spLocks noGrp="1"/>
          </p:cNvSpPr>
          <p:nvPr>
            <p:ph type="sldNum" sz="quarter" idx="10"/>
          </p:nvPr>
        </p:nvSpPr>
        <p:spPr/>
        <p:txBody>
          <a:bodyPr/>
          <a:lstStyle/>
          <a:p>
            <a:fld id="{BEDA87DB-A826-4E33-970C-01EEED109FA6}" type="slidenum">
              <a:rPr lang="en-CA" smtClean="0"/>
              <a:pPr/>
              <a:t>49</a:t>
            </a:fld>
            <a:endParaRPr lang="en-CA" dirty="0"/>
          </a:p>
        </p:txBody>
      </p:sp>
    </p:spTree>
    <p:extLst>
      <p:ext uri="{BB962C8B-B14F-4D97-AF65-F5344CB8AC3E}">
        <p14:creationId xmlns:p14="http://schemas.microsoft.com/office/powerpoint/2010/main" xmlns="" val="23770111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CVFR: Controlled VFR:</a:t>
            </a:r>
            <a:r>
              <a:rPr lang="en-US" i="1" baseline="0" dirty="0" smtClean="0"/>
              <a:t> VFR in Class B airspace</a:t>
            </a:r>
          </a:p>
          <a:p>
            <a:r>
              <a:rPr lang="en-US" i="1" baseline="0" dirty="0" smtClean="0"/>
              <a:t>Pilot in CVFR flight must conform to IFR rules save that s/he must remain in VMC and:</a:t>
            </a:r>
          </a:p>
          <a:p>
            <a:pPr marL="228600" indent="-228600">
              <a:buAutoNum type="alphaLcPeriod"/>
            </a:pPr>
            <a:r>
              <a:rPr lang="en-US" i="1" baseline="0" dirty="0" smtClean="0"/>
              <a:t>A flight plan must be filed;</a:t>
            </a:r>
          </a:p>
          <a:p>
            <a:pPr marL="228600" indent="-228600">
              <a:buAutoNum type="alphaLcPeriod"/>
            </a:pPr>
            <a:r>
              <a:rPr lang="en-US" i="1" baseline="0" dirty="0" smtClean="0"/>
              <a:t>Two-way radio equipment is mandatory, and;</a:t>
            </a:r>
          </a:p>
          <a:p>
            <a:pPr marL="228600" indent="-228600">
              <a:buAutoNum type="alphaLcPeriod"/>
            </a:pPr>
            <a:r>
              <a:rPr lang="en-US" i="1" baseline="0" dirty="0" smtClean="0"/>
              <a:t>The aircraft must be equipped with radio-navigation equipment</a:t>
            </a:r>
            <a:endParaRPr lang="en-US" i="1" dirty="0"/>
          </a:p>
        </p:txBody>
      </p:sp>
      <p:sp>
        <p:nvSpPr>
          <p:cNvPr id="4" name="Slide Number Placeholder 3"/>
          <p:cNvSpPr>
            <a:spLocks noGrp="1"/>
          </p:cNvSpPr>
          <p:nvPr>
            <p:ph type="sldNum" sz="quarter" idx="10"/>
          </p:nvPr>
        </p:nvSpPr>
        <p:spPr/>
        <p:txBody>
          <a:bodyPr/>
          <a:lstStyle/>
          <a:p>
            <a:fld id="{BEDA87DB-A826-4E33-970C-01EEED109FA6}" type="slidenum">
              <a:rPr lang="en-CA" smtClean="0"/>
              <a:pPr/>
              <a:t>50</a:t>
            </a:fld>
            <a:endParaRPr lang="en-CA" dirty="0"/>
          </a:p>
        </p:txBody>
      </p:sp>
    </p:spTree>
    <p:extLst>
      <p:ext uri="{BB962C8B-B14F-4D97-AF65-F5344CB8AC3E}">
        <p14:creationId xmlns:p14="http://schemas.microsoft.com/office/powerpoint/2010/main" xmlns="" val="36366364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Class</a:t>
            </a:r>
            <a:r>
              <a:rPr lang="en-US" baseline="0" dirty="0" smtClean="0"/>
              <a:t> C and D airspace reverts to Class E when the ATC unit is not operational</a:t>
            </a:r>
          </a:p>
        </p:txBody>
      </p:sp>
      <p:sp>
        <p:nvSpPr>
          <p:cNvPr id="4" name="Slide Number Placeholder 3"/>
          <p:cNvSpPr>
            <a:spLocks noGrp="1"/>
          </p:cNvSpPr>
          <p:nvPr>
            <p:ph type="sldNum" sz="quarter" idx="10"/>
          </p:nvPr>
        </p:nvSpPr>
        <p:spPr/>
        <p:txBody>
          <a:bodyPr/>
          <a:lstStyle/>
          <a:p>
            <a:fld id="{BEDA87DB-A826-4E33-970C-01EEED109FA6}" type="slidenum">
              <a:rPr lang="en-CA" smtClean="0"/>
              <a:pPr/>
              <a:t>51</a:t>
            </a:fld>
            <a:endParaRPr lang="en-CA" dirty="0"/>
          </a:p>
        </p:txBody>
      </p:sp>
    </p:spTree>
    <p:extLst>
      <p:ext uri="{BB962C8B-B14F-4D97-AF65-F5344CB8AC3E}">
        <p14:creationId xmlns:p14="http://schemas.microsoft.com/office/powerpoint/2010/main" xmlns="" val="3712231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Military aerodrome may</a:t>
            </a:r>
            <a:r>
              <a:rPr lang="en-CA" baseline="0" dirty="0" smtClean="0"/>
              <a:t> only be used by civil aircraft if prior permission is obtained or in an emergency.</a:t>
            </a:r>
          </a:p>
          <a:p>
            <a:endParaRPr lang="en-CA" baseline="0" dirty="0" smtClean="0"/>
          </a:p>
          <a:p>
            <a:r>
              <a:rPr lang="en-CA" baseline="0" dirty="0" smtClean="0"/>
              <a:t>In an in-flight emergency, any aerodrome may be used at the discretion of the pilot.</a:t>
            </a:r>
            <a:endParaRPr lang="en-CA" dirty="0"/>
          </a:p>
        </p:txBody>
      </p:sp>
      <p:sp>
        <p:nvSpPr>
          <p:cNvPr id="4" name="Slide Number Placeholder 3"/>
          <p:cNvSpPr>
            <a:spLocks noGrp="1"/>
          </p:cNvSpPr>
          <p:nvPr>
            <p:ph type="sldNum" sz="quarter" idx="10"/>
          </p:nvPr>
        </p:nvSpPr>
        <p:spPr/>
        <p:txBody>
          <a:bodyPr/>
          <a:lstStyle/>
          <a:p>
            <a:fld id="{2AD3CDB4-C584-4C08-AA35-73DE395C837E}" type="slidenum">
              <a:rPr lang="en-CA" smtClean="0"/>
              <a:pPr/>
              <a:t>4</a:t>
            </a:fld>
            <a:endParaRPr lang="en-CA" dirty="0"/>
          </a:p>
        </p:txBody>
      </p:sp>
    </p:spTree>
    <p:extLst>
      <p:ext uri="{BB962C8B-B14F-4D97-AF65-F5344CB8AC3E}">
        <p14:creationId xmlns:p14="http://schemas.microsoft.com/office/powerpoint/2010/main" xmlns="" val="28432267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DA87DB-A826-4E33-970C-01EEED109FA6}" type="slidenum">
              <a:rPr lang="en-CA" smtClean="0"/>
              <a:pPr/>
              <a:t>52</a:t>
            </a:fld>
            <a:endParaRPr lang="en-CA" dirty="0"/>
          </a:p>
        </p:txBody>
      </p:sp>
    </p:spTree>
    <p:extLst>
      <p:ext uri="{BB962C8B-B14F-4D97-AF65-F5344CB8AC3E}">
        <p14:creationId xmlns:p14="http://schemas.microsoft.com/office/powerpoint/2010/main" xmlns="" val="10943380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DA87DB-A826-4E33-970C-01EEED109FA6}" type="slidenum">
              <a:rPr lang="en-CA" smtClean="0"/>
              <a:pPr/>
              <a:t>53</a:t>
            </a:fld>
            <a:endParaRPr lang="en-CA" dirty="0"/>
          </a:p>
        </p:txBody>
      </p:sp>
    </p:spTree>
    <p:extLst>
      <p:ext uri="{BB962C8B-B14F-4D97-AF65-F5344CB8AC3E}">
        <p14:creationId xmlns:p14="http://schemas.microsoft.com/office/powerpoint/2010/main" xmlns="" val="38640151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DA87DB-A826-4E33-970C-01EEED109FA6}" type="slidenum">
              <a:rPr lang="en-CA" smtClean="0"/>
              <a:pPr/>
              <a:t>54</a:t>
            </a:fld>
            <a:endParaRPr lang="en-CA" dirty="0"/>
          </a:p>
        </p:txBody>
      </p:sp>
    </p:spTree>
    <p:extLst>
      <p:ext uri="{BB962C8B-B14F-4D97-AF65-F5344CB8AC3E}">
        <p14:creationId xmlns:p14="http://schemas.microsoft.com/office/powerpoint/2010/main" xmlns="" val="1640536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101 to 199 – British Columbia</a:t>
            </a:r>
          </a:p>
          <a:p>
            <a:r>
              <a:rPr lang="en-US" i="1" dirty="0" smtClean="0"/>
              <a:t>201 to 299 – Alberta </a:t>
            </a:r>
          </a:p>
          <a:p>
            <a:r>
              <a:rPr lang="en-US" i="1" dirty="0" smtClean="0"/>
              <a:t>301 to 399 – Saskatchewan </a:t>
            </a:r>
          </a:p>
          <a:p>
            <a:r>
              <a:rPr lang="en-US" i="1" dirty="0" smtClean="0"/>
              <a:t>401 to 499 – Manitoba </a:t>
            </a:r>
          </a:p>
          <a:p>
            <a:r>
              <a:rPr lang="en-US" i="1" dirty="0" smtClean="0"/>
              <a:t>501 to 599 – Ontario </a:t>
            </a:r>
          </a:p>
          <a:p>
            <a:r>
              <a:rPr lang="en-US" i="1" dirty="0" smtClean="0"/>
              <a:t>601 to 699 – Quebec </a:t>
            </a:r>
          </a:p>
          <a:p>
            <a:r>
              <a:rPr lang="en-US" i="1" dirty="0" smtClean="0"/>
              <a:t>701 to 799 – New Brunswick, Nova Scotia, Prince Edward Island, Newfoundland</a:t>
            </a:r>
          </a:p>
          <a:p>
            <a:r>
              <a:rPr lang="en-US" i="1" dirty="0" smtClean="0"/>
              <a:t>801 to 899 – Yukon Territory </a:t>
            </a:r>
          </a:p>
          <a:p>
            <a:r>
              <a:rPr lang="en-US" i="1" dirty="0" smtClean="0"/>
              <a:t>901 to 999 –  Northwest Territories and Nunavut (including the Arctic Islands) </a:t>
            </a:r>
          </a:p>
          <a:p>
            <a:endParaRPr lang="en-US" i="1" dirty="0" smtClean="0"/>
          </a:p>
          <a:p>
            <a:r>
              <a:rPr lang="en-US" i="1" dirty="0" smtClean="0"/>
              <a:t>A – acrobatic</a:t>
            </a:r>
          </a:p>
          <a:p>
            <a:r>
              <a:rPr lang="en-US" i="1" dirty="0" smtClean="0"/>
              <a:t>F – aircraft test</a:t>
            </a:r>
          </a:p>
          <a:p>
            <a:r>
              <a:rPr lang="en-US" i="1" dirty="0" smtClean="0"/>
              <a:t>H – hang gliding</a:t>
            </a:r>
          </a:p>
          <a:p>
            <a:r>
              <a:rPr lang="en-US" i="1" dirty="0" smtClean="0"/>
              <a:t>M – military operations</a:t>
            </a:r>
          </a:p>
          <a:p>
            <a:r>
              <a:rPr lang="en-US" i="1" dirty="0" smtClean="0"/>
              <a:t>P – parachuting</a:t>
            </a:r>
          </a:p>
          <a:p>
            <a:r>
              <a:rPr lang="en-US" i="1" dirty="0" smtClean="0"/>
              <a:t>S – soaring</a:t>
            </a:r>
          </a:p>
          <a:p>
            <a:r>
              <a:rPr lang="en-US" i="1" dirty="0" smtClean="0"/>
              <a:t>T – training </a:t>
            </a:r>
            <a:endParaRPr lang="en-US" i="1" dirty="0"/>
          </a:p>
        </p:txBody>
      </p:sp>
      <p:sp>
        <p:nvSpPr>
          <p:cNvPr id="4" name="Slide Number Placeholder 3"/>
          <p:cNvSpPr>
            <a:spLocks noGrp="1"/>
          </p:cNvSpPr>
          <p:nvPr>
            <p:ph type="sldNum" sz="quarter" idx="10"/>
          </p:nvPr>
        </p:nvSpPr>
        <p:spPr/>
        <p:txBody>
          <a:bodyPr/>
          <a:lstStyle/>
          <a:p>
            <a:fld id="{BEDA87DB-A826-4E33-970C-01EEED109FA6}" type="slidenum">
              <a:rPr lang="en-CA" smtClean="0"/>
              <a:pPr/>
              <a:t>55</a:t>
            </a:fld>
            <a:endParaRPr lang="en-CA" dirty="0"/>
          </a:p>
        </p:txBody>
      </p:sp>
    </p:spTree>
    <p:extLst>
      <p:ext uri="{BB962C8B-B14F-4D97-AF65-F5344CB8AC3E}">
        <p14:creationId xmlns:p14="http://schemas.microsoft.com/office/powerpoint/2010/main" xmlns="" val="14089409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DA87DB-A826-4E33-970C-01EEED109FA6}" type="slidenum">
              <a:rPr lang="en-CA" smtClean="0"/>
              <a:pPr/>
              <a:t>56</a:t>
            </a:fld>
            <a:endParaRPr lang="en-CA" dirty="0"/>
          </a:p>
        </p:txBody>
      </p:sp>
    </p:spTree>
    <p:extLst>
      <p:ext uri="{BB962C8B-B14F-4D97-AF65-F5344CB8AC3E}">
        <p14:creationId xmlns:p14="http://schemas.microsoft.com/office/powerpoint/2010/main" xmlns="" val="40613864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Northern Domestic Airspace</a:t>
            </a:r>
            <a:r>
              <a:rPr lang="en-US" baseline="0" dirty="0" smtClean="0"/>
              <a:t> – True tracks used; contains Standard Pressure Region</a:t>
            </a:r>
            <a:br>
              <a:rPr lang="en-US" baseline="0" dirty="0" smtClean="0"/>
            </a:br>
            <a:r>
              <a:rPr lang="en-US" baseline="0" dirty="0" smtClean="0"/>
              <a:t>Southern Domestic Airspace – Magnetic tracks used; contains Altimeter Setting Region</a:t>
            </a:r>
          </a:p>
          <a:p>
            <a:pPr marL="228600" indent="-228600">
              <a:buAutoNum type="arabicPeriod"/>
            </a:pPr>
            <a:r>
              <a:rPr lang="en-US" dirty="0" smtClean="0"/>
              <a:t>The airport’s current altimeter</a:t>
            </a:r>
            <a:r>
              <a:rPr lang="en-US" baseline="0" dirty="0" smtClean="0"/>
              <a:t> setting, or if on the ground and no altimeter setting, the elevation of the airport</a:t>
            </a:r>
          </a:p>
          <a:p>
            <a:pPr marL="228600" indent="-228600">
              <a:buAutoNum type="arabicPeriod"/>
            </a:pPr>
            <a:r>
              <a:rPr lang="en-US" baseline="0" dirty="0" smtClean="0"/>
              <a:t>Canadian (CY) </a:t>
            </a:r>
            <a:br>
              <a:rPr lang="en-US" baseline="0" dirty="0" smtClean="0"/>
            </a:br>
            <a:r>
              <a:rPr lang="en-US" baseline="0" dirty="0" smtClean="0"/>
              <a:t>Advisory airspace (A)</a:t>
            </a:r>
            <a:br>
              <a:rPr lang="en-US" baseline="0" dirty="0" smtClean="0"/>
            </a:br>
            <a:r>
              <a:rPr lang="en-US" baseline="0" dirty="0" smtClean="0"/>
              <a:t>Somewhere in British Columbia (123)</a:t>
            </a:r>
            <a:br>
              <a:rPr lang="en-US" baseline="0" dirty="0" smtClean="0"/>
            </a:br>
            <a:r>
              <a:rPr lang="en-US" baseline="0" dirty="0" smtClean="0"/>
              <a:t>Military operations (M)</a:t>
            </a:r>
            <a:endParaRPr lang="en-US" dirty="0"/>
          </a:p>
        </p:txBody>
      </p:sp>
      <p:sp>
        <p:nvSpPr>
          <p:cNvPr id="4" name="Slide Number Placeholder 3"/>
          <p:cNvSpPr>
            <a:spLocks noGrp="1"/>
          </p:cNvSpPr>
          <p:nvPr>
            <p:ph type="sldNum" sz="quarter" idx="10"/>
          </p:nvPr>
        </p:nvSpPr>
        <p:spPr/>
        <p:txBody>
          <a:bodyPr/>
          <a:lstStyle/>
          <a:p>
            <a:fld id="{BEDA87DB-A826-4E33-970C-01EEED109FA6}" type="slidenum">
              <a:rPr lang="en-CA" smtClean="0"/>
              <a:pPr/>
              <a:t>58</a:t>
            </a:fld>
            <a:endParaRPr lang="en-CA" dirty="0"/>
          </a:p>
        </p:txBody>
      </p:sp>
    </p:spTree>
    <p:extLst>
      <p:ext uri="{BB962C8B-B14F-4D97-AF65-F5344CB8AC3E}">
        <p14:creationId xmlns:p14="http://schemas.microsoft.com/office/powerpoint/2010/main" xmlns="" val="8737208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b="1" kern="1200" baseline="0" dirty="0" smtClean="0">
                <a:solidFill>
                  <a:schemeClr val="tx1"/>
                </a:solidFill>
                <a:latin typeface="+mn-lt"/>
                <a:ea typeface="+mn-ea"/>
                <a:cs typeface="+mn-cs"/>
              </a:rPr>
              <a:t>Certificate of Airworthiness:</a:t>
            </a:r>
          </a:p>
          <a:p>
            <a:r>
              <a:rPr lang="en-US" sz="1200" b="0" kern="1200" baseline="0" dirty="0" smtClean="0">
                <a:solidFill>
                  <a:schemeClr val="tx1"/>
                </a:solidFill>
                <a:latin typeface="+mn-lt"/>
                <a:ea typeface="+mn-ea"/>
                <a:cs typeface="+mn-cs"/>
              </a:rPr>
              <a:t>A conditional certificate of fitness for flight issued in respect of a particular aircraft</a:t>
            </a:r>
          </a:p>
          <a:p>
            <a:r>
              <a:rPr lang="en-US" sz="1200" b="1" kern="1200" baseline="0" dirty="0" smtClean="0">
                <a:solidFill>
                  <a:schemeClr val="tx1"/>
                </a:solidFill>
                <a:latin typeface="+mn-lt"/>
                <a:ea typeface="+mn-ea"/>
                <a:cs typeface="+mn-cs"/>
              </a:rPr>
              <a:t>Certificate of Registration:</a:t>
            </a:r>
          </a:p>
          <a:p>
            <a:r>
              <a:rPr lang="en-US" sz="1200" b="0" kern="1200" baseline="0" dirty="0" smtClean="0">
                <a:solidFill>
                  <a:schemeClr val="tx1"/>
                </a:solidFill>
                <a:latin typeface="+mn-lt"/>
                <a:ea typeface="+mn-ea"/>
                <a:cs typeface="+mn-cs"/>
              </a:rPr>
              <a:t>A certificate issued to the owner of an aircraft with respect to the registration and registration markings for that aircraft</a:t>
            </a:r>
          </a:p>
          <a:p>
            <a:pPr marL="0" marR="0" indent="0" algn="l" defTabSz="914400" rtl="0" eaLnBrk="1" fontAlgn="auto" latinLnBrk="0" hangingPunct="1">
              <a:lnSpc>
                <a:spcPct val="100000"/>
              </a:lnSpc>
              <a:spcBef>
                <a:spcPts val="0"/>
              </a:spcBef>
              <a:spcAft>
                <a:spcPts val="0"/>
              </a:spcAft>
              <a:buClrTx/>
              <a:buSzTx/>
              <a:buFontTx/>
              <a:buNone/>
              <a:tabLst/>
              <a:defRPr/>
            </a:pPr>
            <a:r>
              <a:rPr lang="en-CA" b="1" dirty="0" smtClean="0"/>
              <a:t>Pilot Licence:</a:t>
            </a:r>
          </a:p>
          <a:p>
            <a:pPr marL="0" marR="0" indent="0" algn="l" defTabSz="914400" rtl="0" eaLnBrk="1" fontAlgn="auto" latinLnBrk="0" hangingPunct="1">
              <a:lnSpc>
                <a:spcPct val="100000"/>
              </a:lnSpc>
              <a:spcBef>
                <a:spcPts val="0"/>
              </a:spcBef>
              <a:spcAft>
                <a:spcPts val="0"/>
              </a:spcAft>
              <a:buClrTx/>
              <a:buSzTx/>
              <a:buFontTx/>
              <a:buNone/>
              <a:tabLst/>
              <a:defRPr/>
            </a:pPr>
            <a:r>
              <a:rPr lang="en-CA" b="0" dirty="0" smtClean="0"/>
              <a:t>Document permitting the holder to act as a flight crew member of an aircraft</a:t>
            </a:r>
          </a:p>
          <a:p>
            <a:pPr marL="0" marR="0" indent="0" algn="l" defTabSz="914400" rtl="0" eaLnBrk="1" fontAlgn="auto" latinLnBrk="0" hangingPunct="1">
              <a:lnSpc>
                <a:spcPct val="100000"/>
              </a:lnSpc>
              <a:spcBef>
                <a:spcPts val="0"/>
              </a:spcBef>
              <a:spcAft>
                <a:spcPts val="0"/>
              </a:spcAft>
              <a:buClrTx/>
              <a:buSzTx/>
              <a:buFontTx/>
              <a:buNone/>
              <a:tabLst/>
              <a:defRPr/>
            </a:pPr>
            <a:r>
              <a:rPr lang="en-CA" b="1" dirty="0" smtClean="0"/>
              <a:t>Journey</a:t>
            </a:r>
            <a:r>
              <a:rPr lang="en-CA" b="1" baseline="0" dirty="0" smtClean="0"/>
              <a:t> Log: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The Journey Log must be carried on a board the aircraft if the pilot in command intends to stop at an airfield other than the point of departure or if the flight exceeds 25NM from the point of departure. Flight times, air times and details on the flight and any defects are recorded in the Journey Log.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Technical Log: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The technical log MUST NOT be carried on board.</a:t>
            </a:r>
            <a:endParaRPr lang="en-US" sz="1200" b="1"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b="1" dirty="0" smtClean="0"/>
          </a:p>
          <a:p>
            <a:endParaRPr lang="en-US" sz="1200" b="0" kern="1200" baseline="0" dirty="0" smtClean="0">
              <a:solidFill>
                <a:schemeClr val="tx1"/>
              </a:solidFill>
              <a:latin typeface="+mn-lt"/>
              <a:ea typeface="+mn-ea"/>
              <a:cs typeface="+mn-cs"/>
            </a:endParaRPr>
          </a:p>
          <a:p>
            <a:endParaRPr lang="en-US" sz="1200" b="0" kern="1200" baseline="0" dirty="0" smtClean="0">
              <a:solidFill>
                <a:schemeClr val="tx1"/>
              </a:solidFill>
              <a:latin typeface="+mn-lt"/>
              <a:ea typeface="+mn-ea"/>
              <a:cs typeface="+mn-cs"/>
            </a:endParaRPr>
          </a:p>
          <a:p>
            <a:r>
              <a:rPr lang="en-US" sz="1200" b="0" i="1" kern="1200" baseline="0" dirty="0" smtClean="0">
                <a:solidFill>
                  <a:schemeClr val="tx1"/>
                </a:solidFill>
                <a:latin typeface="+mn-lt"/>
                <a:ea typeface="+mn-ea"/>
                <a:cs typeface="+mn-cs"/>
              </a:rPr>
              <a:t>C of A:</a:t>
            </a:r>
          </a:p>
          <a:p>
            <a:r>
              <a:rPr lang="en-US" sz="1200" b="0" i="1" kern="1200" baseline="0" dirty="0" smtClean="0">
                <a:solidFill>
                  <a:schemeClr val="tx1"/>
                </a:solidFill>
                <a:latin typeface="+mn-lt"/>
                <a:ea typeface="+mn-ea"/>
                <a:cs typeface="+mn-cs"/>
              </a:rPr>
              <a:t>Airworthy: In respect to an aeronautical product, in a fit and safe state for flight and in conformity with the applicable standards of airworthiness.</a:t>
            </a:r>
          </a:p>
          <a:p>
            <a:r>
              <a:rPr lang="en-US" sz="1200" b="0" i="1" kern="1200" baseline="0" dirty="0" smtClean="0">
                <a:solidFill>
                  <a:schemeClr val="tx1"/>
                </a:solidFill>
                <a:latin typeface="+mn-lt"/>
                <a:ea typeface="+mn-ea"/>
                <a:cs typeface="+mn-cs"/>
              </a:rPr>
              <a:t>Flight Permit: Issued for experimental aircraft or for a specific purpose.</a:t>
            </a:r>
          </a:p>
          <a:p>
            <a:r>
              <a:rPr lang="en-US" sz="1200" b="0" i="1" kern="1200" baseline="0" dirty="0" smtClean="0">
                <a:solidFill>
                  <a:schemeClr val="tx1"/>
                </a:solidFill>
                <a:latin typeface="+mn-lt"/>
                <a:ea typeface="+mn-ea"/>
                <a:cs typeface="+mn-cs"/>
              </a:rPr>
              <a:t>Annual Airworthiness Information Report: Certifies that the information regarding Airworthiness is correct. No independent certification, inspection or flight test is required. The date of the most recent inspection as well as the last incident of damage to the aircraft, the total flight time of the aircraft as well as the owner’s signature must be included.</a:t>
            </a:r>
          </a:p>
          <a:p>
            <a:r>
              <a:rPr lang="en-US" sz="1200" b="0" i="1" kern="1200" baseline="0" dirty="0" smtClean="0">
                <a:solidFill>
                  <a:schemeClr val="tx1"/>
                </a:solidFill>
                <a:latin typeface="+mn-lt"/>
                <a:ea typeface="+mn-ea"/>
                <a:cs typeface="+mn-cs"/>
              </a:rPr>
              <a:t>Airworthiness (4 items):</a:t>
            </a:r>
          </a:p>
          <a:p>
            <a:r>
              <a:rPr lang="en-US" sz="1200" b="0" i="1" kern="1200" baseline="0" dirty="0" smtClean="0">
                <a:solidFill>
                  <a:schemeClr val="tx1"/>
                </a:solidFill>
                <a:latin typeface="+mn-lt"/>
                <a:ea typeface="+mn-ea"/>
                <a:cs typeface="+mn-cs"/>
              </a:rPr>
              <a:t>· Maintained in accordance with the calendar of maintenance</a:t>
            </a:r>
          </a:p>
          <a:p>
            <a:r>
              <a:rPr lang="en-US" sz="1200" b="0" i="1" kern="1200" baseline="0" dirty="0" smtClean="0">
                <a:solidFill>
                  <a:schemeClr val="tx1"/>
                </a:solidFill>
                <a:latin typeface="+mn-lt"/>
                <a:ea typeface="+mn-ea"/>
                <a:cs typeface="+mn-cs"/>
              </a:rPr>
              <a:t>· 100-hour inspection or annual inspection within the 12 months prior to the flight.</a:t>
            </a:r>
          </a:p>
          <a:p>
            <a:r>
              <a:rPr lang="en-US" sz="1200" b="0" i="1" kern="1200" baseline="0" dirty="0" smtClean="0">
                <a:solidFill>
                  <a:schemeClr val="tx1"/>
                </a:solidFill>
                <a:latin typeface="+mn-lt"/>
                <a:ea typeface="+mn-ea"/>
                <a:cs typeface="+mn-cs"/>
              </a:rPr>
              <a:t>· Airworthiness Directives have been respected</a:t>
            </a:r>
          </a:p>
          <a:p>
            <a:r>
              <a:rPr lang="en-US" sz="1200" b="0" i="1" kern="1200" baseline="0" dirty="0" smtClean="0">
                <a:solidFill>
                  <a:schemeClr val="tx1"/>
                </a:solidFill>
                <a:latin typeface="+mn-lt"/>
                <a:ea typeface="+mn-ea"/>
                <a:cs typeface="+mn-cs"/>
              </a:rPr>
              <a:t>· There are no deficiencies in the Journey Log, nor any found during the pre-flight</a:t>
            </a:r>
          </a:p>
          <a:p>
            <a:r>
              <a:rPr lang="en-US" sz="1200" b="0" i="1" kern="1200" baseline="0" dirty="0" smtClean="0">
                <a:solidFill>
                  <a:schemeClr val="tx1"/>
                </a:solidFill>
                <a:latin typeface="+mn-lt"/>
                <a:ea typeface="+mn-ea"/>
                <a:cs typeface="+mn-cs"/>
              </a:rPr>
              <a:t>inspection.</a:t>
            </a:r>
          </a:p>
          <a:p>
            <a:r>
              <a:rPr lang="en-US" sz="1200" b="0" i="1" kern="1200" baseline="0" dirty="0" smtClean="0">
                <a:solidFill>
                  <a:schemeClr val="tx1"/>
                </a:solidFill>
                <a:latin typeface="+mn-lt"/>
                <a:ea typeface="+mn-ea"/>
                <a:cs typeface="+mn-cs"/>
              </a:rPr>
              <a:t>Cancellation of Certificate of Airworthiness (5 items):</a:t>
            </a:r>
          </a:p>
          <a:p>
            <a:r>
              <a:rPr lang="en-US" sz="1200" b="0" i="1" kern="1200" baseline="0" dirty="0" smtClean="0">
                <a:solidFill>
                  <a:schemeClr val="tx1"/>
                </a:solidFill>
                <a:latin typeface="+mn-lt"/>
                <a:ea typeface="+mn-ea"/>
                <a:cs typeface="+mn-cs"/>
              </a:rPr>
              <a:t>· Aircraft destroyed</a:t>
            </a:r>
          </a:p>
          <a:p>
            <a:r>
              <a:rPr lang="en-US" sz="1200" b="0" i="1" kern="1200" baseline="0" dirty="0" smtClean="0">
                <a:solidFill>
                  <a:schemeClr val="tx1"/>
                </a:solidFill>
                <a:latin typeface="+mn-lt"/>
                <a:ea typeface="+mn-ea"/>
                <a:cs typeface="+mn-cs"/>
              </a:rPr>
              <a:t>· Aircraft exported</a:t>
            </a:r>
          </a:p>
          <a:p>
            <a:r>
              <a:rPr lang="en-US" sz="1200" b="0" i="1" kern="1200" baseline="0" dirty="0" smtClean="0">
                <a:solidFill>
                  <a:schemeClr val="tx1"/>
                </a:solidFill>
                <a:latin typeface="+mn-lt"/>
                <a:ea typeface="+mn-ea"/>
                <a:cs typeface="+mn-cs"/>
              </a:rPr>
              <a:t>· Certificate destroyed</a:t>
            </a:r>
          </a:p>
          <a:p>
            <a:r>
              <a:rPr lang="en-US" sz="1200" b="0" i="1" kern="1200" baseline="0" dirty="0" smtClean="0">
                <a:solidFill>
                  <a:schemeClr val="tx1"/>
                </a:solidFill>
                <a:latin typeface="+mn-lt"/>
                <a:ea typeface="+mn-ea"/>
                <a:cs typeface="+mn-cs"/>
              </a:rPr>
              <a:t>· Aircraft used other than as approved in the POH</a:t>
            </a:r>
          </a:p>
          <a:p>
            <a:r>
              <a:rPr lang="en-US" sz="1200" b="0" i="1" kern="1200" baseline="0" dirty="0" smtClean="0">
                <a:solidFill>
                  <a:schemeClr val="tx1"/>
                </a:solidFill>
                <a:latin typeface="+mn-lt"/>
                <a:ea typeface="+mn-ea"/>
                <a:cs typeface="+mn-cs"/>
              </a:rPr>
              <a:t>· Maintenance not performed or improperly performed</a:t>
            </a:r>
          </a:p>
          <a:p>
            <a:endParaRPr lang="en-US" sz="1200" b="0" kern="1200" baseline="0" dirty="0" smtClean="0">
              <a:solidFill>
                <a:schemeClr val="tx1"/>
              </a:solidFill>
              <a:latin typeface="+mn-lt"/>
              <a:ea typeface="+mn-ea"/>
              <a:cs typeface="+mn-cs"/>
            </a:endParaRPr>
          </a:p>
          <a:p>
            <a:r>
              <a:rPr lang="en-US" sz="1200" b="0" i="1" kern="1200" baseline="0" dirty="0" smtClean="0">
                <a:solidFill>
                  <a:schemeClr val="tx1"/>
                </a:solidFill>
                <a:latin typeface="+mn-lt"/>
                <a:ea typeface="+mn-ea"/>
                <a:cs typeface="+mn-cs"/>
              </a:rPr>
              <a:t>C of R:</a:t>
            </a:r>
          </a:p>
          <a:p>
            <a:r>
              <a:rPr lang="en-US" sz="1200" b="0" i="1" kern="1200" baseline="0" dirty="0" smtClean="0">
                <a:solidFill>
                  <a:schemeClr val="tx1"/>
                </a:solidFill>
                <a:latin typeface="+mn-lt"/>
                <a:ea typeface="+mn-ea"/>
                <a:cs typeface="+mn-cs"/>
              </a:rPr>
              <a:t>A certificate issued to the owner of an aircraft with respect to the registration and registration markings for that aircraft</a:t>
            </a:r>
          </a:p>
          <a:p>
            <a:r>
              <a:rPr lang="en-US" sz="1200" b="0" i="1" kern="1200" baseline="0" dirty="0" smtClean="0">
                <a:solidFill>
                  <a:schemeClr val="tx1"/>
                </a:solidFill>
                <a:latin typeface="+mn-lt"/>
                <a:ea typeface="+mn-ea"/>
                <a:cs typeface="+mn-cs"/>
              </a:rPr>
              <a:t>No civil aircraft, other than a hang glider or model aircraft shall be flown in Canada unless it is registered in accordance with the Canadian Aviation Regulations (CARs), Part II, or under the laws of an International Civil Aviation Organization (ICAO) member state, or a state that has a bilateral agreement with Canada concerning interstate flying. No aircraft except a hang glider or model aircraft shall be flown in Canada unless it bears nationality and registration markings painted or permanently affixed on the aircraft and has attached a fireproof identification plate inscribed with the registration and manufacturing information. Canadian nationality markings consist of the capital letter(s) C, or CF prefixed to the registration letters. Any change in aircraft ownership including change of address must be communicated to Transport Canada in writing within 7 days of the transaction.</a:t>
            </a:r>
          </a:p>
          <a:p>
            <a:endParaRPr lang="en-CA" b="0" dirty="0" smtClean="0"/>
          </a:p>
          <a:p>
            <a:r>
              <a:rPr lang="en-US" sz="1200" b="0" i="1" kern="1200" baseline="0" dirty="0" smtClean="0">
                <a:solidFill>
                  <a:schemeClr val="tx1"/>
                </a:solidFill>
                <a:latin typeface="+mn-lt"/>
                <a:ea typeface="+mn-ea"/>
                <a:cs typeface="+mn-cs"/>
              </a:rPr>
              <a:t>Journey Log:</a:t>
            </a:r>
          </a:p>
          <a:p>
            <a:r>
              <a:rPr lang="en-US" sz="1200" b="0" i="1" kern="1200" baseline="0" dirty="0" smtClean="0">
                <a:solidFill>
                  <a:schemeClr val="tx1"/>
                </a:solidFill>
                <a:latin typeface="+mn-lt"/>
                <a:ea typeface="+mn-ea"/>
                <a:cs typeface="+mn-cs"/>
              </a:rPr>
              <a:t>It should be kept for at least one year when full (CARs 605.94(3))</a:t>
            </a:r>
          </a:p>
          <a:p>
            <a:r>
              <a:rPr lang="en-US" sz="1200" b="0" i="1" kern="1200" baseline="0" dirty="0" smtClean="0">
                <a:solidFill>
                  <a:schemeClr val="tx1"/>
                </a:solidFill>
                <a:latin typeface="+mn-lt"/>
                <a:ea typeface="+mn-ea"/>
                <a:cs typeface="+mn-cs"/>
              </a:rPr>
              <a:t>Items to check before flight (9 items):</a:t>
            </a:r>
          </a:p>
          <a:p>
            <a:r>
              <a:rPr lang="en-US" sz="1200" b="0" i="1" kern="1200" baseline="0" dirty="0" smtClean="0">
                <a:solidFill>
                  <a:schemeClr val="tx1"/>
                </a:solidFill>
                <a:latin typeface="+mn-lt"/>
                <a:ea typeface="+mn-ea"/>
                <a:cs typeface="+mn-cs"/>
              </a:rPr>
              <a:t>· Hours remaining before the next inspections</a:t>
            </a:r>
          </a:p>
          <a:p>
            <a:r>
              <a:rPr lang="en-US" sz="1200" b="0" i="1" kern="1200" baseline="0" dirty="0" smtClean="0">
                <a:solidFill>
                  <a:schemeClr val="tx1"/>
                </a:solidFill>
                <a:latin typeface="+mn-lt"/>
                <a:ea typeface="+mn-ea"/>
                <a:cs typeface="+mn-cs"/>
              </a:rPr>
              <a:t>· 100 hour inspection performed within 12 months prior to the flight</a:t>
            </a:r>
          </a:p>
          <a:p>
            <a:r>
              <a:rPr lang="en-US" sz="1200" b="0" i="1" kern="1200" baseline="0" dirty="0" smtClean="0">
                <a:solidFill>
                  <a:schemeClr val="tx1"/>
                </a:solidFill>
                <a:latin typeface="+mn-lt"/>
                <a:ea typeface="+mn-ea"/>
                <a:cs typeface="+mn-cs"/>
              </a:rPr>
              <a:t>· no snags</a:t>
            </a:r>
          </a:p>
          <a:p>
            <a:r>
              <a:rPr lang="en-US" sz="1200" b="0" i="1" kern="1200" baseline="0" dirty="0" smtClean="0">
                <a:solidFill>
                  <a:schemeClr val="tx1"/>
                </a:solidFill>
                <a:latin typeface="+mn-lt"/>
                <a:ea typeface="+mn-ea"/>
                <a:cs typeface="+mn-cs"/>
              </a:rPr>
              <a:t>· Compass calibrated within 12 months prior to the flight.</a:t>
            </a:r>
          </a:p>
          <a:p>
            <a:r>
              <a:rPr lang="en-US" sz="1200" b="0" i="1" kern="1200" baseline="0" dirty="0" smtClean="0">
                <a:solidFill>
                  <a:schemeClr val="tx1"/>
                </a:solidFill>
                <a:latin typeface="+mn-lt"/>
                <a:ea typeface="+mn-ea"/>
                <a:cs typeface="+mn-cs"/>
              </a:rPr>
              <a:t>· First aid kit inspected within 12 months prior to the flight</a:t>
            </a:r>
          </a:p>
          <a:p>
            <a:r>
              <a:rPr lang="en-US" sz="1200" b="0" i="1" kern="1200" baseline="0" dirty="0" smtClean="0">
                <a:solidFill>
                  <a:schemeClr val="tx1"/>
                </a:solidFill>
                <a:latin typeface="+mn-lt"/>
                <a:ea typeface="+mn-ea"/>
                <a:cs typeface="+mn-cs"/>
              </a:rPr>
              <a:t>· Fire extinguisher inspected within 12 months prior to the flight</a:t>
            </a:r>
          </a:p>
          <a:p>
            <a:r>
              <a:rPr lang="en-US" sz="1200" b="0" i="1" kern="1200" baseline="0" dirty="0" smtClean="0">
                <a:solidFill>
                  <a:schemeClr val="tx1"/>
                </a:solidFill>
                <a:latin typeface="+mn-lt"/>
                <a:ea typeface="+mn-ea"/>
                <a:cs typeface="+mn-cs"/>
              </a:rPr>
              <a:t>· ELT inspected within 12 months prior to the flight</a:t>
            </a:r>
          </a:p>
          <a:p>
            <a:r>
              <a:rPr lang="en-US" sz="1200" b="0" i="1" kern="1200" baseline="0" dirty="0" smtClean="0">
                <a:solidFill>
                  <a:schemeClr val="tx1"/>
                </a:solidFill>
                <a:latin typeface="+mn-lt"/>
                <a:ea typeface="+mn-ea"/>
                <a:cs typeface="+mn-cs"/>
              </a:rPr>
              <a:t>· ELT battery replaced within 24 months prior to the flight</a:t>
            </a:r>
          </a:p>
          <a:p>
            <a:r>
              <a:rPr lang="en-US" sz="1200" b="0" i="1" kern="1200" baseline="0" dirty="0" smtClean="0">
                <a:solidFill>
                  <a:schemeClr val="tx1"/>
                </a:solidFill>
                <a:latin typeface="+mn-lt"/>
                <a:ea typeface="+mn-ea"/>
                <a:cs typeface="+mn-cs"/>
              </a:rPr>
              <a:t>· Calibration of the transponder, the recording altimeter, the static port and dynamic port</a:t>
            </a:r>
          </a:p>
          <a:p>
            <a:r>
              <a:rPr lang="en-US" sz="1200" b="0" i="1" kern="1200" baseline="0" dirty="0" smtClean="0">
                <a:solidFill>
                  <a:schemeClr val="tx1"/>
                </a:solidFill>
                <a:latin typeface="+mn-lt"/>
                <a:ea typeface="+mn-ea"/>
                <a:cs typeface="+mn-cs"/>
              </a:rPr>
              <a:t>within 24 months prior to the flight, if the flight is carried out within Class A, B, C or D</a:t>
            </a:r>
          </a:p>
          <a:p>
            <a:r>
              <a:rPr lang="en-US" sz="1200" b="0" i="1" kern="1200" baseline="0" dirty="0" smtClean="0">
                <a:solidFill>
                  <a:schemeClr val="tx1"/>
                </a:solidFill>
                <a:latin typeface="+mn-lt"/>
                <a:ea typeface="+mn-ea"/>
                <a:cs typeface="+mn-cs"/>
              </a:rPr>
              <a:t>airspace in which a transponder is required.</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Technical Log:</a:t>
            </a:r>
          </a:p>
          <a:p>
            <a:r>
              <a:rPr lang="en-US" sz="1200" b="0" kern="1200" baseline="0" dirty="0" smtClean="0">
                <a:solidFill>
                  <a:schemeClr val="tx1"/>
                </a:solidFill>
                <a:latin typeface="+mn-lt"/>
                <a:ea typeface="+mn-ea"/>
                <a:cs typeface="+mn-cs"/>
              </a:rPr>
              <a:t>All maintenance, installations, modifications and repairs must be recorded in the Technical Log. The Technical Log is composed of a log for the airframe, a log for each motor, a log for each propeller and a log for installations and modifications. </a:t>
            </a:r>
            <a:endParaRPr lang="en-CA" b="0" dirty="0" smtClean="0"/>
          </a:p>
        </p:txBody>
      </p:sp>
      <p:sp>
        <p:nvSpPr>
          <p:cNvPr id="4" name="Slide Number Placeholder 3"/>
          <p:cNvSpPr>
            <a:spLocks noGrp="1"/>
          </p:cNvSpPr>
          <p:nvPr>
            <p:ph type="sldNum" sz="quarter" idx="10"/>
          </p:nvPr>
        </p:nvSpPr>
        <p:spPr/>
        <p:txBody>
          <a:bodyPr/>
          <a:lstStyle/>
          <a:p>
            <a:fld id="{BEDA87DB-A826-4E33-970C-01EEED109FA6}" type="slidenum">
              <a:rPr lang="en-CA" smtClean="0"/>
              <a:pPr/>
              <a:t>61</a:t>
            </a:fld>
            <a:endParaRPr lang="en-CA" dirty="0"/>
          </a:p>
        </p:txBody>
      </p:sp>
    </p:spTree>
    <p:extLst>
      <p:ext uri="{BB962C8B-B14F-4D97-AF65-F5344CB8AC3E}">
        <p14:creationId xmlns:p14="http://schemas.microsoft.com/office/powerpoint/2010/main" xmlns="" val="22358275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DA87DB-A826-4E33-970C-01EEED109FA6}" type="slidenum">
              <a:rPr lang="en-CA" smtClean="0"/>
              <a:pPr/>
              <a:t>62</a:t>
            </a:fld>
            <a:endParaRPr lang="en-CA" dirty="0"/>
          </a:p>
        </p:txBody>
      </p:sp>
    </p:spTree>
    <p:extLst>
      <p:ext uri="{BB962C8B-B14F-4D97-AF65-F5344CB8AC3E}">
        <p14:creationId xmlns:p14="http://schemas.microsoft.com/office/powerpoint/2010/main" xmlns="" val="31183660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When two gliders, flown at different altitudes, have converging trajectories, the pilot-in command of the glider at higher altitude shall give way to the glider at lower altitude.</a:t>
            </a:r>
            <a:endParaRPr lang="en-US" dirty="0"/>
          </a:p>
        </p:txBody>
      </p:sp>
      <p:sp>
        <p:nvSpPr>
          <p:cNvPr id="4" name="Slide Number Placeholder 3"/>
          <p:cNvSpPr>
            <a:spLocks noGrp="1"/>
          </p:cNvSpPr>
          <p:nvPr>
            <p:ph type="sldNum" sz="quarter" idx="10"/>
          </p:nvPr>
        </p:nvSpPr>
        <p:spPr/>
        <p:txBody>
          <a:bodyPr/>
          <a:lstStyle/>
          <a:p>
            <a:fld id="{BEDA87DB-A826-4E33-970C-01EEED109FA6}" type="slidenum">
              <a:rPr lang="en-CA" smtClean="0"/>
              <a:pPr/>
              <a:t>63</a:t>
            </a:fld>
            <a:endParaRPr lang="en-CA" dirty="0"/>
          </a:p>
        </p:txBody>
      </p:sp>
    </p:spTree>
    <p:extLst>
      <p:ext uri="{BB962C8B-B14F-4D97-AF65-F5344CB8AC3E}">
        <p14:creationId xmlns:p14="http://schemas.microsoft.com/office/powerpoint/2010/main" xmlns="" val="28446224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Aircraft have priority</a:t>
            </a:r>
            <a:r>
              <a:rPr lang="en-US" baseline="0" dirty="0" smtClean="0"/>
              <a:t> for the right-of-way in the following order:</a:t>
            </a:r>
          </a:p>
          <a:p>
            <a:pPr marL="228600" indent="-228600">
              <a:buAutoNum type="arabicPeriod"/>
            </a:pPr>
            <a:r>
              <a:rPr lang="en-US" baseline="0" dirty="0" smtClean="0"/>
              <a:t>Fixed or free balloons</a:t>
            </a:r>
          </a:p>
          <a:p>
            <a:pPr marL="228600" indent="-228600">
              <a:buAutoNum type="arabicPeriod"/>
            </a:pPr>
            <a:r>
              <a:rPr lang="en-US" baseline="0" dirty="0" smtClean="0"/>
              <a:t>Gliders</a:t>
            </a:r>
          </a:p>
          <a:p>
            <a:pPr marL="228600" indent="-228600">
              <a:buAutoNum type="arabicPeriod"/>
            </a:pPr>
            <a:r>
              <a:rPr lang="en-US" baseline="0" dirty="0" smtClean="0"/>
              <a:t>Airships</a:t>
            </a:r>
          </a:p>
          <a:p>
            <a:pPr marL="228600" indent="-228600">
              <a:buAutoNum type="arabicPeriod"/>
            </a:pPr>
            <a:r>
              <a:rPr lang="en-US" baseline="0" dirty="0" smtClean="0"/>
              <a:t>Power driven fixed wing or rotary </a:t>
            </a:r>
            <a:r>
              <a:rPr lang="en-US" baseline="0" smtClean="0"/>
              <a:t>wing airplanes</a:t>
            </a:r>
            <a:endParaRPr lang="en-US" baseline="0" dirty="0" smtClean="0"/>
          </a:p>
        </p:txBody>
      </p:sp>
      <p:sp>
        <p:nvSpPr>
          <p:cNvPr id="4" name="Slide Number Placeholder 3"/>
          <p:cNvSpPr>
            <a:spLocks noGrp="1"/>
          </p:cNvSpPr>
          <p:nvPr>
            <p:ph type="sldNum" sz="quarter" idx="10"/>
          </p:nvPr>
        </p:nvSpPr>
        <p:spPr/>
        <p:txBody>
          <a:bodyPr/>
          <a:lstStyle/>
          <a:p>
            <a:fld id="{BEDA87DB-A826-4E33-970C-01EEED109FA6}" type="slidenum">
              <a:rPr lang="en-CA" smtClean="0"/>
              <a:pPr/>
              <a:t>64</a:t>
            </a:fld>
            <a:endParaRPr lang="en-CA" dirty="0"/>
          </a:p>
        </p:txBody>
      </p:sp>
    </p:spTree>
    <p:extLst>
      <p:ext uri="{BB962C8B-B14F-4D97-AF65-F5344CB8AC3E}">
        <p14:creationId xmlns:p14="http://schemas.microsoft.com/office/powerpoint/2010/main" xmlns="" val="1510599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baseline="0" dirty="0" smtClean="0">
                <a:solidFill>
                  <a:schemeClr val="tx1"/>
                </a:solidFill>
                <a:latin typeface="+mn-lt"/>
                <a:ea typeface="+mn-ea"/>
                <a:cs typeface="+mn-cs"/>
              </a:rPr>
              <a:t>No person may walk, stand, park a vehicle or aircraft or cause and obstruction on the movement area of an aerodrome unless permission has been given by:</a:t>
            </a:r>
          </a:p>
          <a:p>
            <a:r>
              <a:rPr lang="en-US" sz="1200" i="1" kern="1200" baseline="0" dirty="0" smtClean="0">
                <a:solidFill>
                  <a:schemeClr val="tx1"/>
                </a:solidFill>
                <a:latin typeface="+mn-lt"/>
                <a:ea typeface="+mn-ea"/>
                <a:cs typeface="+mn-cs"/>
              </a:rPr>
              <a:t>a. the aerodrome operator; or</a:t>
            </a:r>
          </a:p>
          <a:p>
            <a:r>
              <a:rPr lang="en-US" sz="1200" i="1" kern="1200" baseline="0" dirty="0" smtClean="0">
                <a:solidFill>
                  <a:schemeClr val="tx1"/>
                </a:solidFill>
                <a:latin typeface="+mn-lt"/>
                <a:ea typeface="+mn-ea"/>
                <a:cs typeface="+mn-cs"/>
              </a:rPr>
              <a:t>b. ATC or the appropriate flight information station</a:t>
            </a:r>
          </a:p>
          <a:p>
            <a:endParaRPr lang="en-US" i="1" dirty="0" smtClean="0"/>
          </a:p>
          <a:p>
            <a:r>
              <a:rPr lang="en-US" i="1" dirty="0" smtClean="0"/>
              <a:t>Minister: the Minister of Transportation</a:t>
            </a:r>
          </a:p>
          <a:p>
            <a:endParaRPr lang="en-US" i="1" dirty="0" smtClean="0"/>
          </a:p>
          <a:p>
            <a:r>
              <a:rPr lang="en-US" i="1" dirty="0" smtClean="0"/>
              <a:t>Owner: the person holding legal possession and responsibility for an aircraft</a:t>
            </a:r>
          </a:p>
          <a:p>
            <a:endParaRPr lang="en-US" i="1" dirty="0" smtClean="0"/>
          </a:p>
          <a:p>
            <a:endParaRPr lang="en-CA" i="1" dirty="0"/>
          </a:p>
        </p:txBody>
      </p:sp>
      <p:sp>
        <p:nvSpPr>
          <p:cNvPr id="4" name="Slide Number Placeholder 3"/>
          <p:cNvSpPr>
            <a:spLocks noGrp="1"/>
          </p:cNvSpPr>
          <p:nvPr>
            <p:ph type="sldNum" sz="quarter" idx="10"/>
          </p:nvPr>
        </p:nvSpPr>
        <p:spPr/>
        <p:txBody>
          <a:bodyPr/>
          <a:lstStyle/>
          <a:p>
            <a:fld id="{2AD3CDB4-C584-4C08-AA35-73DE395C837E}" type="slidenum">
              <a:rPr lang="en-CA" smtClean="0"/>
              <a:pPr/>
              <a:t>5</a:t>
            </a:fld>
            <a:endParaRPr lang="en-CA" dirty="0"/>
          </a:p>
        </p:txBody>
      </p:sp>
    </p:spTree>
    <p:extLst>
      <p:ext uri="{BB962C8B-B14F-4D97-AF65-F5344CB8AC3E}">
        <p14:creationId xmlns:p14="http://schemas.microsoft.com/office/powerpoint/2010/main" xmlns="" val="21110468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i="1" dirty="0" smtClean="0"/>
              <a:t>Landing light</a:t>
            </a:r>
            <a:r>
              <a:rPr lang="en-CA" i="1" baseline="0" dirty="0" smtClean="0"/>
              <a:t> required if carrying passengers</a:t>
            </a:r>
          </a:p>
          <a:p>
            <a:r>
              <a:rPr lang="en-CA" i="1" baseline="0" dirty="0" smtClean="0"/>
              <a:t>Taxi light used during taxiing and turned off during flight</a:t>
            </a:r>
            <a:endParaRPr lang="en-CA" i="1" dirty="0"/>
          </a:p>
        </p:txBody>
      </p:sp>
      <p:sp>
        <p:nvSpPr>
          <p:cNvPr id="4" name="Slide Number Placeholder 3"/>
          <p:cNvSpPr>
            <a:spLocks noGrp="1"/>
          </p:cNvSpPr>
          <p:nvPr>
            <p:ph type="sldNum" sz="quarter" idx="10"/>
          </p:nvPr>
        </p:nvSpPr>
        <p:spPr/>
        <p:txBody>
          <a:bodyPr/>
          <a:lstStyle/>
          <a:p>
            <a:fld id="{BEDA87DB-A826-4E33-970C-01EEED109FA6}" type="slidenum">
              <a:rPr lang="en-CA" smtClean="0"/>
              <a:pPr/>
              <a:t>68</a:t>
            </a:fld>
            <a:endParaRPr lang="en-CA" dirty="0"/>
          </a:p>
        </p:txBody>
      </p:sp>
    </p:spTree>
    <p:extLst>
      <p:ext uri="{BB962C8B-B14F-4D97-AF65-F5344CB8AC3E}">
        <p14:creationId xmlns:p14="http://schemas.microsoft.com/office/powerpoint/2010/main" xmlns="" val="14181126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DA87DB-A826-4E33-970C-01EEED109FA6}" type="slidenum">
              <a:rPr lang="en-CA" smtClean="0"/>
              <a:pPr/>
              <a:t>69</a:t>
            </a:fld>
            <a:endParaRPr lang="en-CA" dirty="0"/>
          </a:p>
        </p:txBody>
      </p:sp>
    </p:spTree>
    <p:extLst>
      <p:ext uri="{BB962C8B-B14F-4D97-AF65-F5344CB8AC3E}">
        <p14:creationId xmlns:p14="http://schemas.microsoft.com/office/powerpoint/2010/main" xmlns="" val="36207584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Dangerous goods shall not be carried unless in accordance with the Transportation of Dangerous Goods Act.</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General Prohibition:</a:t>
            </a:r>
            <a:endParaRPr lang="en-CA"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No person shall handle, offer for transport, transport or import any dangerous goods unless</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a</a:t>
            </a:r>
            <a:r>
              <a:rPr lang="en-US" sz="1200" kern="1200" dirty="0" smtClean="0">
                <a:solidFill>
                  <a:schemeClr val="tx1"/>
                </a:solidFill>
                <a:latin typeface="+mn-lt"/>
                <a:ea typeface="+mn-ea"/>
                <a:cs typeface="+mn-cs"/>
              </a:rPr>
              <a:t>) the person complies with all applicable prescribed safety requirements;</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b</a:t>
            </a:r>
            <a:r>
              <a:rPr lang="en-US" sz="1200" kern="1200" dirty="0" smtClean="0">
                <a:solidFill>
                  <a:schemeClr val="tx1"/>
                </a:solidFill>
                <a:latin typeface="+mn-lt"/>
                <a:ea typeface="+mn-ea"/>
                <a:cs typeface="+mn-cs"/>
              </a:rPr>
              <a:t>) the goods are accompanied by all applicable prescribed documents; and</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c</a:t>
            </a:r>
            <a:r>
              <a:rPr lang="en-US" sz="1200" kern="1200" dirty="0" smtClean="0">
                <a:solidFill>
                  <a:schemeClr val="tx1"/>
                </a:solidFill>
                <a:latin typeface="+mn-lt"/>
                <a:ea typeface="+mn-ea"/>
                <a:cs typeface="+mn-cs"/>
              </a:rPr>
              <a:t>) the means of containment and transport comply with all applicable prescribed safety standards and display all applicable prescribed safety marks.</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CA" sz="1200" kern="1200" dirty="0" smtClean="0">
              <a:solidFill>
                <a:schemeClr val="tx1"/>
              </a:solidFill>
              <a:latin typeface="+mn-lt"/>
              <a:ea typeface="+mn-ea"/>
              <a:cs typeface="+mn-cs"/>
            </a:endParaRPr>
          </a:p>
          <a:p>
            <a:r>
              <a:rPr lang="en-US" sz="1200" b="1" kern="1200" smtClean="0">
                <a:solidFill>
                  <a:schemeClr val="tx1"/>
                </a:solidFill>
                <a:latin typeface="+mn-lt"/>
                <a:ea typeface="+mn-ea"/>
                <a:cs typeface="+mn-cs"/>
              </a:rPr>
              <a:t>Must have permission from the Minister.</a:t>
            </a:r>
            <a:endParaRPr lang="en-CA" sz="1200" b="1" kern="120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EDA87DB-A826-4E33-970C-01EEED109FA6}" type="slidenum">
              <a:rPr lang="en-CA" smtClean="0"/>
              <a:pPr/>
              <a:t>70</a:t>
            </a:fld>
            <a:endParaRPr lang="en-CA" dirty="0"/>
          </a:p>
        </p:txBody>
      </p:sp>
    </p:spTree>
    <p:extLst>
      <p:ext uri="{BB962C8B-B14F-4D97-AF65-F5344CB8AC3E}">
        <p14:creationId xmlns:p14="http://schemas.microsoft.com/office/powerpoint/2010/main" xmlns="" val="3770225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0" i="1" u="sng" kern="1200" baseline="0" dirty="0" smtClean="0">
                <a:solidFill>
                  <a:schemeClr val="tx1"/>
                </a:solidFill>
                <a:latin typeface="+mn-lt"/>
                <a:ea typeface="+mn-ea"/>
                <a:cs typeface="+mn-cs"/>
              </a:rPr>
              <a:t>Aerobatic Maneuvers:</a:t>
            </a:r>
          </a:p>
          <a:p>
            <a:r>
              <a:rPr lang="en-US" sz="1200" i="1" kern="1200" baseline="0" dirty="0" smtClean="0">
                <a:solidFill>
                  <a:schemeClr val="tx1"/>
                </a:solidFill>
                <a:latin typeface="+mn-lt"/>
                <a:ea typeface="+mn-ea"/>
                <a:cs typeface="+mn-cs"/>
              </a:rPr>
              <a:t>-No person operating an aircraft shall conduct aerobatic maneuvers (CAR 602.27):</a:t>
            </a:r>
          </a:p>
          <a:p>
            <a:r>
              <a:rPr lang="en-US" sz="1200" i="1" kern="1200" baseline="0" dirty="0" smtClean="0">
                <a:solidFill>
                  <a:schemeClr val="tx1"/>
                </a:solidFill>
                <a:latin typeface="+mn-lt"/>
                <a:ea typeface="+mn-ea"/>
                <a:cs typeface="+mn-cs"/>
              </a:rPr>
              <a:t>a. over a built-up area or an open-air assembly of persons;</a:t>
            </a:r>
          </a:p>
          <a:p>
            <a:r>
              <a:rPr lang="en-US" sz="1200" i="1" kern="1200" baseline="0" dirty="0" smtClean="0">
                <a:solidFill>
                  <a:schemeClr val="tx1"/>
                </a:solidFill>
                <a:latin typeface="+mn-lt"/>
                <a:ea typeface="+mn-ea"/>
                <a:cs typeface="+mn-cs"/>
              </a:rPr>
              <a:t>b. in controlled airspace, except in accordance with a special flight operations certificate;</a:t>
            </a:r>
          </a:p>
          <a:p>
            <a:r>
              <a:rPr lang="en-US" sz="1200" i="1" kern="1200" baseline="0" dirty="0" smtClean="0">
                <a:solidFill>
                  <a:schemeClr val="tx1"/>
                </a:solidFill>
                <a:latin typeface="+mn-lt"/>
                <a:ea typeface="+mn-ea"/>
                <a:cs typeface="+mn-cs"/>
              </a:rPr>
              <a:t>c. when flight visibility is less than three miles; or</a:t>
            </a:r>
          </a:p>
          <a:p>
            <a:r>
              <a:rPr lang="en-US" sz="1200" i="1" kern="1200" baseline="0" dirty="0" smtClean="0">
                <a:solidFill>
                  <a:schemeClr val="tx1"/>
                </a:solidFill>
                <a:latin typeface="+mn-lt"/>
                <a:ea typeface="+mn-ea"/>
                <a:cs typeface="+mn-cs"/>
              </a:rPr>
              <a:t>d. below 2,000 feet AGL, except in accordance with a special flight operations certificate.</a:t>
            </a:r>
          </a:p>
          <a:p>
            <a:endParaRPr lang="en-US" sz="1200" i="1" kern="1200" baseline="0" dirty="0" smtClean="0">
              <a:solidFill>
                <a:schemeClr val="tx1"/>
              </a:solidFill>
              <a:latin typeface="+mn-lt"/>
              <a:ea typeface="+mn-ea"/>
              <a:cs typeface="+mn-cs"/>
            </a:endParaRPr>
          </a:p>
          <a:p>
            <a:r>
              <a:rPr lang="en-US" sz="1200" b="0" i="1" u="sng" kern="1200" baseline="0" dirty="0" smtClean="0">
                <a:solidFill>
                  <a:schemeClr val="tx1"/>
                </a:solidFill>
                <a:latin typeface="+mn-lt"/>
                <a:ea typeface="+mn-ea"/>
                <a:cs typeface="+mn-cs"/>
              </a:rPr>
              <a:t>Restrictions Regarding Passengers:</a:t>
            </a:r>
          </a:p>
          <a:p>
            <a:r>
              <a:rPr lang="en-US" sz="1200" i="1" kern="1200" baseline="0" dirty="0" smtClean="0">
                <a:solidFill>
                  <a:schemeClr val="tx1"/>
                </a:solidFill>
                <a:latin typeface="+mn-lt"/>
                <a:ea typeface="+mn-ea"/>
                <a:cs typeface="+mn-cs"/>
              </a:rPr>
              <a:t>No person shall enter or leave an aircraft in flight except with the permission of the pilot-in command of the aircraft.</a:t>
            </a:r>
          </a:p>
          <a:p>
            <a:r>
              <a:rPr lang="en-US" sz="1200" i="1" kern="1200" baseline="0" dirty="0" smtClean="0">
                <a:solidFill>
                  <a:schemeClr val="tx1"/>
                </a:solidFill>
                <a:latin typeface="+mn-lt"/>
                <a:ea typeface="+mn-ea"/>
                <a:cs typeface="+mn-cs"/>
              </a:rPr>
              <a:t>No pilot-in-command of an aircraft shall permit a person to enter or leave the aircraft during flight unless the person leaves for the purpose of making a parachute descent.</a:t>
            </a:r>
          </a:p>
          <a:p>
            <a:endParaRPr lang="en-US" sz="1200" i="1" kern="1200" baseline="0" dirty="0" smtClean="0">
              <a:solidFill>
                <a:schemeClr val="tx1"/>
              </a:solidFill>
              <a:latin typeface="+mn-lt"/>
              <a:ea typeface="+mn-ea"/>
              <a:cs typeface="+mn-cs"/>
            </a:endParaRPr>
          </a:p>
          <a:p>
            <a:r>
              <a:rPr lang="en-US" sz="1200" i="1" kern="1200" baseline="0" dirty="0" smtClean="0">
                <a:solidFill>
                  <a:schemeClr val="tx1"/>
                </a:solidFill>
                <a:latin typeface="+mn-lt"/>
                <a:ea typeface="+mn-ea"/>
                <a:cs typeface="+mn-cs"/>
              </a:rPr>
              <a:t>No pilot-in-command of an aircraft shall permit, and no person shall conduct, a parachute descent from the aircraft:</a:t>
            </a:r>
          </a:p>
          <a:p>
            <a:r>
              <a:rPr lang="en-US" sz="1200" i="1" kern="1200" baseline="0" dirty="0" smtClean="0">
                <a:solidFill>
                  <a:schemeClr val="tx1"/>
                </a:solidFill>
                <a:latin typeface="+mn-lt"/>
                <a:ea typeface="+mn-ea"/>
                <a:cs typeface="+mn-cs"/>
              </a:rPr>
              <a:t>a. in or into controlled airspace or an air route; or</a:t>
            </a:r>
          </a:p>
          <a:p>
            <a:r>
              <a:rPr lang="en-US" sz="1200" i="1" kern="1200" baseline="0" dirty="0" smtClean="0">
                <a:solidFill>
                  <a:schemeClr val="tx1"/>
                </a:solidFill>
                <a:latin typeface="+mn-lt"/>
                <a:ea typeface="+mn-ea"/>
                <a:cs typeface="+mn-cs"/>
              </a:rPr>
              <a:t>b. over or into a built-up area or an open-air assembly of persons.</a:t>
            </a:r>
          </a:p>
          <a:p>
            <a:endParaRPr lang="en-US" sz="1200" i="1" kern="1200" baseline="0" dirty="0" smtClean="0">
              <a:solidFill>
                <a:schemeClr val="tx1"/>
              </a:solidFill>
              <a:latin typeface="+mn-lt"/>
              <a:ea typeface="+mn-ea"/>
              <a:cs typeface="+mn-cs"/>
            </a:endParaRPr>
          </a:p>
          <a:p>
            <a:r>
              <a:rPr lang="en-US" sz="1200" i="1" kern="1200" baseline="0" dirty="0" smtClean="0">
                <a:solidFill>
                  <a:schemeClr val="tx1"/>
                </a:solidFill>
                <a:latin typeface="+mn-lt"/>
                <a:ea typeface="+mn-ea"/>
                <a:cs typeface="+mn-cs"/>
              </a:rPr>
              <a:t>No person operating an aircraft with a passenger on board shall conduct an aerobatic maneuver unless the pilot-in-command of the aircraft has engaged in: (CAR 602.28)</a:t>
            </a:r>
          </a:p>
          <a:p>
            <a:r>
              <a:rPr lang="en-US" sz="1200" i="1" kern="1200" baseline="0" dirty="0" smtClean="0">
                <a:solidFill>
                  <a:schemeClr val="tx1"/>
                </a:solidFill>
                <a:latin typeface="+mn-lt"/>
                <a:ea typeface="+mn-ea"/>
                <a:cs typeface="+mn-cs"/>
              </a:rPr>
              <a:t>a. at least 10 hours dual flight instruction in the conducting of aerobatic maneuvers or 20 hours conducting aerobatic maneuvers; and</a:t>
            </a:r>
          </a:p>
          <a:p>
            <a:r>
              <a:rPr lang="en-US" sz="1200" i="1" kern="1200" baseline="0" dirty="0" smtClean="0">
                <a:solidFill>
                  <a:schemeClr val="tx1"/>
                </a:solidFill>
                <a:latin typeface="+mn-lt"/>
                <a:ea typeface="+mn-ea"/>
                <a:cs typeface="+mn-cs"/>
              </a:rPr>
              <a:t>b. at least one hour of conducting aerobatic maneuvers in the preceding six months.</a:t>
            </a:r>
            <a:endParaRPr lang="en-US" i="1" dirty="0"/>
          </a:p>
        </p:txBody>
      </p:sp>
      <p:sp>
        <p:nvSpPr>
          <p:cNvPr id="4" name="Slide Number Placeholder 3"/>
          <p:cNvSpPr>
            <a:spLocks noGrp="1"/>
          </p:cNvSpPr>
          <p:nvPr>
            <p:ph type="sldNum" sz="quarter" idx="10"/>
          </p:nvPr>
        </p:nvSpPr>
        <p:spPr/>
        <p:txBody>
          <a:bodyPr/>
          <a:lstStyle/>
          <a:p>
            <a:fld id="{BEDA87DB-A826-4E33-970C-01EEED109FA6}" type="slidenum">
              <a:rPr lang="en-CA" smtClean="0"/>
              <a:pPr/>
              <a:t>71</a:t>
            </a:fld>
            <a:endParaRPr lang="en-CA" dirty="0"/>
          </a:p>
        </p:txBody>
      </p:sp>
    </p:spTree>
    <p:extLst>
      <p:ext uri="{BB962C8B-B14F-4D97-AF65-F5344CB8AC3E}">
        <p14:creationId xmlns:p14="http://schemas.microsoft.com/office/powerpoint/2010/main" xmlns="" val="10283210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Acceptance</a:t>
            </a:r>
            <a:r>
              <a:rPr lang="en-CA" baseline="0" dirty="0" smtClean="0"/>
              <a:t> of either does not relieve the pilot of the responsibility of avoiding other traffic</a:t>
            </a:r>
          </a:p>
          <a:p>
            <a:r>
              <a:rPr lang="en-CA" baseline="0" dirty="0" smtClean="0"/>
              <a:t>If any part of clearance or instruction is unacceptable for any reason, pilot must inform ATC and ask for other instructions</a:t>
            </a:r>
          </a:p>
          <a:p>
            <a:endParaRPr lang="en-CA" baseline="0" dirty="0" smtClean="0"/>
          </a:p>
          <a:p>
            <a:r>
              <a:rPr lang="en-CA" baseline="0" dirty="0" smtClean="0"/>
              <a:t>May only deviate from both clearance and instruction if following ACAS/TCAS resolution advisory – and must inform ATC as soon as practical</a:t>
            </a:r>
            <a:endParaRPr lang="en-CA" dirty="0"/>
          </a:p>
        </p:txBody>
      </p:sp>
      <p:sp>
        <p:nvSpPr>
          <p:cNvPr id="4" name="Slide Number Placeholder 3"/>
          <p:cNvSpPr>
            <a:spLocks noGrp="1"/>
          </p:cNvSpPr>
          <p:nvPr>
            <p:ph type="sldNum" sz="quarter" idx="10"/>
          </p:nvPr>
        </p:nvSpPr>
        <p:spPr/>
        <p:txBody>
          <a:bodyPr/>
          <a:lstStyle/>
          <a:p>
            <a:fld id="{A2001AA4-ED91-494B-9F26-113C0225A8B6}" type="slidenum">
              <a:rPr lang="en-CA" smtClean="0"/>
              <a:pPr/>
              <a:t>73</a:t>
            </a:fld>
            <a:endParaRPr lang="en-CA"/>
          </a:p>
        </p:txBody>
      </p:sp>
    </p:spTree>
    <p:extLst>
      <p:ext uri="{BB962C8B-B14F-4D97-AF65-F5344CB8AC3E}">
        <p14:creationId xmlns:p14="http://schemas.microsoft.com/office/powerpoint/2010/main" xmlns="" val="2588592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DA87DB-A826-4E33-970C-01EEED109FA6}" type="slidenum">
              <a:rPr lang="en-CA" smtClean="0"/>
              <a:pPr/>
              <a:t>75</a:t>
            </a:fld>
            <a:endParaRPr lang="en-CA" dirty="0"/>
          </a:p>
        </p:txBody>
      </p:sp>
    </p:spTree>
    <p:extLst>
      <p:ext uri="{BB962C8B-B14F-4D97-AF65-F5344CB8AC3E}">
        <p14:creationId xmlns:p14="http://schemas.microsoft.com/office/powerpoint/2010/main" xmlns="" val="80033065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1" kern="1200" baseline="0" dirty="0" smtClean="0">
                <a:solidFill>
                  <a:schemeClr val="tx1"/>
                </a:solidFill>
                <a:latin typeface="+mn-lt"/>
                <a:ea typeface="+mn-ea"/>
                <a:cs typeface="+mn-cs"/>
              </a:rPr>
              <a:t>Flight Plan: Information, relating to the intended flight of an aircraft, which must be transmitted as a Flight Plan in application of Section III, Sub-Part 2, Part VI.</a:t>
            </a:r>
          </a:p>
          <a:p>
            <a:endParaRPr lang="en-CA" b="0" i="1" dirty="0" smtClean="0"/>
          </a:p>
          <a:p>
            <a:r>
              <a:rPr lang="en-US" sz="1200" b="0" i="1" kern="1200" baseline="0" dirty="0" smtClean="0">
                <a:solidFill>
                  <a:schemeClr val="tx1"/>
                </a:solidFill>
                <a:latin typeface="+mn-lt"/>
                <a:ea typeface="+mn-ea"/>
                <a:cs typeface="+mn-cs"/>
              </a:rPr>
              <a:t>Flight Itinerary: Specified information relating to the intended flight of an aircraft, that is filed either with ATC or with a responsible person, who agrees to inform the authorities should the aircraft fail to arrive.</a:t>
            </a:r>
          </a:p>
          <a:p>
            <a:r>
              <a:rPr lang="en-US" sz="1200" b="0" i="1" kern="1200" baseline="0" dirty="0" smtClean="0">
                <a:solidFill>
                  <a:schemeClr val="tx1"/>
                </a:solidFill>
                <a:latin typeface="+mn-lt"/>
                <a:ea typeface="+mn-ea"/>
                <a:cs typeface="+mn-cs"/>
              </a:rPr>
              <a:t>Only indicates ETA and destination</a:t>
            </a:r>
          </a:p>
        </p:txBody>
      </p:sp>
      <p:sp>
        <p:nvSpPr>
          <p:cNvPr id="4" name="Slide Number Placeholder 3"/>
          <p:cNvSpPr>
            <a:spLocks noGrp="1"/>
          </p:cNvSpPr>
          <p:nvPr>
            <p:ph type="sldNum" sz="quarter" idx="10"/>
          </p:nvPr>
        </p:nvSpPr>
        <p:spPr/>
        <p:txBody>
          <a:bodyPr/>
          <a:lstStyle/>
          <a:p>
            <a:fld id="{BEDA87DB-A826-4E33-970C-01EEED109FA6}" type="slidenum">
              <a:rPr lang="en-CA" smtClean="0"/>
              <a:pPr/>
              <a:t>76</a:t>
            </a:fld>
            <a:endParaRPr lang="en-CA" dirty="0"/>
          </a:p>
        </p:txBody>
      </p:sp>
    </p:spTree>
    <p:extLst>
      <p:ext uri="{BB962C8B-B14F-4D97-AF65-F5344CB8AC3E}">
        <p14:creationId xmlns:p14="http://schemas.microsoft.com/office/powerpoint/2010/main" xmlns="" val="13000770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i="1" kern="1200" baseline="0" dirty="0" smtClean="0">
                <a:solidFill>
                  <a:schemeClr val="tx1"/>
                </a:solidFill>
                <a:latin typeface="+mn-lt"/>
                <a:ea typeface="+mn-ea"/>
                <a:cs typeface="+mn-cs"/>
              </a:rPr>
              <a:t>Except at an airport or military aerodrome, no person shall conduct a take-off, approach or landing in an aircraft over a built-up area or over an open-air assembly of persons unless that aircraft will be operated at an altitude from which, in the event of an engine failure or any other emergency necessitating an immediate landing, the aircraft can land without creating a hazard to persons or property. In any case, altitude must never be less than 1000’ above the highest obstacle within a 2000’ radius centered on the aircraft. (CAR 602.12)</a:t>
            </a:r>
          </a:p>
          <a:p>
            <a:endParaRPr lang="en-US" sz="1200" i="1" kern="1200" baseline="0" dirty="0" smtClean="0">
              <a:solidFill>
                <a:schemeClr val="tx1"/>
              </a:solidFill>
              <a:latin typeface="+mn-lt"/>
              <a:ea typeface="+mn-ea"/>
              <a:cs typeface="+mn-cs"/>
            </a:endParaRPr>
          </a:p>
          <a:p>
            <a:r>
              <a:rPr lang="en-US" sz="1200" i="1" kern="1200" baseline="0" dirty="0" smtClean="0">
                <a:solidFill>
                  <a:schemeClr val="tx1"/>
                </a:solidFill>
                <a:latin typeface="+mn-lt"/>
                <a:ea typeface="+mn-ea"/>
                <a:cs typeface="+mn-cs"/>
              </a:rPr>
              <a:t>Unless otherwise authorized by the appropriate air traffic control unit, no pilot-in-command shall operate an aircraft at an altitude of less than 2,000 feet over an aerodrome except for the purpose of landing or taking off. (CAR 602.96)</a:t>
            </a:r>
          </a:p>
          <a:p>
            <a:endParaRPr lang="en-US" sz="1200" i="1" kern="1200" baseline="0" dirty="0" smtClean="0">
              <a:solidFill>
                <a:schemeClr val="tx1"/>
              </a:solidFill>
              <a:latin typeface="+mn-lt"/>
              <a:ea typeface="+mn-ea"/>
              <a:cs typeface="+mn-cs"/>
            </a:endParaRPr>
          </a:p>
          <a:p>
            <a:r>
              <a:rPr lang="en-US" sz="1200" i="1" kern="1200" baseline="0" dirty="0" smtClean="0">
                <a:solidFill>
                  <a:schemeClr val="tx1"/>
                </a:solidFill>
                <a:latin typeface="+mn-lt"/>
                <a:ea typeface="+mn-ea"/>
                <a:cs typeface="+mn-cs"/>
              </a:rPr>
              <a:t>Other than over a built-up area or assembly of person, except for the requirements of take-off or landing, the minimum altitude shall not be less than 500’ above the highest obstacle within a radius of 500’ centered on the aircraft.</a:t>
            </a:r>
          </a:p>
          <a:p>
            <a:endParaRPr lang="en-US" sz="1200" i="1" kern="1200" baseline="0" dirty="0" smtClean="0">
              <a:solidFill>
                <a:schemeClr val="tx1"/>
              </a:solidFill>
              <a:latin typeface="+mn-lt"/>
              <a:ea typeface="+mn-ea"/>
              <a:cs typeface="+mn-cs"/>
            </a:endParaRPr>
          </a:p>
          <a:p>
            <a:r>
              <a:rPr lang="en-US" sz="1200" i="1" kern="1200" baseline="0" dirty="0" smtClean="0">
                <a:solidFill>
                  <a:schemeClr val="tx1"/>
                </a:solidFill>
                <a:latin typeface="+mn-lt"/>
                <a:ea typeface="+mn-ea"/>
                <a:cs typeface="+mn-cs"/>
              </a:rPr>
              <a:t>An aircraft may be flown over a sparsely populated area or a body of water as long as the aircraft passes over all people, boats, vehicles and structures at no less than 500’, and no person or property is endangered.</a:t>
            </a:r>
          </a:p>
          <a:p>
            <a:endParaRPr lang="en-US" sz="1200" i="1" kern="1200" baseline="0" dirty="0" smtClean="0">
              <a:solidFill>
                <a:schemeClr val="tx1"/>
              </a:solidFill>
              <a:latin typeface="+mn-lt"/>
              <a:ea typeface="+mn-ea"/>
              <a:cs typeface="+mn-cs"/>
            </a:endParaRPr>
          </a:p>
          <a:p>
            <a:r>
              <a:rPr lang="en-US" sz="1200" i="1" kern="1200" baseline="0" dirty="0" smtClean="0">
                <a:solidFill>
                  <a:schemeClr val="tx1"/>
                </a:solidFill>
                <a:latin typeface="+mn-lt"/>
                <a:ea typeface="+mn-ea"/>
                <a:cs typeface="+mn-cs"/>
              </a:rPr>
              <a:t>It is forbidden to over-fly the following installations below 2000’ AGL:</a:t>
            </a:r>
          </a:p>
          <a:p>
            <a:r>
              <a:rPr lang="en-US" sz="1200" i="1" kern="1200" baseline="0" dirty="0" smtClean="0">
                <a:solidFill>
                  <a:schemeClr val="tx1"/>
                </a:solidFill>
                <a:latin typeface="+mn-lt"/>
                <a:ea typeface="+mn-ea"/>
                <a:cs typeface="+mn-cs"/>
              </a:rPr>
              <a:t>a. fur or poultry farms</a:t>
            </a:r>
          </a:p>
          <a:p>
            <a:r>
              <a:rPr lang="en-US" sz="1200" i="1" kern="1200" baseline="0" dirty="0" smtClean="0">
                <a:solidFill>
                  <a:schemeClr val="tx1"/>
                </a:solidFill>
                <a:latin typeface="+mn-lt"/>
                <a:ea typeface="+mn-ea"/>
                <a:cs typeface="+mn-cs"/>
              </a:rPr>
              <a:t>b. herds of reindeer, caribou, moose or musk-oxen</a:t>
            </a:r>
          </a:p>
          <a:p>
            <a:r>
              <a:rPr lang="en-US" sz="1200" i="1" kern="1200" baseline="0" dirty="0" smtClean="0">
                <a:solidFill>
                  <a:schemeClr val="tx1"/>
                </a:solidFill>
                <a:latin typeface="+mn-lt"/>
                <a:ea typeface="+mn-ea"/>
                <a:cs typeface="+mn-cs"/>
              </a:rPr>
              <a:t>c. national, provincial and municipal parks, preserves and wildlife sanctuaries</a:t>
            </a:r>
          </a:p>
          <a:p>
            <a:endParaRPr lang="en-US" sz="1200" i="1" kern="1200" baseline="0" dirty="0" smtClean="0">
              <a:solidFill>
                <a:schemeClr val="tx1"/>
              </a:solidFill>
              <a:latin typeface="+mn-lt"/>
              <a:ea typeface="+mn-ea"/>
              <a:cs typeface="+mn-cs"/>
            </a:endParaRPr>
          </a:p>
          <a:p>
            <a:r>
              <a:rPr lang="en-US" sz="1200" i="1" kern="1200" baseline="0" dirty="0" smtClean="0">
                <a:solidFill>
                  <a:schemeClr val="tx1"/>
                </a:solidFill>
                <a:latin typeface="+mn-lt"/>
                <a:ea typeface="+mn-ea"/>
                <a:cs typeface="+mn-cs"/>
              </a:rPr>
              <a:t>It is forbidden to use an aircraft over a disaster area or within 5 NM of a disaster area at an altitude lower than 3000 feet above ground. A notice-to-aviators (NOTAM) need not necessarily be published for this requirement to be in force. Notwithstanding, by virtue of article 601.16 of the CARs, Transport Canada can issue a NOTAM to further restrict airspace around a forest fire. Pilots must remember to check NOTAMs prior to flying near a forest fire. There are certain exceptions to the altitude minimums above for aircraft engaged in special activities, like fire-fighting, crop spraying, police work, etc.</a:t>
            </a:r>
            <a:endParaRPr lang="en-US" i="1" dirty="0"/>
          </a:p>
        </p:txBody>
      </p:sp>
      <p:sp>
        <p:nvSpPr>
          <p:cNvPr id="4" name="Slide Number Placeholder 3"/>
          <p:cNvSpPr>
            <a:spLocks noGrp="1"/>
          </p:cNvSpPr>
          <p:nvPr>
            <p:ph type="sldNum" sz="quarter" idx="10"/>
          </p:nvPr>
        </p:nvSpPr>
        <p:spPr/>
        <p:txBody>
          <a:bodyPr/>
          <a:lstStyle/>
          <a:p>
            <a:fld id="{BEDA87DB-A826-4E33-970C-01EEED109FA6}" type="slidenum">
              <a:rPr lang="en-CA" smtClean="0"/>
              <a:pPr/>
              <a:t>77</a:t>
            </a:fld>
            <a:endParaRPr lang="en-CA" dirty="0"/>
          </a:p>
        </p:txBody>
      </p:sp>
    </p:spTree>
    <p:extLst>
      <p:ext uri="{BB962C8B-B14F-4D97-AF65-F5344CB8AC3E}">
        <p14:creationId xmlns:p14="http://schemas.microsoft.com/office/powerpoint/2010/main" xmlns="" val="16347513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BEDA87DB-A826-4E33-970C-01EEED109FA6}" type="slidenum">
              <a:rPr lang="en-CA" smtClean="0"/>
              <a:pPr/>
              <a:t>78</a:t>
            </a:fld>
            <a:endParaRPr lang="en-CA" dirty="0"/>
          </a:p>
        </p:txBody>
      </p:sp>
    </p:spTree>
    <p:extLst>
      <p:ext uri="{BB962C8B-B14F-4D97-AF65-F5344CB8AC3E}">
        <p14:creationId xmlns:p14="http://schemas.microsoft.com/office/powerpoint/2010/main" xmlns="" val="29127032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DA87DB-A826-4E33-970C-01EEED109FA6}" type="slidenum">
              <a:rPr lang="en-CA" smtClean="0"/>
              <a:pPr/>
              <a:t>79</a:t>
            </a:fld>
            <a:endParaRPr lang="en-CA" dirty="0"/>
          </a:p>
        </p:txBody>
      </p:sp>
    </p:spTree>
    <p:extLst>
      <p:ext uri="{BB962C8B-B14F-4D97-AF65-F5344CB8AC3E}">
        <p14:creationId xmlns:p14="http://schemas.microsoft.com/office/powerpoint/2010/main" xmlns="" val="2692265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DA87DB-A826-4E33-970C-01EEED109FA6}" type="slidenum">
              <a:rPr lang="en-CA" smtClean="0"/>
              <a:pPr/>
              <a:t>6</a:t>
            </a:fld>
            <a:endParaRPr lang="en-CA" dirty="0"/>
          </a:p>
        </p:txBody>
      </p:sp>
    </p:spTree>
    <p:extLst>
      <p:ext uri="{BB962C8B-B14F-4D97-AF65-F5344CB8AC3E}">
        <p14:creationId xmlns:p14="http://schemas.microsoft.com/office/powerpoint/2010/main" xmlns="" val="1125039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The one with</a:t>
            </a:r>
            <a:r>
              <a:rPr lang="en-US" baseline="0" dirty="0" smtClean="0"/>
              <a:t> the other on their right must give way</a:t>
            </a:r>
          </a:p>
          <a:p>
            <a:pPr marL="228600" indent="-228600">
              <a:buAutoNum type="arabicPeriod"/>
            </a:pPr>
            <a:r>
              <a:rPr lang="en-US" baseline="0" dirty="0" smtClean="0"/>
              <a:t>Both should alter heading to the right</a:t>
            </a:r>
          </a:p>
          <a:p>
            <a:pPr marL="228600" indent="-228600">
              <a:buAutoNum type="arabicPeriod"/>
            </a:pPr>
            <a:r>
              <a:rPr lang="en-US" baseline="0" dirty="0" smtClean="0"/>
              <a:t>Must file if traveling more than 25 NM from departure aerodrome</a:t>
            </a:r>
            <a:endParaRPr lang="en-US" dirty="0"/>
          </a:p>
        </p:txBody>
      </p:sp>
      <p:sp>
        <p:nvSpPr>
          <p:cNvPr id="4" name="Slide Number Placeholder 3"/>
          <p:cNvSpPr>
            <a:spLocks noGrp="1"/>
          </p:cNvSpPr>
          <p:nvPr>
            <p:ph type="sldNum" sz="quarter" idx="10"/>
          </p:nvPr>
        </p:nvSpPr>
        <p:spPr/>
        <p:txBody>
          <a:bodyPr/>
          <a:lstStyle/>
          <a:p>
            <a:fld id="{BEDA87DB-A826-4E33-970C-01EEED109FA6}" type="slidenum">
              <a:rPr lang="en-CA" smtClean="0"/>
              <a:pPr/>
              <a:t>80</a:t>
            </a:fld>
            <a:endParaRPr lang="en-CA" dirty="0"/>
          </a:p>
        </p:txBody>
      </p:sp>
    </p:spTree>
    <p:extLst>
      <p:ext uri="{BB962C8B-B14F-4D97-AF65-F5344CB8AC3E}">
        <p14:creationId xmlns:p14="http://schemas.microsoft.com/office/powerpoint/2010/main" xmlns="" val="184653986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1" kern="1200" baseline="0" dirty="0" smtClean="0">
                <a:solidFill>
                  <a:schemeClr val="tx1"/>
                </a:solidFill>
                <a:latin typeface="+mn-lt"/>
                <a:ea typeface="+mn-ea"/>
                <a:cs typeface="+mn-cs"/>
              </a:rPr>
              <a:t>Control Zone (CZ): Controlled airspace of defined dimensions extending upwards from the surface of the earth up to and including 3 000 feet AAE unless otherwise specified</a:t>
            </a:r>
            <a:endParaRPr lang="en-CA" b="0" i="1" dirty="0"/>
          </a:p>
        </p:txBody>
      </p:sp>
      <p:sp>
        <p:nvSpPr>
          <p:cNvPr id="4" name="Slide Number Placeholder 3"/>
          <p:cNvSpPr>
            <a:spLocks noGrp="1"/>
          </p:cNvSpPr>
          <p:nvPr>
            <p:ph type="sldNum" sz="quarter" idx="10"/>
          </p:nvPr>
        </p:nvSpPr>
        <p:spPr/>
        <p:txBody>
          <a:bodyPr/>
          <a:lstStyle/>
          <a:p>
            <a:fld id="{BEDA87DB-A826-4E33-970C-01EEED109FA6}" type="slidenum">
              <a:rPr lang="en-CA" smtClean="0"/>
              <a:pPr/>
              <a:t>81</a:t>
            </a:fld>
            <a:endParaRPr lang="en-CA" dirty="0"/>
          </a:p>
        </p:txBody>
      </p:sp>
    </p:spTree>
    <p:extLst>
      <p:ext uri="{BB962C8B-B14F-4D97-AF65-F5344CB8AC3E}">
        <p14:creationId xmlns:p14="http://schemas.microsoft.com/office/powerpoint/2010/main" xmlns="" val="223519463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1" kern="1200" baseline="0" dirty="0" smtClean="0">
                <a:solidFill>
                  <a:schemeClr val="tx1"/>
                </a:solidFill>
                <a:latin typeface="+mn-lt"/>
                <a:ea typeface="+mn-ea"/>
                <a:cs typeface="+mn-cs"/>
              </a:rPr>
              <a:t>Special VFR: ATC-authorized flight in controlled airspace under VFR rules when existing meteorological conditions are below VFR minima, in accordance with Section VI of Sub-Part 2 of Part VI.</a:t>
            </a:r>
          </a:p>
          <a:p>
            <a:endParaRPr lang="en-US" sz="1200" b="0" i="1" kern="1200" baseline="0" dirty="0" smtClean="0">
              <a:solidFill>
                <a:schemeClr val="tx1"/>
              </a:solidFill>
              <a:latin typeface="+mn-lt"/>
              <a:ea typeface="+mn-ea"/>
              <a:cs typeface="+mn-cs"/>
            </a:endParaRPr>
          </a:p>
          <a:p>
            <a:r>
              <a:rPr lang="en-US" sz="1200" b="0" i="1" kern="1200" baseline="0" dirty="0" smtClean="0">
                <a:solidFill>
                  <a:schemeClr val="tx1"/>
                </a:solidFill>
                <a:latin typeface="+mn-lt"/>
                <a:ea typeface="+mn-ea"/>
                <a:cs typeface="+mn-cs"/>
              </a:rPr>
              <a:t>Special VFR flight, exist mainly for returning to an airport when weather conditions are inferior to VFR minimums but visibility is not lower than 1 SM (for fixed-wing aircraft). Aircraft must remain clear of cloud and in visual contact with the ground at all times. These are required for SVFR:</a:t>
            </a:r>
          </a:p>
          <a:p>
            <a:r>
              <a:rPr lang="en-US" sz="1200" b="0" i="1" kern="1200" baseline="0" dirty="0" smtClean="0">
                <a:solidFill>
                  <a:schemeClr val="tx1"/>
                </a:solidFill>
                <a:latin typeface="+mn-lt"/>
                <a:ea typeface="+mn-ea"/>
                <a:cs typeface="+mn-cs"/>
              </a:rPr>
              <a:t>a. a clearance must be issued by an Air Traffic Control Unit and flight in these conditions must remain inside a control zone; and</a:t>
            </a:r>
          </a:p>
          <a:p>
            <a:r>
              <a:rPr lang="en-US" sz="1200" b="0" i="1" kern="1200" baseline="0" dirty="0" smtClean="0">
                <a:solidFill>
                  <a:schemeClr val="tx1"/>
                </a:solidFill>
                <a:latin typeface="+mn-lt"/>
                <a:ea typeface="+mn-ea"/>
                <a:cs typeface="+mn-cs"/>
              </a:rPr>
              <a:t>b. Special VFR requires the aircraft to remain clear of cloud and in visual contact with the ground. The aircraft shall fly no lower than 500 feet over the ground, save for landing and taking off.</a:t>
            </a:r>
            <a:endParaRPr lang="en-US" b="0" i="1" dirty="0"/>
          </a:p>
        </p:txBody>
      </p:sp>
      <p:sp>
        <p:nvSpPr>
          <p:cNvPr id="4" name="Slide Number Placeholder 3"/>
          <p:cNvSpPr>
            <a:spLocks noGrp="1"/>
          </p:cNvSpPr>
          <p:nvPr>
            <p:ph type="sldNum" sz="quarter" idx="10"/>
          </p:nvPr>
        </p:nvSpPr>
        <p:spPr/>
        <p:txBody>
          <a:bodyPr/>
          <a:lstStyle/>
          <a:p>
            <a:fld id="{BEDA87DB-A826-4E33-970C-01EEED109FA6}" type="slidenum">
              <a:rPr lang="en-CA" smtClean="0"/>
              <a:pPr/>
              <a:t>82</a:t>
            </a:fld>
            <a:endParaRPr lang="en-CA" dirty="0"/>
          </a:p>
        </p:txBody>
      </p:sp>
    </p:spTree>
    <p:extLst>
      <p:ext uri="{BB962C8B-B14F-4D97-AF65-F5344CB8AC3E}">
        <p14:creationId xmlns:p14="http://schemas.microsoft.com/office/powerpoint/2010/main" xmlns="" val="299550717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baseline="0" dirty="0" smtClean="0"/>
              <a:t>Must be at odd plus 500 feet, not even</a:t>
            </a:r>
          </a:p>
          <a:p>
            <a:pPr marL="228600" indent="-228600">
              <a:buAutoNum type="arabicPeriod"/>
            </a:pPr>
            <a:r>
              <a:rPr lang="en-US" baseline="0" dirty="0" smtClean="0"/>
              <a:t>This is an instruction. You may only refuse if it impedes the safety of the operation.</a:t>
            </a:r>
          </a:p>
          <a:p>
            <a:pPr marL="228600" indent="-228600">
              <a:buAutoNum type="arabicPeriod"/>
            </a:pPr>
            <a:r>
              <a:rPr lang="en-US" dirty="0" smtClean="0"/>
              <a:t>3 SM visibility,</a:t>
            </a:r>
            <a:r>
              <a:rPr lang="en-US" baseline="0" dirty="0" smtClean="0"/>
              <a:t> 1 mile horizontally from cloud and 500’ vertically</a:t>
            </a:r>
            <a:endParaRPr lang="en-US" dirty="0"/>
          </a:p>
        </p:txBody>
      </p:sp>
      <p:sp>
        <p:nvSpPr>
          <p:cNvPr id="4" name="Slide Number Placeholder 3"/>
          <p:cNvSpPr>
            <a:spLocks noGrp="1"/>
          </p:cNvSpPr>
          <p:nvPr>
            <p:ph type="sldNum" sz="quarter" idx="10"/>
          </p:nvPr>
        </p:nvSpPr>
        <p:spPr/>
        <p:txBody>
          <a:bodyPr/>
          <a:lstStyle/>
          <a:p>
            <a:fld id="{BEDA87DB-A826-4E33-970C-01EEED109FA6}" type="slidenum">
              <a:rPr lang="en-CA" smtClean="0"/>
              <a:pPr/>
              <a:t>86</a:t>
            </a:fld>
            <a:endParaRPr lang="en-CA" dirty="0"/>
          </a:p>
        </p:txBody>
      </p:sp>
    </p:spTree>
    <p:extLst>
      <p:ext uri="{BB962C8B-B14F-4D97-AF65-F5344CB8AC3E}">
        <p14:creationId xmlns:p14="http://schemas.microsoft.com/office/powerpoint/2010/main" xmlns="" val="30844275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BEDA87DB-A826-4E33-970C-01EEED109FA6}" type="slidenum">
              <a:rPr lang="en-CA" smtClean="0"/>
              <a:pPr/>
              <a:t>87</a:t>
            </a:fld>
            <a:endParaRPr lang="en-CA" dirty="0"/>
          </a:p>
        </p:txBody>
      </p:sp>
    </p:spTree>
    <p:extLst>
      <p:ext uri="{BB962C8B-B14F-4D97-AF65-F5344CB8AC3E}">
        <p14:creationId xmlns:p14="http://schemas.microsoft.com/office/powerpoint/2010/main" xmlns="" val="2935513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DA87DB-A826-4E33-970C-01EEED109FA6}" type="slidenum">
              <a:rPr lang="en-CA" smtClean="0"/>
              <a:pPr/>
              <a:t>8</a:t>
            </a:fld>
            <a:endParaRPr lang="en-CA" dirty="0"/>
          </a:p>
        </p:txBody>
      </p:sp>
    </p:spTree>
    <p:extLst>
      <p:ext uri="{BB962C8B-B14F-4D97-AF65-F5344CB8AC3E}">
        <p14:creationId xmlns:p14="http://schemas.microsoft.com/office/powerpoint/2010/main" xmlns="" val="2421504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DA87DB-A826-4E33-970C-01EEED109FA6}" type="slidenum">
              <a:rPr lang="en-CA" smtClean="0"/>
              <a:pPr/>
              <a:t>9</a:t>
            </a:fld>
            <a:endParaRPr lang="en-CA" dirty="0"/>
          </a:p>
        </p:txBody>
      </p:sp>
    </p:spTree>
    <p:extLst>
      <p:ext uri="{BB962C8B-B14F-4D97-AF65-F5344CB8AC3E}">
        <p14:creationId xmlns:p14="http://schemas.microsoft.com/office/powerpoint/2010/main" xmlns="" val="4186792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Multiple runways at one airport that lie in the same direction are differentiated with L, C,</a:t>
            </a:r>
            <a:r>
              <a:rPr lang="en-US" baseline="0" dirty="0" smtClean="0"/>
              <a:t> R for left, centre, right</a:t>
            </a:r>
            <a:r>
              <a:rPr lang="en-US" baseline="0" dirty="0" smtClean="0"/>
              <a:t>.</a:t>
            </a:r>
          </a:p>
        </p:txBody>
      </p:sp>
      <p:sp>
        <p:nvSpPr>
          <p:cNvPr id="4" name="Slide Number Placeholder 3"/>
          <p:cNvSpPr>
            <a:spLocks noGrp="1"/>
          </p:cNvSpPr>
          <p:nvPr>
            <p:ph type="sldNum" sz="quarter" idx="10"/>
          </p:nvPr>
        </p:nvSpPr>
        <p:spPr/>
        <p:txBody>
          <a:bodyPr/>
          <a:lstStyle/>
          <a:p>
            <a:fld id="{BEDA87DB-A826-4E33-970C-01EEED109FA6}" type="slidenum">
              <a:rPr lang="en-CA" smtClean="0"/>
              <a:pPr/>
              <a:t>10</a:t>
            </a:fld>
            <a:endParaRPr lang="en-CA" dirty="0"/>
          </a:p>
        </p:txBody>
      </p:sp>
    </p:spTree>
    <p:extLst>
      <p:ext uri="{BB962C8B-B14F-4D97-AF65-F5344CB8AC3E}">
        <p14:creationId xmlns:p14="http://schemas.microsoft.com/office/powerpoint/2010/main" xmlns="" val="1826950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3124939-16A9-4B99-9DBE-A4985DBF7F8C}" type="datetimeFigureOut">
              <a:rPr lang="en-CA" smtClean="0"/>
              <a:pPr/>
              <a:t>2017-09-23</a:t>
            </a:fld>
            <a:endParaRPr lang="en-CA"/>
          </a:p>
        </p:txBody>
      </p:sp>
      <p:sp>
        <p:nvSpPr>
          <p:cNvPr id="17" name="Footer Placeholder 16"/>
          <p:cNvSpPr>
            <a:spLocks noGrp="1"/>
          </p:cNvSpPr>
          <p:nvPr>
            <p:ph type="ftr" sz="quarter" idx="11"/>
          </p:nvPr>
        </p:nvSpPr>
        <p:spPr/>
        <p:txBody>
          <a:bodyPr/>
          <a:lstStyle/>
          <a:p>
            <a:endParaRPr lang="en-CA"/>
          </a:p>
        </p:txBody>
      </p:sp>
      <p:sp>
        <p:nvSpPr>
          <p:cNvPr id="29" name="Slide Number Placeholder 28"/>
          <p:cNvSpPr>
            <a:spLocks noGrp="1"/>
          </p:cNvSpPr>
          <p:nvPr>
            <p:ph type="sldNum" sz="quarter" idx="12"/>
          </p:nvPr>
        </p:nvSpPr>
        <p:spPr/>
        <p:txBody>
          <a:bodyPr/>
          <a:lstStyle/>
          <a:p>
            <a:fld id="{2CE25E94-039A-44F7-BF7F-3D632CAD3919}" type="slidenum">
              <a:rPr lang="en-CA" smtClean="0"/>
              <a:pPr/>
              <a:t>‹#›</a:t>
            </a:fld>
            <a:endParaRPr lang="en-CA"/>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124939-16A9-4B99-9DBE-A4985DBF7F8C}" type="datetimeFigureOut">
              <a:rPr lang="en-CA" smtClean="0"/>
              <a:pPr/>
              <a:t>2017-09-23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E25E94-039A-44F7-BF7F-3D632CAD3919}"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124939-16A9-4B99-9DBE-A4985DBF7F8C}" type="datetimeFigureOut">
              <a:rPr lang="en-CA" smtClean="0"/>
              <a:pPr/>
              <a:t>2017-09-23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E25E94-039A-44F7-BF7F-3D632CAD3919}"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124939-16A9-4B99-9DBE-A4985DBF7F8C}" type="datetimeFigureOut">
              <a:rPr lang="en-CA" smtClean="0"/>
              <a:pPr/>
              <a:t>2017-09-23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E25E94-039A-44F7-BF7F-3D632CAD3919}"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3124939-16A9-4B99-9DBE-A4985DBF7F8C}" type="datetimeFigureOut">
              <a:rPr lang="en-CA" smtClean="0"/>
              <a:pPr/>
              <a:t>2017-09-23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7924800" y="6416675"/>
            <a:ext cx="762000" cy="365125"/>
          </a:xfrm>
        </p:spPr>
        <p:txBody>
          <a:bodyPr/>
          <a:lstStyle/>
          <a:p>
            <a:fld id="{2CE25E94-039A-44F7-BF7F-3D632CAD3919}"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3124939-16A9-4B99-9DBE-A4985DBF7F8C}" type="datetimeFigureOut">
              <a:rPr lang="en-CA" smtClean="0"/>
              <a:pPr/>
              <a:t>2017-09-23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CE25E94-039A-44F7-BF7F-3D632CAD3919}"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3124939-16A9-4B99-9DBE-A4985DBF7F8C}" type="datetimeFigureOut">
              <a:rPr lang="en-CA" smtClean="0"/>
              <a:pPr/>
              <a:t>2017-09-23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CE25E94-039A-44F7-BF7F-3D632CAD3919}"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3124939-16A9-4B99-9DBE-A4985DBF7F8C}" type="datetimeFigureOut">
              <a:rPr lang="en-CA" smtClean="0"/>
              <a:pPr/>
              <a:t>2017-09-23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CE25E94-039A-44F7-BF7F-3D632CAD3919}"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124939-16A9-4B99-9DBE-A4985DBF7F8C}" type="datetimeFigureOut">
              <a:rPr lang="en-CA" smtClean="0"/>
              <a:pPr/>
              <a:t>2017-09-23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CE25E94-039A-44F7-BF7F-3D632CAD3919}"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3124939-16A9-4B99-9DBE-A4985DBF7F8C}" type="datetimeFigureOut">
              <a:rPr lang="en-CA" smtClean="0"/>
              <a:pPr/>
              <a:t>2017-09-23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CE25E94-039A-44F7-BF7F-3D632CAD3919}"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3124939-16A9-4B99-9DBE-A4985DBF7F8C}" type="datetimeFigureOut">
              <a:rPr lang="en-CA" smtClean="0"/>
              <a:pPr/>
              <a:t>2017-09-23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CE25E94-039A-44F7-BF7F-3D632CAD3919}"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3124939-16A9-4B99-9DBE-A4985DBF7F8C}" type="datetimeFigureOut">
              <a:rPr lang="en-CA" smtClean="0"/>
              <a:pPr/>
              <a:t>2017-09-23</a:t>
            </a:fld>
            <a:endParaRPr lang="en-CA"/>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CA"/>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CE25E94-039A-44F7-BF7F-3D632CAD3919}" type="slidenum">
              <a:rPr lang="en-CA" smtClean="0"/>
              <a:pPr/>
              <a:t>‹#›</a:t>
            </a:fld>
            <a:endParaRPr lang="en-CA"/>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smtClean="0"/>
              <a:t>Aeronautical Rules and Facilities</a:t>
            </a:r>
            <a:endParaRPr lang="en-CA" dirty="0"/>
          </a:p>
        </p:txBody>
      </p:sp>
      <p:sp>
        <p:nvSpPr>
          <p:cNvPr id="6" name="Subtitle 5"/>
          <p:cNvSpPr>
            <a:spLocks noGrp="1"/>
          </p:cNvSpPr>
          <p:nvPr>
            <p:ph type="subTitle" idx="1"/>
          </p:nvPr>
        </p:nvSpPr>
        <p:spPr/>
        <p:txBody>
          <a:bodyPr>
            <a:normAutofit fontScale="92500" lnSpcReduction="10000"/>
          </a:bodyPr>
          <a:lstStyle/>
          <a:p>
            <a:r>
              <a:rPr lang="en-CA" smtClean="0"/>
              <a:t>References: FTGU 29</a:t>
            </a:r>
            <a:r>
              <a:rPr lang="en-CA" baseline="30000" smtClean="0"/>
              <a:t>th</a:t>
            </a:r>
            <a:r>
              <a:rPr lang="en-CA" smtClean="0"/>
              <a:t> Pages 89-119, AIM AGA &amp; RAC, Pilot’s Handbook of Aeronautical, </a:t>
            </a:r>
          </a:p>
          <a:p>
            <a:r>
              <a:rPr lang="en-CA" dirty="0" smtClean="0"/>
              <a:t>Knowledge Chapter 12, CARs Part VI</a:t>
            </a:r>
          </a:p>
          <a:p>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Runway Numbering</a:t>
            </a:r>
            <a:endParaRPr lang="en-CA" dirty="0"/>
          </a:p>
        </p:txBody>
      </p:sp>
      <p:sp>
        <p:nvSpPr>
          <p:cNvPr id="3" name="Content Placeholder 2"/>
          <p:cNvSpPr>
            <a:spLocks noGrp="1"/>
          </p:cNvSpPr>
          <p:nvPr>
            <p:ph sz="half" idx="1"/>
          </p:nvPr>
        </p:nvSpPr>
        <p:spPr/>
        <p:txBody>
          <a:bodyPr>
            <a:normAutofit fontScale="85000" lnSpcReduction="10000"/>
          </a:bodyPr>
          <a:lstStyle/>
          <a:p>
            <a:r>
              <a:rPr lang="en-CA" dirty="0" smtClean="0"/>
              <a:t>Numbered according to the direction it’s pointing (called “bearing”)</a:t>
            </a:r>
          </a:p>
          <a:p>
            <a:r>
              <a:rPr lang="en-CA" dirty="0" smtClean="0"/>
              <a:t>The number is rounded to the nearest 10° and the last number is dropped (ex. A bearing of 186° would be numbered runway 19)</a:t>
            </a:r>
          </a:p>
          <a:p>
            <a:r>
              <a:rPr lang="en-CA" dirty="0" smtClean="0"/>
              <a:t>In Northern Domestic Airspace (NDA), bearings are true, in Southern Domestic Airspace (SDA), bearings are magnetic</a:t>
            </a:r>
          </a:p>
          <a:p>
            <a:endParaRPr lang="en-CA" dirty="0"/>
          </a:p>
        </p:txBody>
      </p:sp>
      <p:pic>
        <p:nvPicPr>
          <p:cNvPr id="1026" name="Picture 2"/>
          <p:cNvPicPr>
            <a:picLocks noGrp="1" noChangeAspect="1" noChangeArrowheads="1"/>
          </p:cNvPicPr>
          <p:nvPr>
            <p:ph sz="half" idx="2"/>
          </p:nvPr>
        </p:nvPicPr>
        <p:blipFill>
          <a:blip r:embed="rId3" cstate="print"/>
          <a:stretch>
            <a:fillRect/>
          </a:stretch>
        </p:blipFill>
        <p:spPr bwMode="auto">
          <a:xfrm rot="10800000">
            <a:off x="6012160" y="1912540"/>
            <a:ext cx="1728192" cy="314216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Runway Markings</a:t>
            </a:r>
            <a:endParaRPr lang="en-CA" dirty="0"/>
          </a:p>
        </p:txBody>
      </p:sp>
      <p:sp>
        <p:nvSpPr>
          <p:cNvPr id="6" name="Text Placeholder 5"/>
          <p:cNvSpPr>
            <a:spLocks noGrp="1"/>
          </p:cNvSpPr>
          <p:nvPr>
            <p:ph type="body" idx="1"/>
          </p:nvPr>
        </p:nvSpPr>
        <p:spPr/>
        <p:txBody>
          <a:bodyPr/>
          <a:lstStyle/>
          <a:p>
            <a:endParaRPr lang="en-CA"/>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Paved Runways</a:t>
            </a:r>
            <a:endParaRPr lang="en-CA" dirty="0"/>
          </a:p>
        </p:txBody>
      </p:sp>
      <p:sp>
        <p:nvSpPr>
          <p:cNvPr id="13" name="Text Placeholder 12"/>
          <p:cNvSpPr>
            <a:spLocks noGrp="1"/>
          </p:cNvSpPr>
          <p:nvPr>
            <p:ph type="body" idx="1"/>
          </p:nvPr>
        </p:nvSpPr>
        <p:spPr/>
        <p:txBody>
          <a:bodyPr/>
          <a:lstStyle/>
          <a:p>
            <a:r>
              <a:rPr lang="en-CA" dirty="0" smtClean="0"/>
              <a:t>Normal Runway</a:t>
            </a:r>
            <a:endParaRPr lang="en-CA" dirty="0"/>
          </a:p>
        </p:txBody>
      </p:sp>
      <p:sp>
        <p:nvSpPr>
          <p:cNvPr id="14" name="Text Placeholder 13"/>
          <p:cNvSpPr>
            <a:spLocks noGrp="1"/>
          </p:cNvSpPr>
          <p:nvPr>
            <p:ph type="body" sz="half" idx="3"/>
          </p:nvPr>
        </p:nvSpPr>
        <p:spPr/>
        <p:txBody>
          <a:bodyPr>
            <a:normAutofit lnSpcReduction="10000"/>
          </a:bodyPr>
          <a:lstStyle/>
          <a:p>
            <a:r>
              <a:rPr lang="en-CA" dirty="0" smtClean="0"/>
              <a:t>Displaced Thresholds</a:t>
            </a:r>
            <a:endParaRPr lang="en-CA" dirty="0"/>
          </a:p>
        </p:txBody>
      </p:sp>
      <p:pic>
        <p:nvPicPr>
          <p:cNvPr id="2053" name="Picture 5"/>
          <p:cNvPicPr>
            <a:picLocks noGrp="1" noChangeAspect="1" noChangeArrowheads="1"/>
          </p:cNvPicPr>
          <p:nvPr>
            <p:ph sz="quarter" idx="2"/>
          </p:nvPr>
        </p:nvPicPr>
        <p:blipFill>
          <a:blip r:embed="rId3" cstate="print"/>
          <a:stretch>
            <a:fillRect/>
          </a:stretch>
        </p:blipFill>
        <p:spPr bwMode="auto">
          <a:xfrm>
            <a:off x="0" y="2708920"/>
            <a:ext cx="4669875" cy="1584176"/>
          </a:xfrm>
          <a:prstGeom prst="rect">
            <a:avLst/>
          </a:prstGeom>
          <a:noFill/>
          <a:ln w="9525">
            <a:noFill/>
            <a:miter lim="800000"/>
            <a:headEnd/>
            <a:tailEnd/>
          </a:ln>
          <a:effectLst/>
        </p:spPr>
      </p:pic>
      <p:pic>
        <p:nvPicPr>
          <p:cNvPr id="16" name="Picture 6"/>
          <p:cNvPicPr>
            <a:picLocks noGrp="1" noChangeAspect="1" noChangeArrowheads="1"/>
          </p:cNvPicPr>
          <p:nvPr>
            <p:ph sz="quarter" idx="4"/>
          </p:nvPr>
        </p:nvPicPr>
        <p:blipFill>
          <a:blip r:embed="rId4" cstate="print"/>
          <a:stretch>
            <a:fillRect/>
          </a:stretch>
        </p:blipFill>
        <p:spPr bwMode="auto">
          <a:xfrm>
            <a:off x="4746369" y="2564904"/>
            <a:ext cx="4397631" cy="2520280"/>
          </a:xfrm>
          <a:prstGeom prst="rect">
            <a:avLst/>
          </a:prstGeom>
          <a:noFill/>
          <a:ln w="9525">
            <a:noFill/>
            <a:miter lim="800000"/>
            <a:headEnd/>
            <a:tailEnd/>
          </a:ln>
          <a:effectLst/>
        </p:spPr>
      </p:pic>
      <p:pic>
        <p:nvPicPr>
          <p:cNvPr id="1026" name="Picture 2"/>
          <p:cNvPicPr>
            <a:picLocks noChangeAspect="1" noChangeArrowheads="1"/>
          </p:cNvPicPr>
          <p:nvPr/>
        </p:nvPicPr>
        <p:blipFill>
          <a:blip r:embed="rId5" cstate="print"/>
          <a:srcRect/>
          <a:stretch>
            <a:fillRect/>
          </a:stretch>
        </p:blipFill>
        <p:spPr bwMode="auto">
          <a:xfrm>
            <a:off x="2123728" y="5534025"/>
            <a:ext cx="4162425" cy="1323975"/>
          </a:xfrm>
          <a:prstGeom prst="rect">
            <a:avLst/>
          </a:prstGeom>
          <a:noFill/>
          <a:ln w="9525">
            <a:noFill/>
            <a:miter lim="800000"/>
            <a:headEnd/>
            <a:tailEnd/>
          </a:ln>
        </p:spPr>
      </p:pic>
      <p:sp>
        <p:nvSpPr>
          <p:cNvPr id="8" name="TextBox 7"/>
          <p:cNvSpPr txBox="1"/>
          <p:nvPr/>
        </p:nvSpPr>
        <p:spPr>
          <a:xfrm>
            <a:off x="2411760" y="5013176"/>
            <a:ext cx="3312368" cy="461665"/>
          </a:xfrm>
          <a:prstGeom prst="rect">
            <a:avLst/>
          </a:prstGeom>
          <a:noFill/>
        </p:spPr>
        <p:txBody>
          <a:bodyPr wrap="square" rtlCol="0">
            <a:spAutoFit/>
          </a:bodyPr>
          <a:lstStyle/>
          <a:p>
            <a:pPr algn="ctr"/>
            <a:r>
              <a:rPr lang="en-US" sz="2400" b="1" dirty="0" err="1" smtClean="0">
                <a:solidFill>
                  <a:schemeClr val="accent1">
                    <a:lumMod val="75000"/>
                  </a:schemeClr>
                </a:solidFill>
              </a:rPr>
              <a:t>Stopway</a:t>
            </a:r>
            <a:endParaRPr lang="en-US" sz="2000"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smtClean="0"/>
              <a:t>Taxiway Markings</a:t>
            </a:r>
            <a:endParaRPr lang="en-CA" dirty="0"/>
          </a:p>
        </p:txBody>
      </p:sp>
      <p:pic>
        <p:nvPicPr>
          <p:cNvPr id="3075" name="Picture 3"/>
          <p:cNvPicPr>
            <a:picLocks noGrp="1" noChangeAspect="1" noChangeArrowheads="1"/>
          </p:cNvPicPr>
          <p:nvPr>
            <p:ph sz="half" idx="1"/>
          </p:nvPr>
        </p:nvPicPr>
        <p:blipFill>
          <a:blip r:embed="rId3" cstate="print"/>
          <a:srcRect/>
          <a:stretch>
            <a:fillRect/>
          </a:stretch>
        </p:blipFill>
        <p:spPr bwMode="auto">
          <a:xfrm>
            <a:off x="214282" y="2428868"/>
            <a:ext cx="4197644" cy="2714644"/>
          </a:xfrm>
          <a:prstGeom prst="rect">
            <a:avLst/>
          </a:prstGeom>
          <a:noFill/>
          <a:ln w="9525">
            <a:noFill/>
            <a:miter lim="800000"/>
            <a:headEnd/>
            <a:tailEnd/>
          </a:ln>
          <a:effectLst/>
        </p:spPr>
      </p:pic>
      <p:sp>
        <p:nvSpPr>
          <p:cNvPr id="9" name="Content Placeholder 8"/>
          <p:cNvSpPr>
            <a:spLocks noGrp="1"/>
          </p:cNvSpPr>
          <p:nvPr>
            <p:ph sz="half" idx="2"/>
          </p:nvPr>
        </p:nvSpPr>
        <p:spPr/>
        <p:txBody>
          <a:bodyPr/>
          <a:lstStyle/>
          <a:p>
            <a:r>
              <a:rPr lang="en-CA" dirty="0" smtClean="0"/>
              <a:t>Centre line is used for lining up the aircraft on the taxiway</a:t>
            </a:r>
          </a:p>
          <a:p>
            <a:r>
              <a:rPr lang="en-CA" dirty="0" smtClean="0"/>
              <a:t>Aircraft must stop at the hold short lines unless otherwise cleared by ATC</a:t>
            </a:r>
            <a:endParaRPr lang="en-CA" dirty="0"/>
          </a:p>
        </p:txBody>
      </p:sp>
      <p:cxnSp>
        <p:nvCxnSpPr>
          <p:cNvPr id="13" name="Straight Arrow Connector 12"/>
          <p:cNvCxnSpPr/>
          <p:nvPr/>
        </p:nvCxnSpPr>
        <p:spPr>
          <a:xfrm rot="5400000">
            <a:off x="2428860" y="2357430"/>
            <a:ext cx="1000132" cy="57150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5" name="TextBox 14"/>
          <p:cNvSpPr txBox="1"/>
          <p:nvPr/>
        </p:nvSpPr>
        <p:spPr>
          <a:xfrm>
            <a:off x="2857488" y="1785926"/>
            <a:ext cx="1654620" cy="369332"/>
          </a:xfrm>
          <a:prstGeom prst="rect">
            <a:avLst/>
          </a:prstGeom>
          <a:noFill/>
        </p:spPr>
        <p:txBody>
          <a:bodyPr wrap="none" rtlCol="0">
            <a:spAutoFit/>
          </a:bodyPr>
          <a:lstStyle/>
          <a:p>
            <a:r>
              <a:rPr lang="en-CA" dirty="0" smtClean="0"/>
              <a:t>Hold short lines</a:t>
            </a:r>
            <a:endParaRPr lang="en-CA" dirty="0"/>
          </a:p>
        </p:txBody>
      </p:sp>
      <p:cxnSp>
        <p:nvCxnSpPr>
          <p:cNvPr id="17" name="Straight Arrow Connector 16"/>
          <p:cNvCxnSpPr/>
          <p:nvPr/>
        </p:nvCxnSpPr>
        <p:spPr>
          <a:xfrm rot="16200000" flipH="1">
            <a:off x="1678761" y="2107397"/>
            <a:ext cx="714380" cy="50006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9" name="TextBox 18"/>
          <p:cNvSpPr txBox="1"/>
          <p:nvPr/>
        </p:nvSpPr>
        <p:spPr>
          <a:xfrm>
            <a:off x="827584" y="1772816"/>
            <a:ext cx="1963936" cy="369332"/>
          </a:xfrm>
          <a:prstGeom prst="rect">
            <a:avLst/>
          </a:prstGeom>
          <a:noFill/>
        </p:spPr>
        <p:txBody>
          <a:bodyPr wrap="none" rtlCol="0">
            <a:spAutoFit/>
          </a:bodyPr>
          <a:lstStyle/>
          <a:p>
            <a:r>
              <a:rPr lang="en-CA" dirty="0" smtClean="0"/>
              <a:t>Taxiway centre line</a:t>
            </a:r>
            <a:endParaRPr lang="en-CA" dirty="0"/>
          </a:p>
        </p:txBody>
      </p:sp>
      <p:cxnSp>
        <p:nvCxnSpPr>
          <p:cNvPr id="20" name="Straight Arrow Connector 19"/>
          <p:cNvCxnSpPr/>
          <p:nvPr/>
        </p:nvCxnSpPr>
        <p:spPr>
          <a:xfrm rot="5400000" flipH="1" flipV="1">
            <a:off x="1893075" y="3964785"/>
            <a:ext cx="2143140" cy="92869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4" name="Straight Arrow Connector 23"/>
          <p:cNvCxnSpPr/>
          <p:nvPr/>
        </p:nvCxnSpPr>
        <p:spPr>
          <a:xfrm rot="16200000" flipV="1">
            <a:off x="892943" y="3893347"/>
            <a:ext cx="2143140" cy="107157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7" name="TextBox 26"/>
          <p:cNvSpPr txBox="1"/>
          <p:nvPr/>
        </p:nvSpPr>
        <p:spPr>
          <a:xfrm>
            <a:off x="857224" y="5643578"/>
            <a:ext cx="3299942" cy="369332"/>
          </a:xfrm>
          <a:prstGeom prst="rect">
            <a:avLst/>
          </a:prstGeom>
          <a:noFill/>
        </p:spPr>
        <p:txBody>
          <a:bodyPr wrap="none" rtlCol="0">
            <a:spAutoFit/>
          </a:bodyPr>
          <a:lstStyle/>
          <a:p>
            <a:r>
              <a:rPr lang="en-CA" dirty="0" smtClean="0"/>
              <a:t>Runway hold short lights (amber)</a:t>
            </a:r>
            <a:endParaRPr lang="en-C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Airside Guidance Signs</a:t>
            </a:r>
            <a:endParaRPr lang="en-US" dirty="0"/>
          </a:p>
        </p:txBody>
      </p:sp>
      <p:sp>
        <p:nvSpPr>
          <p:cNvPr id="3" name="Content Placeholder 2"/>
          <p:cNvSpPr>
            <a:spLocks noGrp="1"/>
          </p:cNvSpPr>
          <p:nvPr>
            <p:ph sz="half" idx="1"/>
          </p:nvPr>
        </p:nvSpPr>
        <p:spPr/>
        <p:txBody>
          <a:bodyPr/>
          <a:lstStyle/>
          <a:p>
            <a:r>
              <a:rPr lang="en-US" dirty="0" smtClean="0"/>
              <a:t>Location Sign</a:t>
            </a:r>
          </a:p>
          <a:p>
            <a:endParaRPr lang="en-US" dirty="0"/>
          </a:p>
        </p:txBody>
      </p:sp>
      <p:sp>
        <p:nvSpPr>
          <p:cNvPr id="4" name="Content Placeholder 3"/>
          <p:cNvSpPr>
            <a:spLocks noGrp="1"/>
          </p:cNvSpPr>
          <p:nvPr>
            <p:ph sz="half" idx="2"/>
          </p:nvPr>
        </p:nvSpPr>
        <p:spPr/>
        <p:txBody>
          <a:bodyPr/>
          <a:lstStyle/>
          <a:p>
            <a:r>
              <a:rPr lang="en-US" dirty="0" smtClean="0"/>
              <a:t>Direction Sign</a:t>
            </a:r>
            <a:endParaRPr lang="en-US" dirty="0"/>
          </a:p>
        </p:txBody>
      </p:sp>
      <p:pic>
        <p:nvPicPr>
          <p:cNvPr id="4099" name="Picture 3"/>
          <p:cNvPicPr>
            <a:picLocks noChangeAspect="1" noChangeArrowheads="1"/>
          </p:cNvPicPr>
          <p:nvPr/>
        </p:nvPicPr>
        <p:blipFill>
          <a:blip r:embed="rId3" cstate="print"/>
          <a:srcRect/>
          <a:stretch>
            <a:fillRect/>
          </a:stretch>
        </p:blipFill>
        <p:spPr bwMode="auto">
          <a:xfrm>
            <a:off x="467544" y="2636912"/>
            <a:ext cx="3724275" cy="1847850"/>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5004048" y="2708920"/>
            <a:ext cx="3667125" cy="1238250"/>
          </a:xfrm>
          <a:prstGeom prst="rect">
            <a:avLst/>
          </a:prstGeom>
          <a:noFill/>
          <a:ln w="9525">
            <a:noFill/>
            <a:miter lim="800000"/>
            <a:headEnd/>
            <a:tailEnd/>
          </a:ln>
        </p:spPr>
      </p:pic>
      <p:pic>
        <p:nvPicPr>
          <p:cNvPr id="4101" name="Picture 5"/>
          <p:cNvPicPr>
            <a:picLocks noChangeAspect="1" noChangeArrowheads="1"/>
          </p:cNvPicPr>
          <p:nvPr/>
        </p:nvPicPr>
        <p:blipFill>
          <a:blip r:embed="rId5" cstate="print"/>
          <a:srcRect/>
          <a:stretch>
            <a:fillRect/>
          </a:stretch>
        </p:blipFill>
        <p:spPr bwMode="auto">
          <a:xfrm>
            <a:off x="2915816" y="5219700"/>
            <a:ext cx="2857500" cy="1638300"/>
          </a:xfrm>
          <a:prstGeom prst="rect">
            <a:avLst/>
          </a:prstGeom>
          <a:noFill/>
          <a:ln w="9525">
            <a:noFill/>
            <a:miter lim="800000"/>
            <a:headEnd/>
            <a:tailEnd/>
          </a:ln>
        </p:spPr>
      </p:pic>
      <p:sp>
        <p:nvSpPr>
          <p:cNvPr id="9" name="TextBox 8"/>
          <p:cNvSpPr txBox="1"/>
          <p:nvPr/>
        </p:nvSpPr>
        <p:spPr>
          <a:xfrm>
            <a:off x="3275856" y="4725144"/>
            <a:ext cx="2520280" cy="492443"/>
          </a:xfrm>
          <a:prstGeom prst="rect">
            <a:avLst/>
          </a:prstGeom>
          <a:noFill/>
        </p:spPr>
        <p:txBody>
          <a:bodyPr wrap="square" rtlCol="0">
            <a:spAutoFit/>
          </a:bodyPr>
          <a:lstStyle/>
          <a:p>
            <a:r>
              <a:rPr lang="en-US" sz="2600" dirty="0" smtClean="0"/>
              <a:t>No Entry Sign</a:t>
            </a:r>
            <a:endParaRPr lang="en-US" sz="2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Aerodrome Markings</a:t>
            </a:r>
            <a:endParaRPr lang="en-CA" dirty="0"/>
          </a:p>
        </p:txBody>
      </p:sp>
      <p:sp>
        <p:nvSpPr>
          <p:cNvPr id="3" name="Content Placeholder 2"/>
          <p:cNvSpPr>
            <a:spLocks noGrp="1"/>
          </p:cNvSpPr>
          <p:nvPr>
            <p:ph sz="half" idx="1"/>
          </p:nvPr>
        </p:nvSpPr>
        <p:spPr/>
        <p:txBody>
          <a:bodyPr>
            <a:normAutofit fontScale="92500"/>
          </a:bodyPr>
          <a:lstStyle/>
          <a:p>
            <a:r>
              <a:rPr lang="en-CA" dirty="0" smtClean="0"/>
              <a:t>Any runway or taxiway that is unserviceable will be marked by large white or yellow X’s</a:t>
            </a:r>
          </a:p>
          <a:p>
            <a:r>
              <a:rPr lang="en-CA" dirty="0" smtClean="0"/>
              <a:t>Snow covered areas may be marked with yellow dye</a:t>
            </a:r>
          </a:p>
          <a:p>
            <a:r>
              <a:rPr lang="en-CA" dirty="0" smtClean="0"/>
              <a:t>Other unserviceable areas may be marked with red flags, marker boards or cones</a:t>
            </a:r>
          </a:p>
          <a:p>
            <a:endParaRPr lang="en-CA" dirty="0"/>
          </a:p>
        </p:txBody>
      </p:sp>
      <p:pic>
        <p:nvPicPr>
          <p:cNvPr id="3075" name="Picture 3"/>
          <p:cNvPicPr>
            <a:picLocks noGrp="1" noChangeAspect="1" noChangeArrowheads="1"/>
          </p:cNvPicPr>
          <p:nvPr>
            <p:ph sz="half" idx="2"/>
          </p:nvPr>
        </p:nvPicPr>
        <p:blipFill>
          <a:blip r:embed="rId3" cstate="print"/>
          <a:srcRect/>
          <a:stretch>
            <a:fillRect/>
          </a:stretch>
        </p:blipFill>
        <p:spPr bwMode="auto">
          <a:xfrm>
            <a:off x="4504498" y="2780929"/>
            <a:ext cx="4428741" cy="18722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Wind Indicators</a:t>
            </a:r>
            <a:endParaRPr lang="en-CA" dirty="0"/>
          </a:p>
        </p:txBody>
      </p:sp>
      <p:sp>
        <p:nvSpPr>
          <p:cNvPr id="12" name="Content Placeholder 11"/>
          <p:cNvSpPr>
            <a:spLocks noGrp="1"/>
          </p:cNvSpPr>
          <p:nvPr>
            <p:ph idx="1"/>
          </p:nvPr>
        </p:nvSpPr>
        <p:spPr/>
        <p:txBody>
          <a:bodyPr/>
          <a:lstStyle/>
          <a:p>
            <a:r>
              <a:rPr lang="en-CA" dirty="0" smtClean="0"/>
              <a:t>The runway to be used is usually determined by a wind indicator</a:t>
            </a:r>
          </a:p>
          <a:p>
            <a:r>
              <a:rPr lang="en-CA" dirty="0" smtClean="0"/>
              <a:t>3 main types of indicators: Wind sock or cone, tetrahedron and the wind tee</a:t>
            </a:r>
            <a:br>
              <a:rPr lang="en-CA" dirty="0" smtClean="0"/>
            </a:br>
            <a:endParaRPr lang="en-CA" dirty="0"/>
          </a:p>
        </p:txBody>
      </p:sp>
      <p:pic>
        <p:nvPicPr>
          <p:cNvPr id="5125" name="Picture 5"/>
          <p:cNvPicPr>
            <a:picLocks noChangeAspect="1" noChangeArrowheads="1"/>
          </p:cNvPicPr>
          <p:nvPr/>
        </p:nvPicPr>
        <p:blipFill>
          <a:blip r:embed="rId3" cstate="print"/>
          <a:srcRect/>
          <a:stretch>
            <a:fillRect/>
          </a:stretch>
        </p:blipFill>
        <p:spPr bwMode="auto">
          <a:xfrm>
            <a:off x="1259632" y="4210050"/>
            <a:ext cx="7000875" cy="2647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Picture 5" descr="C:\Documents and Settings\Jurij Bilyk\My Documents\My Pictures\Flying Schol PP\windsock.gif"/>
          <p:cNvPicPr>
            <a:picLocks noGrp="1" noChangeAspect="1" noChangeArrowheads="1"/>
          </p:cNvPicPr>
          <p:nvPr>
            <p:ph idx="1"/>
          </p:nvPr>
        </p:nvPicPr>
        <p:blipFill>
          <a:blip r:embed="rId3" cstate="print"/>
          <a:srcRect/>
          <a:stretch>
            <a:fillRect/>
          </a:stretch>
        </p:blipFill>
        <p:spPr bwMode="auto">
          <a:xfrm>
            <a:off x="503019" y="1700808"/>
            <a:ext cx="8129935" cy="43204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Determining Wind </a:t>
            </a:r>
            <a:r>
              <a:rPr lang="en-CA" dirty="0"/>
              <a:t>S</a:t>
            </a:r>
            <a:r>
              <a:rPr lang="en-CA" dirty="0" smtClean="0"/>
              <a:t>peed</a:t>
            </a:r>
            <a:endParaRPr lang="en-CA" dirty="0"/>
          </a:p>
        </p:txBody>
      </p:sp>
      <p:sp>
        <p:nvSpPr>
          <p:cNvPr id="3" name="Content Placeholder 2"/>
          <p:cNvSpPr>
            <a:spLocks noGrp="1"/>
          </p:cNvSpPr>
          <p:nvPr>
            <p:ph idx="1"/>
          </p:nvPr>
        </p:nvSpPr>
        <p:spPr/>
        <p:txBody>
          <a:bodyPr/>
          <a:lstStyle/>
          <a:p>
            <a:r>
              <a:rPr lang="en-CA" dirty="0" smtClean="0"/>
              <a:t>Wind speed on a wind sock is determined by how many degrees the wind sock hangs below the horizon </a:t>
            </a:r>
          </a:p>
          <a:p>
            <a:r>
              <a:rPr lang="en-CA" dirty="0" smtClean="0"/>
              <a:t>A dry Transport Canada standard “Wind Direction Indicator” (wind sock) has the following properties:</a:t>
            </a:r>
          </a:p>
          <a:p>
            <a:endParaRPr lang="en-CA" dirty="0"/>
          </a:p>
        </p:txBody>
      </p:sp>
      <p:graphicFrame>
        <p:nvGraphicFramePr>
          <p:cNvPr id="4" name="Table 3"/>
          <p:cNvGraphicFramePr>
            <a:graphicFrameLocks noGrp="1"/>
          </p:cNvGraphicFramePr>
          <p:nvPr/>
        </p:nvGraphicFramePr>
        <p:xfrm>
          <a:off x="1403648" y="5085184"/>
          <a:ext cx="6096000" cy="1483360"/>
        </p:xfrm>
        <a:graphic>
          <a:graphicData uri="http://schemas.openxmlformats.org/drawingml/2006/table">
            <a:tbl>
              <a:tblPr firstRow="1" bandRow="1">
                <a:tableStyleId>{073A0DAA-6AF3-43AB-8588-CEC1D06C72B9}</a:tableStyleId>
              </a:tblPr>
              <a:tblGrid>
                <a:gridCol w="3048000"/>
                <a:gridCol w="3048000"/>
              </a:tblGrid>
              <a:tr h="370840">
                <a:tc>
                  <a:txBody>
                    <a:bodyPr/>
                    <a:lstStyle/>
                    <a:p>
                      <a:r>
                        <a:rPr lang="en-CA" dirty="0" smtClean="0"/>
                        <a:t>Wind speed</a:t>
                      </a:r>
                      <a:endParaRPr lang="en-CA" dirty="0"/>
                    </a:p>
                  </a:txBody>
                  <a:tcPr/>
                </a:tc>
                <a:tc>
                  <a:txBody>
                    <a:bodyPr/>
                    <a:lstStyle/>
                    <a:p>
                      <a:r>
                        <a:rPr lang="en-CA" dirty="0" smtClean="0"/>
                        <a:t>Wind indicator</a:t>
                      </a:r>
                      <a:r>
                        <a:rPr lang="en-CA" baseline="0" dirty="0" smtClean="0"/>
                        <a:t> angle</a:t>
                      </a:r>
                      <a:endParaRPr lang="en-CA" dirty="0"/>
                    </a:p>
                  </a:txBody>
                  <a:tcPr/>
                </a:tc>
              </a:tr>
              <a:tr h="370840">
                <a:tc>
                  <a:txBody>
                    <a:bodyPr/>
                    <a:lstStyle/>
                    <a:p>
                      <a:r>
                        <a:rPr lang="en-CA" dirty="0" smtClean="0"/>
                        <a:t>15 KT or above</a:t>
                      </a:r>
                      <a:endParaRPr lang="en-CA" dirty="0"/>
                    </a:p>
                  </a:txBody>
                  <a:tcPr/>
                </a:tc>
                <a:tc>
                  <a:txBody>
                    <a:bodyPr/>
                    <a:lstStyle/>
                    <a:p>
                      <a:r>
                        <a:rPr lang="en-CA" dirty="0" smtClean="0"/>
                        <a:t>Horizontal</a:t>
                      </a:r>
                      <a:endParaRPr lang="en-CA" dirty="0"/>
                    </a:p>
                  </a:txBody>
                  <a:tcPr/>
                </a:tc>
              </a:tr>
              <a:tr h="370840">
                <a:tc>
                  <a:txBody>
                    <a:bodyPr/>
                    <a:lstStyle/>
                    <a:p>
                      <a:r>
                        <a:rPr lang="en-CA" dirty="0" smtClean="0"/>
                        <a:t>10 KT</a:t>
                      </a:r>
                      <a:endParaRPr lang="en-CA" dirty="0"/>
                    </a:p>
                  </a:txBody>
                  <a:tcPr/>
                </a:tc>
                <a:tc>
                  <a:txBody>
                    <a:bodyPr/>
                    <a:lstStyle/>
                    <a:p>
                      <a:r>
                        <a:rPr lang="en-CA" dirty="0" smtClean="0"/>
                        <a:t>5° below horizontal</a:t>
                      </a:r>
                      <a:endParaRPr lang="en-CA" dirty="0"/>
                    </a:p>
                  </a:txBody>
                  <a:tcPr/>
                </a:tc>
              </a:tr>
              <a:tr h="370840">
                <a:tc>
                  <a:txBody>
                    <a:bodyPr/>
                    <a:lstStyle/>
                    <a:p>
                      <a:r>
                        <a:rPr lang="en-CA" dirty="0" smtClean="0"/>
                        <a:t>6 KT</a:t>
                      </a:r>
                      <a:endParaRPr lang="en-CA" dirty="0"/>
                    </a:p>
                  </a:txBody>
                  <a:tcPr/>
                </a:tc>
                <a:tc>
                  <a:txBody>
                    <a:bodyPr/>
                    <a:lstStyle/>
                    <a:p>
                      <a:r>
                        <a:rPr lang="en-CA" dirty="0" smtClean="0"/>
                        <a:t>30° below horizontal</a:t>
                      </a:r>
                      <a:endParaRPr lang="en-CA" dirty="0"/>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altLang="en-US" dirty="0"/>
              <a:t>Runways longer than 4,000 feet will have indicator at both ends of runway.  Otherwise halfway and 200 ft. to </a:t>
            </a:r>
            <a:r>
              <a:rPr lang="en-US" altLang="en-US" dirty="0" smtClean="0"/>
              <a:t>side.</a:t>
            </a:r>
          </a:p>
          <a:p>
            <a:r>
              <a:rPr lang="en-US" altLang="en-US" dirty="0" smtClean="0"/>
              <a:t>At </a:t>
            </a:r>
            <a:r>
              <a:rPr lang="en-US" altLang="en-US" dirty="0"/>
              <a:t>certified aerodromes, </a:t>
            </a:r>
            <a:r>
              <a:rPr lang="en-US" altLang="en-US" dirty="0" err="1"/>
              <a:t>ie</a:t>
            </a:r>
            <a:r>
              <a:rPr lang="en-US" altLang="en-US" dirty="0"/>
              <a:t>. Airports, the wind sock indicates</a:t>
            </a:r>
          </a:p>
          <a:p>
            <a:endParaRPr lang="en-CA" dirty="0"/>
          </a:p>
        </p:txBody>
      </p:sp>
      <p:pic>
        <p:nvPicPr>
          <p:cNvPr id="4" name="Picture 3"/>
          <p:cNvPicPr>
            <a:picLocks noChangeAspect="1"/>
          </p:cNvPicPr>
          <p:nvPr/>
        </p:nvPicPr>
        <p:blipFill>
          <a:blip r:embed="rId3" cstate="print"/>
          <a:stretch>
            <a:fillRect/>
          </a:stretch>
        </p:blipFill>
        <p:spPr>
          <a:xfrm>
            <a:off x="1090612" y="4149080"/>
            <a:ext cx="6962775" cy="1781175"/>
          </a:xfrm>
          <a:prstGeom prst="rect">
            <a:avLst/>
          </a:prstGeom>
        </p:spPr>
      </p:pic>
    </p:spTree>
    <p:extLst>
      <p:ext uri="{BB962C8B-B14F-4D97-AF65-F5344CB8AC3E}">
        <p14:creationId xmlns:p14="http://schemas.microsoft.com/office/powerpoint/2010/main" xmlns="" val="377495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Topics to be covered</a:t>
            </a:r>
            <a:endParaRPr lang="en-CA" dirty="0"/>
          </a:p>
        </p:txBody>
      </p:sp>
      <p:sp>
        <p:nvSpPr>
          <p:cNvPr id="3" name="Content Placeholder 2"/>
          <p:cNvSpPr>
            <a:spLocks noGrp="1"/>
          </p:cNvSpPr>
          <p:nvPr>
            <p:ph idx="1"/>
          </p:nvPr>
        </p:nvSpPr>
        <p:spPr/>
        <p:txBody>
          <a:bodyPr/>
          <a:lstStyle/>
          <a:p>
            <a:r>
              <a:rPr lang="en-CA" dirty="0" smtClean="0"/>
              <a:t>Aerodromes</a:t>
            </a:r>
          </a:p>
          <a:p>
            <a:r>
              <a:rPr lang="en-CA" dirty="0" smtClean="0"/>
              <a:t>Traffic procedures</a:t>
            </a:r>
          </a:p>
          <a:p>
            <a:r>
              <a:rPr lang="en-CA" dirty="0" smtClean="0"/>
              <a:t>Documentation</a:t>
            </a:r>
          </a:p>
          <a:p>
            <a:r>
              <a:rPr lang="en-CA" dirty="0" smtClean="0"/>
              <a:t>Classifications of airspace</a:t>
            </a:r>
          </a:p>
          <a:p>
            <a:r>
              <a:rPr lang="en-CA" dirty="0" smtClean="0"/>
              <a:t>Rules of the air</a:t>
            </a:r>
          </a:p>
          <a:p>
            <a:r>
              <a:rPr lang="en-CA" dirty="0" smtClean="0"/>
              <a:t>VFR minima</a:t>
            </a:r>
          </a:p>
          <a:p>
            <a:r>
              <a:rPr lang="en-CA" dirty="0" smtClean="0"/>
              <a:t>Transportation of dangerous goods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04800" y="609600"/>
            <a:ext cx="8610600" cy="1295400"/>
          </a:xfrm>
          <a:ln w="76200">
            <a:solidFill>
              <a:schemeClr val="bg2"/>
            </a:solidFill>
            <a:miter lim="800000"/>
            <a:headEnd/>
            <a:tailEnd/>
          </a:ln>
        </p:spPr>
        <p:txBody>
          <a:bodyPr>
            <a:normAutofit fontScale="90000"/>
          </a:bodyPr>
          <a:lstStyle/>
          <a:p>
            <a:pPr eaLnBrk="1" hangingPunct="1"/>
            <a:r>
              <a:rPr lang="en-US" altLang="en-US" sz="2800" smtClean="0"/>
              <a:t>301.06 </a:t>
            </a:r>
            <a:r>
              <a:rPr lang="en-US" altLang="en-US" sz="4000" smtClean="0"/>
              <a:t>WIND DIRECTION INDICATOR</a:t>
            </a:r>
            <a:endParaRPr lang="en-CA" altLang="en-US" sz="4000" smtClean="0"/>
          </a:p>
        </p:txBody>
      </p:sp>
      <p:sp>
        <p:nvSpPr>
          <p:cNvPr id="24579" name="Rectangle 3"/>
          <p:cNvSpPr>
            <a:spLocks noGrp="1" noChangeArrowheads="1"/>
          </p:cNvSpPr>
          <p:nvPr>
            <p:ph type="body" idx="1"/>
          </p:nvPr>
        </p:nvSpPr>
        <p:spPr>
          <a:xfrm>
            <a:off x="381000" y="2057400"/>
            <a:ext cx="8153400" cy="4419600"/>
          </a:xfrm>
        </p:spPr>
        <p:txBody>
          <a:bodyPr/>
          <a:lstStyle/>
          <a:p>
            <a:pPr algn="ctr" eaLnBrk="1" hangingPunct="1">
              <a:buFontTx/>
              <a:buNone/>
            </a:pPr>
            <a:r>
              <a:rPr lang="en-US" altLang="en-US" dirty="0" smtClean="0"/>
              <a:t>Runways longer than 4,000 feet will have indicator at both ends of runway.  Otherwise halfway and 200 ft. to side.</a:t>
            </a:r>
          </a:p>
          <a:p>
            <a:pPr algn="ctr" eaLnBrk="1" hangingPunct="1">
              <a:buFontTx/>
              <a:buNone/>
            </a:pPr>
            <a:r>
              <a:rPr lang="en-US" altLang="en-US" dirty="0" smtClean="0"/>
              <a:t>At certified aerodromes, </a:t>
            </a:r>
            <a:r>
              <a:rPr lang="en-US" altLang="en-US" dirty="0" err="1" smtClean="0"/>
              <a:t>ie</a:t>
            </a:r>
            <a:r>
              <a:rPr lang="en-US" altLang="en-US" dirty="0" smtClean="0"/>
              <a:t>. Airports, the wind sock indicates</a:t>
            </a:r>
          </a:p>
          <a:p>
            <a:pPr algn="ctr" eaLnBrk="1" hangingPunct="1">
              <a:buFontTx/>
              <a:buNone/>
            </a:pPr>
            <a:endParaRPr lang="en-US" altLang="en-US" dirty="0" smtClean="0"/>
          </a:p>
          <a:p>
            <a:pPr algn="ctr" eaLnBrk="1" hangingPunct="1">
              <a:buFontTx/>
              <a:buNone/>
            </a:pPr>
            <a:endParaRPr lang="en-US" altLang="en-US" dirty="0" smtClean="0"/>
          </a:p>
          <a:p>
            <a:pPr algn="ctr" eaLnBrk="1" hangingPunct="1">
              <a:buFontTx/>
              <a:buNone/>
            </a:pPr>
            <a:r>
              <a:rPr lang="en-US" altLang="en-US" dirty="0" smtClean="0"/>
              <a:t>15 knots +          10 knots         6 knots</a:t>
            </a:r>
          </a:p>
          <a:p>
            <a:pPr algn="ctr" eaLnBrk="1" hangingPunct="1">
              <a:buFontTx/>
              <a:buNone/>
            </a:pPr>
            <a:endParaRPr lang="en-CA" altLang="en-US" dirty="0" smtClean="0"/>
          </a:p>
        </p:txBody>
      </p:sp>
      <p:sp>
        <p:nvSpPr>
          <p:cNvPr id="24580" name="AutoShape 5"/>
          <p:cNvSpPr>
            <a:spLocks noChangeArrowheads="1"/>
          </p:cNvSpPr>
          <p:nvPr/>
        </p:nvSpPr>
        <p:spPr bwMode="auto">
          <a:xfrm rot="-5400000">
            <a:off x="1657350" y="4057650"/>
            <a:ext cx="571500" cy="2057400"/>
          </a:xfrm>
          <a:custGeom>
            <a:avLst/>
            <a:gdLst>
              <a:gd name="T0" fmla="*/ 481013 w 21600"/>
              <a:gd name="T1" fmla="*/ 1028700 h 21600"/>
              <a:gd name="T2" fmla="*/ 285750 w 21600"/>
              <a:gd name="T3" fmla="*/ 2057400 h 21600"/>
              <a:gd name="T4" fmla="*/ 90487 w 21600"/>
              <a:gd name="T5" fmla="*/ 1028700 h 21600"/>
              <a:gd name="T6" fmla="*/ 285750 w 21600"/>
              <a:gd name="T7" fmla="*/ 0 h 21600"/>
              <a:gd name="T8" fmla="*/ 0 60000 65536"/>
              <a:gd name="T9" fmla="*/ 0 60000 65536"/>
              <a:gd name="T10" fmla="*/ 0 60000 65536"/>
              <a:gd name="T11" fmla="*/ 0 60000 65536"/>
              <a:gd name="T12" fmla="*/ 5220 w 21600"/>
              <a:gd name="T13" fmla="*/ 5220 h 21600"/>
              <a:gd name="T14" fmla="*/ 16380 w 21600"/>
              <a:gd name="T15" fmla="*/ 16380 h 21600"/>
            </a:gdLst>
            <a:ahLst/>
            <a:cxnLst>
              <a:cxn ang="T8">
                <a:pos x="T0" y="T1"/>
              </a:cxn>
              <a:cxn ang="T9">
                <a:pos x="T2" y="T3"/>
              </a:cxn>
              <a:cxn ang="T10">
                <a:pos x="T4" y="T5"/>
              </a:cxn>
              <a:cxn ang="T11">
                <a:pos x="T6" y="T7"/>
              </a:cxn>
            </a:cxnLst>
            <a:rect l="T12" t="T13" r="T14" b="T15"/>
            <a:pathLst>
              <a:path w="21600" h="21600">
                <a:moveTo>
                  <a:pt x="0" y="0"/>
                </a:moveTo>
                <a:lnTo>
                  <a:pt x="6839" y="21600"/>
                </a:lnTo>
                <a:lnTo>
                  <a:pt x="14761" y="21600"/>
                </a:lnTo>
                <a:lnTo>
                  <a:pt x="21600" y="0"/>
                </a:lnTo>
                <a:close/>
              </a:path>
            </a:pathLst>
          </a:custGeom>
          <a:solidFill>
            <a:srgbClr val="FF6600"/>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24581" name="AutoShape 7"/>
          <p:cNvSpPr>
            <a:spLocks noChangeArrowheads="1"/>
          </p:cNvSpPr>
          <p:nvPr/>
        </p:nvSpPr>
        <p:spPr bwMode="auto">
          <a:xfrm rot="-5400000">
            <a:off x="3752850" y="4781550"/>
            <a:ext cx="571500" cy="762000"/>
          </a:xfrm>
          <a:custGeom>
            <a:avLst/>
            <a:gdLst>
              <a:gd name="T0" fmla="*/ 534988 w 21600"/>
              <a:gd name="T1" fmla="*/ 381000 h 21600"/>
              <a:gd name="T2" fmla="*/ 285750 w 21600"/>
              <a:gd name="T3" fmla="*/ 762000 h 21600"/>
              <a:gd name="T4" fmla="*/ 36512 w 21600"/>
              <a:gd name="T5" fmla="*/ 381000 h 21600"/>
              <a:gd name="T6" fmla="*/ 285750 w 21600"/>
              <a:gd name="T7" fmla="*/ 0 h 21600"/>
              <a:gd name="T8" fmla="*/ 0 60000 65536"/>
              <a:gd name="T9" fmla="*/ 0 60000 65536"/>
              <a:gd name="T10" fmla="*/ 0 60000 65536"/>
              <a:gd name="T11" fmla="*/ 0 60000 65536"/>
              <a:gd name="T12" fmla="*/ 3180 w 21600"/>
              <a:gd name="T13" fmla="*/ 3180 h 21600"/>
              <a:gd name="T14" fmla="*/ 18420 w 21600"/>
              <a:gd name="T15" fmla="*/ 18420 h 21600"/>
            </a:gdLst>
            <a:ahLst/>
            <a:cxnLst>
              <a:cxn ang="T8">
                <a:pos x="T0" y="T1"/>
              </a:cxn>
              <a:cxn ang="T9">
                <a:pos x="T2" y="T3"/>
              </a:cxn>
              <a:cxn ang="T10">
                <a:pos x="T4" y="T5"/>
              </a:cxn>
              <a:cxn ang="T11">
                <a:pos x="T6" y="T7"/>
              </a:cxn>
            </a:cxnLst>
            <a:rect l="T12" t="T13" r="T14" b="T15"/>
            <a:pathLst>
              <a:path w="21600" h="21600">
                <a:moveTo>
                  <a:pt x="0" y="0"/>
                </a:moveTo>
                <a:lnTo>
                  <a:pt x="2760" y="21600"/>
                </a:lnTo>
                <a:lnTo>
                  <a:pt x="18840" y="21600"/>
                </a:lnTo>
                <a:lnTo>
                  <a:pt x="21600" y="0"/>
                </a:lnTo>
                <a:close/>
              </a:path>
            </a:pathLst>
          </a:custGeom>
          <a:solidFill>
            <a:srgbClr val="FF6600"/>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24582" name="AutoShape 8"/>
          <p:cNvSpPr>
            <a:spLocks noChangeArrowheads="1"/>
          </p:cNvSpPr>
          <p:nvPr/>
        </p:nvSpPr>
        <p:spPr bwMode="auto">
          <a:xfrm rot="-5400000">
            <a:off x="6419850" y="4933950"/>
            <a:ext cx="571500" cy="457200"/>
          </a:xfrm>
          <a:custGeom>
            <a:avLst/>
            <a:gdLst>
              <a:gd name="T0" fmla="*/ 526256 w 21600"/>
              <a:gd name="T1" fmla="*/ 228600 h 21600"/>
              <a:gd name="T2" fmla="*/ 285750 w 21600"/>
              <a:gd name="T3" fmla="*/ 457200 h 21600"/>
              <a:gd name="T4" fmla="*/ 45244 w 21600"/>
              <a:gd name="T5" fmla="*/ 228600 h 21600"/>
              <a:gd name="T6" fmla="*/ 285750 w 21600"/>
              <a:gd name="T7" fmla="*/ 0 h 21600"/>
              <a:gd name="T8" fmla="*/ 0 60000 65536"/>
              <a:gd name="T9" fmla="*/ 0 60000 65536"/>
              <a:gd name="T10" fmla="*/ 0 60000 65536"/>
              <a:gd name="T11" fmla="*/ 0 60000 65536"/>
              <a:gd name="T12" fmla="*/ 3510 w 21600"/>
              <a:gd name="T13" fmla="*/ 3510 h 21600"/>
              <a:gd name="T14" fmla="*/ 18090 w 21600"/>
              <a:gd name="T15" fmla="*/ 18090 h 21600"/>
            </a:gdLst>
            <a:ahLst/>
            <a:cxnLst>
              <a:cxn ang="T8">
                <a:pos x="T0" y="T1"/>
              </a:cxn>
              <a:cxn ang="T9">
                <a:pos x="T2" y="T3"/>
              </a:cxn>
              <a:cxn ang="T10">
                <a:pos x="T4" y="T5"/>
              </a:cxn>
              <a:cxn ang="T11">
                <a:pos x="T6" y="T7"/>
              </a:cxn>
            </a:cxnLst>
            <a:rect l="T12" t="T13" r="T14" b="T15"/>
            <a:pathLst>
              <a:path w="21600" h="21600">
                <a:moveTo>
                  <a:pt x="0" y="0"/>
                </a:moveTo>
                <a:lnTo>
                  <a:pt x="3419" y="21600"/>
                </a:lnTo>
                <a:lnTo>
                  <a:pt x="18181" y="21600"/>
                </a:lnTo>
                <a:lnTo>
                  <a:pt x="21600" y="0"/>
                </a:lnTo>
                <a:close/>
              </a:path>
            </a:pathLst>
          </a:custGeom>
          <a:solidFill>
            <a:srgbClr val="FF6600"/>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24583" name="Rectangle 9"/>
          <p:cNvSpPr>
            <a:spLocks noChangeArrowheads="1"/>
          </p:cNvSpPr>
          <p:nvPr/>
        </p:nvSpPr>
        <p:spPr bwMode="auto">
          <a:xfrm>
            <a:off x="1371600" y="4724400"/>
            <a:ext cx="381000" cy="7620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24584" name="Rectangle 10"/>
          <p:cNvSpPr>
            <a:spLocks noChangeArrowheads="1"/>
          </p:cNvSpPr>
          <p:nvPr/>
        </p:nvSpPr>
        <p:spPr bwMode="auto">
          <a:xfrm>
            <a:off x="2209800" y="4724400"/>
            <a:ext cx="381000" cy="7620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24585" name="AutoShape 11"/>
          <p:cNvSpPr>
            <a:spLocks noChangeArrowheads="1"/>
          </p:cNvSpPr>
          <p:nvPr/>
        </p:nvSpPr>
        <p:spPr bwMode="auto">
          <a:xfrm rot="-5400000">
            <a:off x="1657350" y="4057650"/>
            <a:ext cx="571500" cy="2057400"/>
          </a:xfrm>
          <a:custGeom>
            <a:avLst/>
            <a:gdLst>
              <a:gd name="T0" fmla="*/ 481013 w 21600"/>
              <a:gd name="T1" fmla="*/ 1028700 h 21600"/>
              <a:gd name="T2" fmla="*/ 285750 w 21600"/>
              <a:gd name="T3" fmla="*/ 2057400 h 21600"/>
              <a:gd name="T4" fmla="*/ 90487 w 21600"/>
              <a:gd name="T5" fmla="*/ 1028700 h 21600"/>
              <a:gd name="T6" fmla="*/ 285750 w 21600"/>
              <a:gd name="T7" fmla="*/ 0 h 21600"/>
              <a:gd name="T8" fmla="*/ 0 60000 65536"/>
              <a:gd name="T9" fmla="*/ 0 60000 65536"/>
              <a:gd name="T10" fmla="*/ 0 60000 65536"/>
              <a:gd name="T11" fmla="*/ 0 60000 65536"/>
              <a:gd name="T12" fmla="*/ 5220 w 21600"/>
              <a:gd name="T13" fmla="*/ 5220 h 21600"/>
              <a:gd name="T14" fmla="*/ 16380 w 21600"/>
              <a:gd name="T15" fmla="*/ 16380 h 21600"/>
            </a:gdLst>
            <a:ahLst/>
            <a:cxnLst>
              <a:cxn ang="T8">
                <a:pos x="T0" y="T1"/>
              </a:cxn>
              <a:cxn ang="T9">
                <a:pos x="T2" y="T3"/>
              </a:cxn>
              <a:cxn ang="T10">
                <a:pos x="T4" y="T5"/>
              </a:cxn>
              <a:cxn ang="T11">
                <a:pos x="T6" y="T7"/>
              </a:cxn>
            </a:cxnLst>
            <a:rect l="T12" t="T13" r="T14" b="T15"/>
            <a:pathLst>
              <a:path w="21600" h="21600">
                <a:moveTo>
                  <a:pt x="0" y="0"/>
                </a:moveTo>
                <a:lnTo>
                  <a:pt x="6839" y="21600"/>
                </a:lnTo>
                <a:lnTo>
                  <a:pt x="14761" y="21600"/>
                </a:lnTo>
                <a:lnTo>
                  <a:pt x="21600" y="0"/>
                </a:lnTo>
                <a:close/>
              </a:path>
            </a:pathLst>
          </a:cu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24586" name="AutoShape 12"/>
          <p:cNvSpPr>
            <a:spLocks noChangeArrowheads="1"/>
          </p:cNvSpPr>
          <p:nvPr/>
        </p:nvSpPr>
        <p:spPr bwMode="auto">
          <a:xfrm rot="-4516606">
            <a:off x="4767263" y="4672013"/>
            <a:ext cx="446087" cy="1296987"/>
          </a:xfrm>
          <a:custGeom>
            <a:avLst/>
            <a:gdLst>
              <a:gd name="T0" fmla="*/ 389438 w 21600"/>
              <a:gd name="T1" fmla="*/ 648494 h 21600"/>
              <a:gd name="T2" fmla="*/ 223044 w 21600"/>
              <a:gd name="T3" fmla="*/ 1296987 h 21600"/>
              <a:gd name="T4" fmla="*/ 56649 w 21600"/>
              <a:gd name="T5" fmla="*/ 648494 h 21600"/>
              <a:gd name="T6" fmla="*/ 223044 w 21600"/>
              <a:gd name="T7" fmla="*/ 0 h 21600"/>
              <a:gd name="T8" fmla="*/ 0 60000 65536"/>
              <a:gd name="T9" fmla="*/ 0 60000 65536"/>
              <a:gd name="T10" fmla="*/ 0 60000 65536"/>
              <a:gd name="T11" fmla="*/ 0 60000 65536"/>
              <a:gd name="T12" fmla="*/ 4543 w 21600"/>
              <a:gd name="T13" fmla="*/ 4543 h 21600"/>
              <a:gd name="T14" fmla="*/ 17057 w 21600"/>
              <a:gd name="T15" fmla="*/ 17057 h 21600"/>
            </a:gdLst>
            <a:ahLst/>
            <a:cxnLst>
              <a:cxn ang="T8">
                <a:pos x="T0" y="T1"/>
              </a:cxn>
              <a:cxn ang="T9">
                <a:pos x="T2" y="T3"/>
              </a:cxn>
              <a:cxn ang="T10">
                <a:pos x="T4" y="T5"/>
              </a:cxn>
              <a:cxn ang="T11">
                <a:pos x="T6" y="T7"/>
              </a:cxn>
            </a:cxnLst>
            <a:rect l="T12" t="T13" r="T14" b="T15"/>
            <a:pathLst>
              <a:path w="21600" h="21600">
                <a:moveTo>
                  <a:pt x="0" y="0"/>
                </a:moveTo>
                <a:lnTo>
                  <a:pt x="5485" y="21600"/>
                </a:lnTo>
                <a:lnTo>
                  <a:pt x="16115" y="21600"/>
                </a:lnTo>
                <a:lnTo>
                  <a:pt x="21600" y="0"/>
                </a:lnTo>
                <a:close/>
              </a:path>
            </a:pathLst>
          </a:custGeom>
          <a:solidFill>
            <a:srgbClr val="FF6600"/>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24587" name="Rectangle 14"/>
          <p:cNvSpPr>
            <a:spLocks noChangeArrowheads="1"/>
          </p:cNvSpPr>
          <p:nvPr/>
        </p:nvSpPr>
        <p:spPr bwMode="auto">
          <a:xfrm rot="778954">
            <a:off x="4953000" y="4953000"/>
            <a:ext cx="304800" cy="8032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24588" name="AutoShape 15"/>
          <p:cNvSpPr>
            <a:spLocks noChangeArrowheads="1"/>
          </p:cNvSpPr>
          <p:nvPr/>
        </p:nvSpPr>
        <p:spPr bwMode="auto">
          <a:xfrm rot="-2970249">
            <a:off x="7339013" y="4929187"/>
            <a:ext cx="412750" cy="1374775"/>
          </a:xfrm>
          <a:custGeom>
            <a:avLst/>
            <a:gdLst>
              <a:gd name="T0" fmla="*/ 347398 w 21600"/>
              <a:gd name="T1" fmla="*/ 687388 h 21600"/>
              <a:gd name="T2" fmla="*/ 206375 w 21600"/>
              <a:gd name="T3" fmla="*/ 1374775 h 21600"/>
              <a:gd name="T4" fmla="*/ 65352 w 21600"/>
              <a:gd name="T5" fmla="*/ 687388 h 21600"/>
              <a:gd name="T6" fmla="*/ 206375 w 21600"/>
              <a:gd name="T7" fmla="*/ 0 h 21600"/>
              <a:gd name="T8" fmla="*/ 0 60000 65536"/>
              <a:gd name="T9" fmla="*/ 0 60000 65536"/>
              <a:gd name="T10" fmla="*/ 0 60000 65536"/>
              <a:gd name="T11" fmla="*/ 0 60000 65536"/>
              <a:gd name="T12" fmla="*/ 5220 w 21600"/>
              <a:gd name="T13" fmla="*/ 5220 h 21600"/>
              <a:gd name="T14" fmla="*/ 16380 w 21600"/>
              <a:gd name="T15" fmla="*/ 16380 h 21600"/>
            </a:gdLst>
            <a:ahLst/>
            <a:cxnLst>
              <a:cxn ang="T8">
                <a:pos x="T0" y="T1"/>
              </a:cxn>
              <a:cxn ang="T9">
                <a:pos x="T2" y="T3"/>
              </a:cxn>
              <a:cxn ang="T10">
                <a:pos x="T4" y="T5"/>
              </a:cxn>
              <a:cxn ang="T11">
                <a:pos x="T6" y="T7"/>
              </a:cxn>
            </a:cxnLst>
            <a:rect l="T12" t="T13" r="T14" b="T15"/>
            <a:pathLst>
              <a:path w="21600" h="21600">
                <a:moveTo>
                  <a:pt x="0" y="0"/>
                </a:moveTo>
                <a:lnTo>
                  <a:pt x="6839" y="21600"/>
                </a:lnTo>
                <a:lnTo>
                  <a:pt x="14761" y="21600"/>
                </a:lnTo>
                <a:lnTo>
                  <a:pt x="21600" y="0"/>
                </a:lnTo>
                <a:close/>
              </a:path>
            </a:pathLst>
          </a:custGeom>
          <a:solidFill>
            <a:srgbClr val="FF6600"/>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24589" name="Rectangle 16"/>
          <p:cNvSpPr>
            <a:spLocks noChangeArrowheads="1"/>
          </p:cNvSpPr>
          <p:nvPr/>
        </p:nvSpPr>
        <p:spPr bwMode="auto">
          <a:xfrm>
            <a:off x="6858000" y="4876800"/>
            <a:ext cx="228600" cy="7620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24590" name="Rectangle 17"/>
          <p:cNvSpPr>
            <a:spLocks noChangeArrowheads="1"/>
          </p:cNvSpPr>
          <p:nvPr/>
        </p:nvSpPr>
        <p:spPr bwMode="auto">
          <a:xfrm rot="1782655">
            <a:off x="6989763" y="4778375"/>
            <a:ext cx="320675" cy="8064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24591" name="Rectangle 18"/>
          <p:cNvSpPr>
            <a:spLocks noChangeArrowheads="1"/>
          </p:cNvSpPr>
          <p:nvPr/>
        </p:nvSpPr>
        <p:spPr bwMode="auto">
          <a:xfrm rot="1830834">
            <a:off x="7553325" y="5218113"/>
            <a:ext cx="381000" cy="7620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24592" name="AutoShape 21"/>
          <p:cNvSpPr>
            <a:spLocks noChangeArrowheads="1"/>
          </p:cNvSpPr>
          <p:nvPr/>
        </p:nvSpPr>
        <p:spPr bwMode="auto">
          <a:xfrm rot="222506">
            <a:off x="4114800" y="4876800"/>
            <a:ext cx="381000" cy="685800"/>
          </a:xfrm>
          <a:custGeom>
            <a:avLst/>
            <a:gdLst>
              <a:gd name="T0" fmla="*/ 365125 w 21600"/>
              <a:gd name="T1" fmla="*/ 342900 h 21600"/>
              <a:gd name="T2" fmla="*/ 190500 w 21600"/>
              <a:gd name="T3" fmla="*/ 685800 h 21600"/>
              <a:gd name="T4" fmla="*/ 15875 w 21600"/>
              <a:gd name="T5" fmla="*/ 342900 h 21600"/>
              <a:gd name="T6" fmla="*/ 190500 w 21600"/>
              <a:gd name="T7" fmla="*/ 0 h 21600"/>
              <a:gd name="T8" fmla="*/ 0 60000 65536"/>
              <a:gd name="T9" fmla="*/ 0 60000 65536"/>
              <a:gd name="T10" fmla="*/ 0 60000 65536"/>
              <a:gd name="T11" fmla="*/ 0 60000 65536"/>
              <a:gd name="T12" fmla="*/ 2700 w 21600"/>
              <a:gd name="T13" fmla="*/ 2700 h 21600"/>
              <a:gd name="T14" fmla="*/ 18900 w 21600"/>
              <a:gd name="T15" fmla="*/ 18900 h 21600"/>
            </a:gdLst>
            <a:ahLst/>
            <a:cxnLst>
              <a:cxn ang="T8">
                <a:pos x="T0" y="T1"/>
              </a:cxn>
              <a:cxn ang="T9">
                <a:pos x="T2" y="T3"/>
              </a:cxn>
              <a:cxn ang="T10">
                <a:pos x="T4" y="T5"/>
              </a:cxn>
              <a:cxn ang="T11">
                <a:pos x="T6" y="T7"/>
              </a:cxn>
            </a:cxnLst>
            <a:rect l="T12" t="T13" r="T14" b="T15"/>
            <a:pathLst>
              <a:path w="21600" h="21600">
                <a:moveTo>
                  <a:pt x="0" y="0"/>
                </a:moveTo>
                <a:lnTo>
                  <a:pt x="1800" y="21600"/>
                </a:lnTo>
                <a:lnTo>
                  <a:pt x="19800" y="21600"/>
                </a:lnTo>
                <a:lnTo>
                  <a:pt x="21600" y="0"/>
                </a:lnTo>
                <a:close/>
              </a:path>
            </a:pathLst>
          </a:cu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24593" name="Freeform 22"/>
          <p:cNvSpPr>
            <a:spLocks/>
          </p:cNvSpPr>
          <p:nvPr/>
        </p:nvSpPr>
        <p:spPr bwMode="auto">
          <a:xfrm>
            <a:off x="4064000" y="4914900"/>
            <a:ext cx="1549400" cy="457200"/>
          </a:xfrm>
          <a:custGeom>
            <a:avLst/>
            <a:gdLst>
              <a:gd name="T0" fmla="*/ 0 w 976"/>
              <a:gd name="T1" fmla="*/ 0 h 288"/>
              <a:gd name="T2" fmla="*/ 176 w 976"/>
              <a:gd name="T3" fmla="*/ 16 h 288"/>
              <a:gd name="T4" fmla="*/ 288 w 976"/>
              <a:gd name="T5" fmla="*/ 40 h 288"/>
              <a:gd name="T6" fmla="*/ 448 w 976"/>
              <a:gd name="T7" fmla="*/ 96 h 288"/>
              <a:gd name="T8" fmla="*/ 976 w 976"/>
              <a:gd name="T9" fmla="*/ 288 h 288"/>
              <a:gd name="T10" fmla="*/ 0 60000 65536"/>
              <a:gd name="T11" fmla="*/ 0 60000 65536"/>
              <a:gd name="T12" fmla="*/ 0 60000 65536"/>
              <a:gd name="T13" fmla="*/ 0 60000 65536"/>
              <a:gd name="T14" fmla="*/ 0 60000 65536"/>
              <a:gd name="T15" fmla="*/ 0 w 976"/>
              <a:gd name="T16" fmla="*/ 0 h 288"/>
              <a:gd name="T17" fmla="*/ 976 w 976"/>
              <a:gd name="T18" fmla="*/ 288 h 288"/>
            </a:gdLst>
            <a:ahLst/>
            <a:cxnLst>
              <a:cxn ang="T10">
                <a:pos x="T0" y="T1"/>
              </a:cxn>
              <a:cxn ang="T11">
                <a:pos x="T2" y="T3"/>
              </a:cxn>
              <a:cxn ang="T12">
                <a:pos x="T4" y="T5"/>
              </a:cxn>
              <a:cxn ang="T13">
                <a:pos x="T6" y="T7"/>
              </a:cxn>
              <a:cxn ang="T14">
                <a:pos x="T8" y="T9"/>
              </a:cxn>
            </a:cxnLst>
            <a:rect l="T15" t="T16" r="T17" b="T18"/>
            <a:pathLst>
              <a:path w="976" h="288">
                <a:moveTo>
                  <a:pt x="0" y="0"/>
                </a:moveTo>
                <a:cubicBezTo>
                  <a:pt x="29" y="3"/>
                  <a:pt x="128" y="9"/>
                  <a:pt x="176" y="16"/>
                </a:cubicBezTo>
                <a:cubicBezTo>
                  <a:pt x="224" y="23"/>
                  <a:pt x="243" y="27"/>
                  <a:pt x="288" y="40"/>
                </a:cubicBezTo>
                <a:cubicBezTo>
                  <a:pt x="333" y="53"/>
                  <a:pt x="333" y="55"/>
                  <a:pt x="448" y="96"/>
                </a:cubicBezTo>
                <a:cubicBezTo>
                  <a:pt x="563" y="137"/>
                  <a:pt x="866" y="248"/>
                  <a:pt x="976" y="288"/>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24594" name="Freeform 23"/>
          <p:cNvSpPr>
            <a:spLocks/>
          </p:cNvSpPr>
          <p:nvPr/>
        </p:nvSpPr>
        <p:spPr bwMode="auto">
          <a:xfrm>
            <a:off x="3949700" y="5384800"/>
            <a:ext cx="1460500" cy="177800"/>
          </a:xfrm>
          <a:custGeom>
            <a:avLst/>
            <a:gdLst>
              <a:gd name="T0" fmla="*/ 0 w 920"/>
              <a:gd name="T1" fmla="*/ 24 h 112"/>
              <a:gd name="T2" fmla="*/ 216 w 920"/>
              <a:gd name="T3" fmla="*/ 0 h 112"/>
              <a:gd name="T4" fmla="*/ 400 w 920"/>
              <a:gd name="T5" fmla="*/ 24 h 112"/>
              <a:gd name="T6" fmla="*/ 920 w 920"/>
              <a:gd name="T7" fmla="*/ 112 h 112"/>
              <a:gd name="T8" fmla="*/ 0 60000 65536"/>
              <a:gd name="T9" fmla="*/ 0 60000 65536"/>
              <a:gd name="T10" fmla="*/ 0 60000 65536"/>
              <a:gd name="T11" fmla="*/ 0 60000 65536"/>
              <a:gd name="T12" fmla="*/ 0 w 920"/>
              <a:gd name="T13" fmla="*/ 0 h 112"/>
              <a:gd name="T14" fmla="*/ 920 w 920"/>
              <a:gd name="T15" fmla="*/ 112 h 112"/>
            </a:gdLst>
            <a:ahLst/>
            <a:cxnLst>
              <a:cxn ang="T8">
                <a:pos x="T0" y="T1"/>
              </a:cxn>
              <a:cxn ang="T9">
                <a:pos x="T2" y="T3"/>
              </a:cxn>
              <a:cxn ang="T10">
                <a:pos x="T4" y="T5"/>
              </a:cxn>
              <a:cxn ang="T11">
                <a:pos x="T6" y="T7"/>
              </a:cxn>
            </a:cxnLst>
            <a:rect l="T12" t="T13" r="T14" b="T15"/>
            <a:pathLst>
              <a:path w="920" h="112">
                <a:moveTo>
                  <a:pt x="0" y="24"/>
                </a:moveTo>
                <a:cubicBezTo>
                  <a:pt x="36" y="20"/>
                  <a:pt x="149" y="0"/>
                  <a:pt x="216" y="0"/>
                </a:cubicBezTo>
                <a:cubicBezTo>
                  <a:pt x="283" y="0"/>
                  <a:pt x="283" y="5"/>
                  <a:pt x="400" y="24"/>
                </a:cubicBezTo>
                <a:cubicBezTo>
                  <a:pt x="517" y="43"/>
                  <a:pt x="812" y="94"/>
                  <a:pt x="920" y="112"/>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24595" name="Line 24"/>
          <p:cNvSpPr>
            <a:spLocks noChangeShapeType="1"/>
          </p:cNvSpPr>
          <p:nvPr/>
        </p:nvSpPr>
        <p:spPr bwMode="auto">
          <a:xfrm>
            <a:off x="914400" y="5334000"/>
            <a:ext cx="0" cy="7620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CA"/>
          </a:p>
        </p:txBody>
      </p:sp>
      <p:sp>
        <p:nvSpPr>
          <p:cNvPr id="24596" name="Line 25"/>
          <p:cNvSpPr>
            <a:spLocks noChangeShapeType="1"/>
          </p:cNvSpPr>
          <p:nvPr/>
        </p:nvSpPr>
        <p:spPr bwMode="auto">
          <a:xfrm>
            <a:off x="3657600" y="5410200"/>
            <a:ext cx="0" cy="7620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CA"/>
          </a:p>
        </p:txBody>
      </p:sp>
      <p:sp>
        <p:nvSpPr>
          <p:cNvPr id="24597" name="Line 26"/>
          <p:cNvSpPr>
            <a:spLocks noChangeShapeType="1"/>
          </p:cNvSpPr>
          <p:nvPr/>
        </p:nvSpPr>
        <p:spPr bwMode="auto">
          <a:xfrm>
            <a:off x="6477000" y="5410200"/>
            <a:ext cx="0" cy="7620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CA"/>
          </a:p>
        </p:txBody>
      </p:sp>
      <p:sp>
        <p:nvSpPr>
          <p:cNvPr id="24598" name="Freeform 27"/>
          <p:cNvSpPr>
            <a:spLocks/>
          </p:cNvSpPr>
          <p:nvPr/>
        </p:nvSpPr>
        <p:spPr bwMode="auto">
          <a:xfrm>
            <a:off x="6591300" y="4902200"/>
            <a:ext cx="1485900" cy="1054100"/>
          </a:xfrm>
          <a:custGeom>
            <a:avLst/>
            <a:gdLst>
              <a:gd name="T0" fmla="*/ 0 w 936"/>
              <a:gd name="T1" fmla="*/ 0 h 664"/>
              <a:gd name="T2" fmla="*/ 280 w 936"/>
              <a:gd name="T3" fmla="*/ 56 h 664"/>
              <a:gd name="T4" fmla="*/ 408 w 936"/>
              <a:gd name="T5" fmla="*/ 128 h 664"/>
              <a:gd name="T6" fmla="*/ 600 w 936"/>
              <a:gd name="T7" fmla="*/ 320 h 664"/>
              <a:gd name="T8" fmla="*/ 936 w 936"/>
              <a:gd name="T9" fmla="*/ 664 h 664"/>
              <a:gd name="T10" fmla="*/ 0 60000 65536"/>
              <a:gd name="T11" fmla="*/ 0 60000 65536"/>
              <a:gd name="T12" fmla="*/ 0 60000 65536"/>
              <a:gd name="T13" fmla="*/ 0 60000 65536"/>
              <a:gd name="T14" fmla="*/ 0 60000 65536"/>
              <a:gd name="T15" fmla="*/ 0 w 936"/>
              <a:gd name="T16" fmla="*/ 0 h 664"/>
              <a:gd name="T17" fmla="*/ 936 w 936"/>
              <a:gd name="T18" fmla="*/ 664 h 664"/>
            </a:gdLst>
            <a:ahLst/>
            <a:cxnLst>
              <a:cxn ang="T10">
                <a:pos x="T0" y="T1"/>
              </a:cxn>
              <a:cxn ang="T11">
                <a:pos x="T2" y="T3"/>
              </a:cxn>
              <a:cxn ang="T12">
                <a:pos x="T4" y="T5"/>
              </a:cxn>
              <a:cxn ang="T13">
                <a:pos x="T6" y="T7"/>
              </a:cxn>
              <a:cxn ang="T14">
                <a:pos x="T8" y="T9"/>
              </a:cxn>
            </a:cxnLst>
            <a:rect l="T15" t="T16" r="T17" b="T18"/>
            <a:pathLst>
              <a:path w="936" h="664">
                <a:moveTo>
                  <a:pt x="0" y="0"/>
                </a:moveTo>
                <a:cubicBezTo>
                  <a:pt x="47" y="9"/>
                  <a:pt x="212" y="35"/>
                  <a:pt x="280" y="56"/>
                </a:cubicBezTo>
                <a:cubicBezTo>
                  <a:pt x="348" y="77"/>
                  <a:pt x="355" y="84"/>
                  <a:pt x="408" y="128"/>
                </a:cubicBezTo>
                <a:cubicBezTo>
                  <a:pt x="461" y="172"/>
                  <a:pt x="512" y="231"/>
                  <a:pt x="600" y="320"/>
                </a:cubicBezTo>
                <a:cubicBezTo>
                  <a:pt x="688" y="409"/>
                  <a:pt x="866" y="592"/>
                  <a:pt x="936" y="664"/>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24599" name="Freeform 28"/>
          <p:cNvSpPr>
            <a:spLocks/>
          </p:cNvSpPr>
          <p:nvPr/>
        </p:nvSpPr>
        <p:spPr bwMode="auto">
          <a:xfrm>
            <a:off x="6515100" y="5365750"/>
            <a:ext cx="1473200" cy="730250"/>
          </a:xfrm>
          <a:custGeom>
            <a:avLst/>
            <a:gdLst>
              <a:gd name="T0" fmla="*/ 0 w 928"/>
              <a:gd name="T1" fmla="*/ 44 h 460"/>
              <a:gd name="T2" fmla="*/ 232 w 928"/>
              <a:gd name="T3" fmla="*/ 4 h 460"/>
              <a:gd name="T4" fmla="*/ 368 w 928"/>
              <a:gd name="T5" fmla="*/ 68 h 460"/>
              <a:gd name="T6" fmla="*/ 536 w 928"/>
              <a:gd name="T7" fmla="*/ 188 h 460"/>
              <a:gd name="T8" fmla="*/ 928 w 928"/>
              <a:gd name="T9" fmla="*/ 460 h 460"/>
              <a:gd name="T10" fmla="*/ 0 60000 65536"/>
              <a:gd name="T11" fmla="*/ 0 60000 65536"/>
              <a:gd name="T12" fmla="*/ 0 60000 65536"/>
              <a:gd name="T13" fmla="*/ 0 60000 65536"/>
              <a:gd name="T14" fmla="*/ 0 60000 65536"/>
              <a:gd name="T15" fmla="*/ 0 w 928"/>
              <a:gd name="T16" fmla="*/ 0 h 460"/>
              <a:gd name="T17" fmla="*/ 928 w 928"/>
              <a:gd name="T18" fmla="*/ 460 h 460"/>
            </a:gdLst>
            <a:ahLst/>
            <a:cxnLst>
              <a:cxn ang="T10">
                <a:pos x="T0" y="T1"/>
              </a:cxn>
              <a:cxn ang="T11">
                <a:pos x="T2" y="T3"/>
              </a:cxn>
              <a:cxn ang="T12">
                <a:pos x="T4" y="T5"/>
              </a:cxn>
              <a:cxn ang="T13">
                <a:pos x="T6" y="T7"/>
              </a:cxn>
              <a:cxn ang="T14">
                <a:pos x="T8" y="T9"/>
              </a:cxn>
            </a:cxnLst>
            <a:rect l="T15" t="T16" r="T17" b="T18"/>
            <a:pathLst>
              <a:path w="928" h="460">
                <a:moveTo>
                  <a:pt x="0" y="44"/>
                </a:moveTo>
                <a:cubicBezTo>
                  <a:pt x="39" y="37"/>
                  <a:pt x="171" y="0"/>
                  <a:pt x="232" y="4"/>
                </a:cubicBezTo>
                <a:cubicBezTo>
                  <a:pt x="293" y="8"/>
                  <a:pt x="317" y="37"/>
                  <a:pt x="368" y="68"/>
                </a:cubicBezTo>
                <a:cubicBezTo>
                  <a:pt x="419" y="99"/>
                  <a:pt x="443" y="123"/>
                  <a:pt x="536" y="188"/>
                </a:cubicBezTo>
                <a:cubicBezTo>
                  <a:pt x="629" y="253"/>
                  <a:pt x="846" y="403"/>
                  <a:pt x="928" y="460"/>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xmlns="" val="360049076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Review</a:t>
            </a:r>
            <a:endParaRPr lang="en-CA" dirty="0"/>
          </a:p>
        </p:txBody>
      </p:sp>
      <p:sp>
        <p:nvSpPr>
          <p:cNvPr id="5" name="Content Placeholder 4"/>
          <p:cNvSpPr>
            <a:spLocks noGrp="1"/>
          </p:cNvSpPr>
          <p:nvPr>
            <p:ph idx="1"/>
          </p:nvPr>
        </p:nvSpPr>
        <p:spPr/>
        <p:txBody>
          <a:bodyPr/>
          <a:lstStyle/>
          <a:p>
            <a:pPr marL="514350" indent="-514350">
              <a:buFont typeface="+mj-lt"/>
              <a:buAutoNum type="arabicPeriod"/>
            </a:pPr>
            <a:r>
              <a:rPr lang="en-CA" dirty="0" smtClean="0"/>
              <a:t>How are runways numbered?</a:t>
            </a:r>
          </a:p>
          <a:p>
            <a:pPr marL="514350" indent="-514350">
              <a:buFont typeface="+mj-lt"/>
              <a:buAutoNum type="arabicPeriod"/>
            </a:pPr>
            <a:endParaRPr lang="en-CA" dirty="0" smtClean="0"/>
          </a:p>
          <a:p>
            <a:pPr marL="514350" indent="-514350">
              <a:buFont typeface="+mj-lt"/>
              <a:buAutoNum type="arabicPeriod"/>
            </a:pPr>
            <a:r>
              <a:rPr lang="en-CA" dirty="0" smtClean="0"/>
              <a:t>If you were flying over an airport and saw big white X’s on the runway, what would that mean?</a:t>
            </a:r>
          </a:p>
          <a:p>
            <a:pPr marL="514350" indent="-514350">
              <a:buFont typeface="+mj-lt"/>
              <a:buAutoNum type="arabicPeriod"/>
            </a:pPr>
            <a:endParaRPr lang="en-CA" dirty="0" smtClean="0"/>
          </a:p>
          <a:p>
            <a:pPr marL="514350" indent="-514350">
              <a:buFont typeface="+mj-lt"/>
              <a:buAutoNum type="arabicPeriod"/>
            </a:pPr>
            <a:r>
              <a:rPr lang="en-CA" dirty="0" smtClean="0"/>
              <a:t>If you see a dry windsock hanging 5 degrees below the horizon, how strong is the wind?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Aerodrome Lighting</a:t>
            </a:r>
            <a:endParaRPr lang="en-CA" dirty="0"/>
          </a:p>
        </p:txBody>
      </p:sp>
      <p:pic>
        <p:nvPicPr>
          <p:cNvPr id="6146" name="Picture 2"/>
          <p:cNvPicPr>
            <a:picLocks noGrp="1" noChangeAspect="1" noChangeArrowheads="1"/>
          </p:cNvPicPr>
          <p:nvPr>
            <p:ph sz="half" idx="1"/>
          </p:nvPr>
        </p:nvPicPr>
        <p:blipFill>
          <a:blip r:embed="rId3" cstate="print"/>
          <a:srcRect/>
          <a:stretch>
            <a:fillRect/>
          </a:stretch>
        </p:blipFill>
        <p:spPr bwMode="auto">
          <a:xfrm>
            <a:off x="0" y="1930295"/>
            <a:ext cx="4466843" cy="1786737"/>
          </a:xfrm>
          <a:prstGeom prst="rect">
            <a:avLst/>
          </a:prstGeom>
          <a:noFill/>
          <a:ln w="9525">
            <a:noFill/>
            <a:miter lim="800000"/>
            <a:headEnd/>
            <a:tailEnd/>
          </a:ln>
          <a:effectLst/>
        </p:spPr>
      </p:pic>
      <p:sp>
        <p:nvSpPr>
          <p:cNvPr id="5" name="Content Placeholder 4"/>
          <p:cNvSpPr>
            <a:spLocks noGrp="1"/>
          </p:cNvSpPr>
          <p:nvPr>
            <p:ph sz="half" idx="2"/>
          </p:nvPr>
        </p:nvSpPr>
        <p:spPr/>
        <p:txBody>
          <a:bodyPr>
            <a:normAutofit fontScale="92500"/>
          </a:bodyPr>
          <a:lstStyle/>
          <a:p>
            <a:r>
              <a:rPr lang="en-CA" dirty="0" smtClean="0"/>
              <a:t>Runway edge lights – white</a:t>
            </a:r>
          </a:p>
          <a:p>
            <a:r>
              <a:rPr lang="en-CA" dirty="0" smtClean="0"/>
              <a:t>Taxiways edge lights – blue</a:t>
            </a:r>
          </a:p>
          <a:p>
            <a:r>
              <a:rPr lang="en-CA" dirty="0" smtClean="0"/>
              <a:t>Threshold lighting – green for approach side, red for departure side</a:t>
            </a:r>
          </a:p>
          <a:p>
            <a:r>
              <a:rPr lang="en-CA" dirty="0" smtClean="0"/>
              <a:t>Displaced threshold – red on edge, blue on either side</a:t>
            </a:r>
          </a:p>
          <a:p>
            <a:r>
              <a:rPr lang="en-CA" dirty="0" smtClean="0"/>
              <a:t>Clearance bars – yellow </a:t>
            </a:r>
          </a:p>
          <a:p>
            <a:endParaRPr lang="en-CA" dirty="0" smtClean="0"/>
          </a:p>
        </p:txBody>
      </p:sp>
      <p:pic>
        <p:nvPicPr>
          <p:cNvPr id="6147" name="Picture 3"/>
          <p:cNvPicPr>
            <a:picLocks noChangeAspect="1" noChangeArrowheads="1"/>
          </p:cNvPicPr>
          <p:nvPr/>
        </p:nvPicPr>
        <p:blipFill>
          <a:blip r:embed="rId4" cstate="print"/>
          <a:srcRect/>
          <a:stretch>
            <a:fillRect/>
          </a:stretch>
        </p:blipFill>
        <p:spPr bwMode="auto">
          <a:xfrm>
            <a:off x="0" y="4020454"/>
            <a:ext cx="4421866" cy="19288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Aerodrome Traffic </a:t>
            </a:r>
            <a:r>
              <a:rPr lang="en-CA" dirty="0"/>
              <a:t>P</a:t>
            </a:r>
            <a:r>
              <a:rPr lang="en-CA" dirty="0" smtClean="0"/>
              <a:t>rocedures</a:t>
            </a:r>
            <a:endParaRPr lang="en-CA" dirty="0"/>
          </a:p>
        </p:txBody>
      </p:sp>
      <p:sp>
        <p:nvSpPr>
          <p:cNvPr id="6" name="Text Placeholder 5"/>
          <p:cNvSpPr>
            <a:spLocks noGrp="1"/>
          </p:cNvSpPr>
          <p:nvPr>
            <p:ph type="body" idx="1"/>
          </p:nvPr>
        </p:nvSpPr>
        <p:spPr/>
        <p:txBody>
          <a:bodyPr/>
          <a:lstStyle/>
          <a:p>
            <a:endParaRPr lang="en-CA"/>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Traffic Circuit</a:t>
            </a:r>
            <a:endParaRPr lang="en-CA" dirty="0"/>
          </a:p>
        </p:txBody>
      </p:sp>
      <p:pic>
        <p:nvPicPr>
          <p:cNvPr id="7" name="Picture 2"/>
          <p:cNvPicPr>
            <a:picLocks noGrp="1" noChangeAspect="1" noChangeArrowheads="1"/>
          </p:cNvPicPr>
          <p:nvPr>
            <p:ph idx="1"/>
          </p:nvPr>
        </p:nvPicPr>
        <p:blipFill>
          <a:blip r:embed="rId3" cstate="print"/>
          <a:srcRect/>
          <a:stretch>
            <a:fillRect/>
          </a:stretch>
        </p:blipFill>
        <p:spPr bwMode="auto">
          <a:xfrm>
            <a:off x="7215" y="1409706"/>
            <a:ext cx="9150400" cy="510770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Air Traffic Control Unit: (ATC)</a:t>
            </a:r>
          </a:p>
          <a:p>
            <a:pPr lvl="1"/>
            <a:r>
              <a:rPr lang="en-US" dirty="0" smtClean="0"/>
              <a:t>An area control centre established to provide air traffic control service to Instrument Flight Rules (IFR) flights and Controlled Visual Flight Rules (CVFR) flights;</a:t>
            </a:r>
          </a:p>
          <a:p>
            <a:pPr lvl="1"/>
            <a:r>
              <a:rPr lang="en-US" dirty="0" smtClean="0"/>
              <a:t>A terminal control unit established to provide air traffic control service to IFR flights and controlled VFR flights operating within a terminal control area; or</a:t>
            </a:r>
          </a:p>
          <a:p>
            <a:pPr lvl="1"/>
            <a:r>
              <a:rPr lang="en-US" dirty="0" smtClean="0"/>
              <a:t>An airport control tower unit established to provide air traffic control service to airport traffic; as the circumstances require.</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Controlled Airports</a:t>
            </a:r>
            <a:endParaRPr lang="en-CA" dirty="0"/>
          </a:p>
        </p:txBody>
      </p:sp>
      <p:sp>
        <p:nvSpPr>
          <p:cNvPr id="3" name="Content Placeholder 2"/>
          <p:cNvSpPr>
            <a:spLocks noGrp="1"/>
          </p:cNvSpPr>
          <p:nvPr>
            <p:ph idx="1"/>
          </p:nvPr>
        </p:nvSpPr>
        <p:spPr/>
        <p:txBody>
          <a:bodyPr/>
          <a:lstStyle/>
          <a:p>
            <a:r>
              <a:rPr lang="en-CA" dirty="0" smtClean="0"/>
              <a:t>Must establish communication with the control tower</a:t>
            </a:r>
          </a:p>
          <a:p>
            <a:r>
              <a:rPr lang="en-CA" dirty="0" smtClean="0"/>
              <a:t>May join circuit from any direction as directed by tower</a:t>
            </a:r>
          </a:p>
          <a:p>
            <a:r>
              <a:rPr lang="en-CA" dirty="0" smtClean="0"/>
              <a:t>Wait for clearance to land or take-off</a:t>
            </a:r>
            <a:endParaRPr lang="en-CA" dirty="0"/>
          </a:p>
        </p:txBody>
      </p:sp>
    </p:spTree>
    <p:extLst>
      <p:ext uri="{BB962C8B-B14F-4D97-AF65-F5344CB8AC3E}">
        <p14:creationId xmlns:p14="http://schemas.microsoft.com/office/powerpoint/2010/main" xmlns="" val="42622360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Uncontrolled Airports</a:t>
            </a:r>
            <a:endParaRPr lang="en-CA" dirty="0"/>
          </a:p>
        </p:txBody>
      </p:sp>
      <p:sp>
        <p:nvSpPr>
          <p:cNvPr id="6" name="Content Placeholder 5"/>
          <p:cNvSpPr>
            <a:spLocks noGrp="1"/>
          </p:cNvSpPr>
          <p:nvPr>
            <p:ph idx="1"/>
          </p:nvPr>
        </p:nvSpPr>
        <p:spPr/>
        <p:txBody>
          <a:bodyPr/>
          <a:lstStyle/>
          <a:p>
            <a:r>
              <a:rPr lang="en-CA" dirty="0" smtClean="0"/>
              <a:t>MF: Mandatory Frequency</a:t>
            </a:r>
            <a:endParaRPr lang="en-CA" dirty="0"/>
          </a:p>
          <a:p>
            <a:pPr lvl="1"/>
            <a:r>
              <a:rPr lang="en-CA" dirty="0" smtClean="0"/>
              <a:t>Must establish communication with the dedicated frequency to advise position, intentions and obtain traffic information</a:t>
            </a:r>
          </a:p>
          <a:p>
            <a:pPr lvl="1"/>
            <a:endParaRPr lang="en-CA" dirty="0" smtClean="0"/>
          </a:p>
          <a:p>
            <a:r>
              <a:rPr lang="en-CA" dirty="0" smtClean="0"/>
              <a:t>ATF: Aerodrome Traffic Frequency</a:t>
            </a:r>
          </a:p>
          <a:p>
            <a:pPr lvl="1"/>
            <a:r>
              <a:rPr lang="en-CA" dirty="0" smtClean="0"/>
              <a:t>Should advise with position, intentions etc. however NORDO traffic may be using this area as well</a:t>
            </a:r>
          </a:p>
          <a:p>
            <a:pPr lvl="1"/>
            <a:endParaRPr lang="en-CA"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Uncontrolled Circuit Procedures</a:t>
            </a:r>
            <a:endParaRPr lang="en-CA" dirty="0"/>
          </a:p>
        </p:txBody>
      </p:sp>
      <p:sp>
        <p:nvSpPr>
          <p:cNvPr id="7" name="Content Placeholder 6"/>
          <p:cNvSpPr>
            <a:spLocks noGrp="1"/>
          </p:cNvSpPr>
          <p:nvPr>
            <p:ph idx="1"/>
          </p:nvPr>
        </p:nvSpPr>
        <p:spPr/>
        <p:txBody>
          <a:bodyPr/>
          <a:lstStyle/>
          <a:p>
            <a:r>
              <a:rPr lang="en-CA" dirty="0" smtClean="0"/>
              <a:t>ATF:</a:t>
            </a:r>
          </a:p>
          <a:p>
            <a:pPr lvl="1"/>
            <a:r>
              <a:rPr lang="en-CA" dirty="0" smtClean="0"/>
              <a:t>Approach circuit from UPWIND side of runway and enter crosswind at circuit height</a:t>
            </a:r>
          </a:p>
          <a:p>
            <a:r>
              <a:rPr lang="en-CA" dirty="0" smtClean="0"/>
              <a:t>MF:</a:t>
            </a:r>
          </a:p>
          <a:p>
            <a:pPr lvl="1"/>
            <a:r>
              <a:rPr lang="en-CA" dirty="0" smtClean="0"/>
              <a:t>If advisory information is available, may join straight or 45° in downwind, or straight in base or final legs</a:t>
            </a:r>
            <a:endParaRPr lang="en-CA" dirty="0"/>
          </a:p>
          <a:p>
            <a:endParaRPr lang="en-CA" dirty="0"/>
          </a:p>
          <a:p>
            <a:r>
              <a:rPr lang="en-CA" dirty="0" smtClean="0"/>
              <a:t>Report when joining circuit, downwind, final and when clear of landing area </a:t>
            </a:r>
            <a:r>
              <a:rPr lang="en-CA" sz="1600" dirty="0" smtClean="0"/>
              <a:t>(CAR 602.101)</a:t>
            </a:r>
            <a:endParaRPr lang="en-CA" dirty="0"/>
          </a:p>
        </p:txBody>
      </p:sp>
    </p:spTree>
    <p:extLst>
      <p:ext uri="{BB962C8B-B14F-4D97-AF65-F5344CB8AC3E}">
        <p14:creationId xmlns:p14="http://schemas.microsoft.com/office/powerpoint/2010/main" xmlns="" val="39935002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CA" dirty="0" smtClean="0"/>
              <a:t>ATF Circuit Joining</a:t>
            </a:r>
            <a:endParaRPr lang="en-CA" dirty="0"/>
          </a:p>
        </p:txBody>
      </p:sp>
      <p:pic>
        <p:nvPicPr>
          <p:cNvPr id="4" name="Picture 2"/>
          <p:cNvPicPr>
            <a:picLocks noGrp="1" noChangeAspect="1" noChangeArrowheads="1"/>
          </p:cNvPicPr>
          <p:nvPr>
            <p:ph idx="1"/>
          </p:nvPr>
        </p:nvPicPr>
        <p:blipFill>
          <a:blip r:embed="rId2" cstate="print"/>
          <a:stretch>
            <a:fillRect/>
          </a:stretch>
        </p:blipFill>
        <p:spPr bwMode="auto">
          <a:xfrm>
            <a:off x="-16852" y="1196752"/>
            <a:ext cx="9177704" cy="5122947"/>
          </a:xfrm>
          <a:prstGeom prst="rect">
            <a:avLst/>
          </a:prstGeom>
          <a:noFill/>
          <a:ln w="9525">
            <a:noFill/>
            <a:miter lim="800000"/>
            <a:headEnd/>
            <a:tailEnd/>
          </a:ln>
          <a:effectLst/>
        </p:spPr>
      </p:pic>
      <p:sp>
        <p:nvSpPr>
          <p:cNvPr id="7" name="Rectangle 6"/>
          <p:cNvSpPr/>
          <p:nvPr/>
        </p:nvSpPr>
        <p:spPr>
          <a:xfrm>
            <a:off x="1907704" y="1196752"/>
            <a:ext cx="7236296" cy="255804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xmlns="" val="4155430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Why learn this stuff?</a:t>
            </a:r>
            <a:endParaRPr lang="en-CA" dirty="0"/>
          </a:p>
        </p:txBody>
      </p:sp>
      <p:sp>
        <p:nvSpPr>
          <p:cNvPr id="3" name="Content Placeholder 2"/>
          <p:cNvSpPr>
            <a:spLocks noGrp="1"/>
          </p:cNvSpPr>
          <p:nvPr>
            <p:ph idx="1"/>
          </p:nvPr>
        </p:nvSpPr>
        <p:spPr/>
        <p:txBody>
          <a:bodyPr/>
          <a:lstStyle/>
          <a:p>
            <a:r>
              <a:rPr lang="en-CA" dirty="0" smtClean="0"/>
              <a:t>Just like with every other aspect of life, rules must be followed</a:t>
            </a:r>
          </a:p>
          <a:p>
            <a:r>
              <a:rPr lang="en-CA" dirty="0" smtClean="0"/>
              <a:t>If everyone knows and follows the rules, it makes for a safer flying environment</a:t>
            </a:r>
            <a:endParaRPr lang="en-CA"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MF Circuit Joining</a:t>
            </a:r>
            <a:endParaRPr lang="en-CA" dirty="0"/>
          </a:p>
        </p:txBody>
      </p:sp>
      <p:pic>
        <p:nvPicPr>
          <p:cNvPr id="5" name="Picture 2"/>
          <p:cNvPicPr>
            <a:picLocks noGrp="1" noChangeAspect="1" noChangeArrowheads="1"/>
          </p:cNvPicPr>
          <p:nvPr>
            <p:ph idx="1"/>
          </p:nvPr>
        </p:nvPicPr>
        <p:blipFill>
          <a:blip r:embed="rId2" cstate="print"/>
          <a:srcRect/>
          <a:stretch>
            <a:fillRect/>
          </a:stretch>
        </p:blipFill>
        <p:spPr bwMode="auto">
          <a:xfrm>
            <a:off x="-16852" y="1196752"/>
            <a:ext cx="9177704" cy="5122947"/>
          </a:xfrm>
          <a:prstGeom prst="rect">
            <a:avLst/>
          </a:prstGeom>
          <a:noFill/>
          <a:ln w="9525">
            <a:noFill/>
            <a:miter lim="800000"/>
            <a:headEnd/>
            <a:tailEnd/>
          </a:ln>
          <a:effectLst/>
        </p:spPr>
      </p:pic>
      <p:cxnSp>
        <p:nvCxnSpPr>
          <p:cNvPr id="9" name="Straight Connector 8"/>
          <p:cNvCxnSpPr/>
          <p:nvPr/>
        </p:nvCxnSpPr>
        <p:spPr>
          <a:xfrm>
            <a:off x="0" y="5877272"/>
            <a:ext cx="302433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2007096" y="5877272"/>
            <a:ext cx="980728" cy="9807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2051720" y="4941168"/>
            <a:ext cx="936104" cy="93610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604448" y="5517232"/>
            <a:ext cx="0" cy="134076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092280" y="4293096"/>
            <a:ext cx="20517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907704" y="1196752"/>
            <a:ext cx="7236296" cy="255804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xmlns="" val="3973232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NORDO and RONLY</a:t>
            </a:r>
            <a:endParaRPr lang="en-CA" dirty="0"/>
          </a:p>
        </p:txBody>
      </p:sp>
      <p:sp>
        <p:nvSpPr>
          <p:cNvPr id="5" name="Text Placeholder 4"/>
          <p:cNvSpPr>
            <a:spLocks noGrp="1"/>
          </p:cNvSpPr>
          <p:nvPr>
            <p:ph type="body" idx="1"/>
          </p:nvPr>
        </p:nvSpPr>
        <p:spPr/>
        <p:txBody>
          <a:bodyPr/>
          <a:lstStyle/>
          <a:p>
            <a:r>
              <a:rPr lang="en-CA" dirty="0" smtClean="0"/>
              <a:t>NORDO</a:t>
            </a:r>
            <a:endParaRPr lang="en-CA" dirty="0"/>
          </a:p>
        </p:txBody>
      </p:sp>
      <p:sp>
        <p:nvSpPr>
          <p:cNvPr id="7" name="Text Placeholder 6"/>
          <p:cNvSpPr>
            <a:spLocks noGrp="1"/>
          </p:cNvSpPr>
          <p:nvPr>
            <p:ph type="body" sz="half" idx="3"/>
          </p:nvPr>
        </p:nvSpPr>
        <p:spPr/>
        <p:txBody>
          <a:bodyPr/>
          <a:lstStyle/>
          <a:p>
            <a:r>
              <a:rPr lang="en-CA" dirty="0" smtClean="0"/>
              <a:t>RONLY</a:t>
            </a:r>
            <a:endParaRPr lang="en-CA" dirty="0"/>
          </a:p>
        </p:txBody>
      </p:sp>
      <p:sp>
        <p:nvSpPr>
          <p:cNvPr id="6" name="Content Placeholder 5"/>
          <p:cNvSpPr>
            <a:spLocks noGrp="1"/>
          </p:cNvSpPr>
          <p:nvPr>
            <p:ph sz="quarter" idx="2"/>
          </p:nvPr>
        </p:nvSpPr>
        <p:spPr/>
        <p:txBody>
          <a:bodyPr/>
          <a:lstStyle/>
          <a:p>
            <a:r>
              <a:rPr lang="en-CA" dirty="0" smtClean="0"/>
              <a:t>Aircraft has no radio</a:t>
            </a:r>
          </a:p>
          <a:p>
            <a:r>
              <a:rPr lang="en-CA" dirty="0" smtClean="0"/>
              <a:t>Must receive visual signals if operating at a controlled airport</a:t>
            </a:r>
            <a:endParaRPr lang="en-CA" dirty="0"/>
          </a:p>
        </p:txBody>
      </p:sp>
      <p:sp>
        <p:nvSpPr>
          <p:cNvPr id="8" name="Content Placeholder 7"/>
          <p:cNvSpPr>
            <a:spLocks noGrp="1"/>
          </p:cNvSpPr>
          <p:nvPr>
            <p:ph sz="quarter" idx="4"/>
          </p:nvPr>
        </p:nvSpPr>
        <p:spPr/>
        <p:txBody>
          <a:bodyPr>
            <a:normAutofit/>
          </a:bodyPr>
          <a:lstStyle/>
          <a:p>
            <a:r>
              <a:rPr lang="en-CA" dirty="0" smtClean="0"/>
              <a:t>Aircraft can only receive radio transmissions, cannot transmit</a:t>
            </a:r>
          </a:p>
          <a:p>
            <a:r>
              <a:rPr lang="en-CA" dirty="0" smtClean="0"/>
              <a:t>Must acknowledge transmissions through a visual signal (flashing of a landing/taxi light, rocking wings)</a:t>
            </a:r>
            <a:endParaRPr lang="en-CA"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smtClean="0"/>
              <a:t>Light Signals</a:t>
            </a:r>
            <a:endParaRPr lang="en-CA" dirty="0"/>
          </a:p>
        </p:txBody>
      </p:sp>
      <p:pic>
        <p:nvPicPr>
          <p:cNvPr id="8194" name="Picture 2"/>
          <p:cNvPicPr>
            <a:picLocks noGrp="1" noChangeAspect="1" noChangeArrowheads="1"/>
          </p:cNvPicPr>
          <p:nvPr>
            <p:ph idx="1"/>
          </p:nvPr>
        </p:nvPicPr>
        <p:blipFill>
          <a:blip r:embed="rId3" cstate="print"/>
          <a:srcRect/>
          <a:stretch>
            <a:fillRect/>
          </a:stretch>
        </p:blipFill>
        <p:spPr bwMode="auto">
          <a:xfrm>
            <a:off x="678629" y="1432109"/>
            <a:ext cx="7786742" cy="4052068"/>
          </a:xfrm>
          <a:prstGeom prst="rect">
            <a:avLst/>
          </a:prstGeom>
          <a:noFill/>
          <a:ln w="9525">
            <a:noFill/>
            <a:miter lim="800000"/>
            <a:headEnd/>
            <a:tailEnd/>
          </a:ln>
          <a:effectLst/>
        </p:spPr>
      </p:pic>
      <p:sp>
        <p:nvSpPr>
          <p:cNvPr id="10" name="TextBox 9"/>
          <p:cNvSpPr txBox="1"/>
          <p:nvPr/>
        </p:nvSpPr>
        <p:spPr>
          <a:xfrm>
            <a:off x="1907704" y="5563420"/>
            <a:ext cx="5020926" cy="369332"/>
          </a:xfrm>
          <a:prstGeom prst="rect">
            <a:avLst/>
          </a:prstGeom>
          <a:noFill/>
        </p:spPr>
        <p:txBody>
          <a:bodyPr wrap="none" rtlCol="0">
            <a:spAutoFit/>
          </a:bodyPr>
          <a:lstStyle/>
          <a:p>
            <a:r>
              <a:rPr lang="en-CA" b="1" dirty="0" smtClean="0">
                <a:solidFill>
                  <a:srgbClr val="FF0000"/>
                </a:solidFill>
              </a:rPr>
              <a:t>Red pyrotechnical flare: Do not land for time being</a:t>
            </a:r>
            <a:endParaRPr lang="en-CA" b="1" dirty="0">
              <a:solidFill>
                <a:srgbClr val="FF0000"/>
              </a:solidFill>
            </a:endParaRPr>
          </a:p>
        </p:txBody>
      </p:sp>
      <p:sp>
        <p:nvSpPr>
          <p:cNvPr id="5" name="TextBox 4"/>
          <p:cNvSpPr txBox="1"/>
          <p:nvPr/>
        </p:nvSpPr>
        <p:spPr>
          <a:xfrm>
            <a:off x="0" y="6011995"/>
            <a:ext cx="9144000" cy="646331"/>
          </a:xfrm>
          <a:prstGeom prst="rect">
            <a:avLst/>
          </a:prstGeom>
          <a:noFill/>
        </p:spPr>
        <p:txBody>
          <a:bodyPr wrap="square" rtlCol="0">
            <a:spAutoFit/>
          </a:bodyPr>
          <a:lstStyle/>
          <a:p>
            <a:pPr algn="ctr"/>
            <a:r>
              <a:rPr lang="en-US" dirty="0" smtClean="0"/>
              <a:t>Flashing runway lights:  Advises vehicles and pedestrians to vacate runways immediately</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Review</a:t>
            </a:r>
            <a:endParaRPr lang="en-CA"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CA" dirty="0" smtClean="0"/>
              <a:t>If you were at an airport at night and were looking for a taxiway, what colour lights would you be looking for?</a:t>
            </a:r>
          </a:p>
          <a:p>
            <a:pPr marL="514350" indent="-514350">
              <a:buFont typeface="+mj-lt"/>
              <a:buAutoNum type="arabicPeriod"/>
            </a:pPr>
            <a:endParaRPr lang="en-CA" dirty="0" smtClean="0"/>
          </a:p>
          <a:p>
            <a:pPr marL="514350" indent="-514350">
              <a:buFont typeface="+mj-lt"/>
              <a:buAutoNum type="arabicPeriod"/>
            </a:pPr>
            <a:r>
              <a:rPr lang="en-CA" dirty="0" smtClean="0"/>
              <a:t>What are the legs of the circuit?</a:t>
            </a:r>
          </a:p>
          <a:p>
            <a:pPr marL="514350" indent="-514350">
              <a:buFont typeface="+mj-lt"/>
              <a:buAutoNum type="arabicPeriod"/>
            </a:pPr>
            <a:endParaRPr lang="en-CA" dirty="0" smtClean="0"/>
          </a:p>
          <a:p>
            <a:pPr marL="514350" indent="-514350">
              <a:buFont typeface="+mj-lt"/>
              <a:buAutoNum type="arabicPeriod"/>
            </a:pPr>
            <a:r>
              <a:rPr lang="en-CA" dirty="0" smtClean="0"/>
              <a:t>If you were on final approach to land and you saw a red light from the tower, what would you do?</a:t>
            </a:r>
            <a:endParaRPr lang="en-CA"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The Canadian Airspace System</a:t>
            </a:r>
            <a:endParaRPr lang="en-CA" dirty="0"/>
          </a:p>
        </p:txBody>
      </p:sp>
      <p:sp>
        <p:nvSpPr>
          <p:cNvPr id="5" name="Text Placeholder 4"/>
          <p:cNvSpPr>
            <a:spLocks noGrp="1"/>
          </p:cNvSpPr>
          <p:nvPr>
            <p:ph type="body" idx="1"/>
          </p:nvPr>
        </p:nvSpPr>
        <p:spPr/>
        <p:txBody>
          <a:bodyPr/>
          <a:lstStyle/>
          <a:p>
            <a:endParaRPr lang="en-CA"/>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Canadian Domestic Airspace</a:t>
            </a:r>
            <a:endParaRPr lang="en-CA" dirty="0"/>
          </a:p>
        </p:txBody>
      </p:sp>
      <p:sp>
        <p:nvSpPr>
          <p:cNvPr id="3" name="Content Placeholder 2"/>
          <p:cNvSpPr>
            <a:spLocks noGrp="1"/>
          </p:cNvSpPr>
          <p:nvPr>
            <p:ph idx="1"/>
          </p:nvPr>
        </p:nvSpPr>
        <p:spPr/>
        <p:txBody>
          <a:bodyPr/>
          <a:lstStyle/>
          <a:p>
            <a:r>
              <a:rPr lang="en-CA" dirty="0" smtClean="0"/>
              <a:t>Canadian Domestic Airspace:</a:t>
            </a:r>
            <a:br>
              <a:rPr lang="en-CA" dirty="0" smtClean="0"/>
            </a:br>
            <a:r>
              <a:rPr lang="en-CA" dirty="0" smtClean="0"/>
              <a:t>All airspace over the Canadian land mass, Canadian Arctic, Canadian Archipelago and areas of the high seas</a:t>
            </a:r>
          </a:p>
          <a:p>
            <a:r>
              <a:rPr lang="en-CA" dirty="0" smtClean="0"/>
              <a:t>Split into two areas:</a:t>
            </a:r>
            <a:br>
              <a:rPr lang="en-CA" dirty="0" smtClean="0"/>
            </a:br>
            <a:r>
              <a:rPr lang="en-CA" dirty="0" smtClean="0"/>
              <a:t>Northern Domestic Airspace (NDA)</a:t>
            </a:r>
            <a:br>
              <a:rPr lang="en-CA" dirty="0" smtClean="0"/>
            </a:br>
            <a:r>
              <a:rPr lang="en-CA" dirty="0" smtClean="0"/>
              <a:t>Southern Domestic Airspace (SDA)</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3" cstate="print"/>
          <a:srcRect/>
          <a:stretch>
            <a:fillRect/>
          </a:stretch>
        </p:blipFill>
        <p:spPr bwMode="auto">
          <a:xfrm>
            <a:off x="1142976" y="1"/>
            <a:ext cx="6694361"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Canadian Domestic Airspace</a:t>
            </a:r>
            <a:endParaRPr lang="en-CA" dirty="0"/>
          </a:p>
        </p:txBody>
      </p:sp>
      <p:sp>
        <p:nvSpPr>
          <p:cNvPr id="5" name="Text Placeholder 4"/>
          <p:cNvSpPr>
            <a:spLocks noGrp="1"/>
          </p:cNvSpPr>
          <p:nvPr>
            <p:ph type="body" idx="1"/>
          </p:nvPr>
        </p:nvSpPr>
        <p:spPr/>
        <p:txBody>
          <a:bodyPr>
            <a:normAutofit lnSpcReduction="10000"/>
          </a:bodyPr>
          <a:lstStyle/>
          <a:p>
            <a:r>
              <a:rPr lang="en-CA" dirty="0" smtClean="0"/>
              <a:t>Northern Domestic Airspace (NDA)</a:t>
            </a:r>
            <a:endParaRPr lang="en-CA" dirty="0"/>
          </a:p>
        </p:txBody>
      </p:sp>
      <p:sp>
        <p:nvSpPr>
          <p:cNvPr id="7" name="Text Placeholder 6"/>
          <p:cNvSpPr>
            <a:spLocks noGrp="1"/>
          </p:cNvSpPr>
          <p:nvPr>
            <p:ph type="body" sz="half" idx="3"/>
          </p:nvPr>
        </p:nvSpPr>
        <p:spPr/>
        <p:txBody>
          <a:bodyPr>
            <a:normAutofit lnSpcReduction="10000"/>
          </a:bodyPr>
          <a:lstStyle/>
          <a:p>
            <a:r>
              <a:rPr lang="en-CA" dirty="0" smtClean="0"/>
              <a:t>Southern Domestic Airspace (SDA)</a:t>
            </a:r>
            <a:endParaRPr lang="en-CA" dirty="0"/>
          </a:p>
        </p:txBody>
      </p:sp>
      <p:sp>
        <p:nvSpPr>
          <p:cNvPr id="6" name="Content Placeholder 5"/>
          <p:cNvSpPr>
            <a:spLocks noGrp="1"/>
          </p:cNvSpPr>
          <p:nvPr>
            <p:ph sz="quarter" idx="2"/>
          </p:nvPr>
        </p:nvSpPr>
        <p:spPr>
          <a:xfrm>
            <a:off x="457200" y="2362200"/>
            <a:ext cx="4040188" cy="4495800"/>
          </a:xfrm>
        </p:spPr>
        <p:txBody>
          <a:bodyPr/>
          <a:lstStyle/>
          <a:p>
            <a:r>
              <a:rPr lang="en-CA" dirty="0" smtClean="0"/>
              <a:t>The magnetic north pole is located within the NDA</a:t>
            </a:r>
          </a:p>
          <a:p>
            <a:r>
              <a:rPr lang="en-CA" dirty="0" smtClean="0"/>
              <a:t>Magnetic compass heading are erratic</a:t>
            </a:r>
          </a:p>
          <a:p>
            <a:r>
              <a:rPr lang="en-CA" dirty="0" smtClean="0"/>
              <a:t>Runway headings, cruising altitudes and surface winds use degrees </a:t>
            </a:r>
            <a:r>
              <a:rPr lang="en-CA" b="1" u="sng" dirty="0" smtClean="0"/>
              <a:t>TRUE</a:t>
            </a:r>
            <a:endParaRPr lang="en-CA" dirty="0"/>
          </a:p>
        </p:txBody>
      </p:sp>
      <p:sp>
        <p:nvSpPr>
          <p:cNvPr id="8" name="Content Placeholder 7"/>
          <p:cNvSpPr>
            <a:spLocks noGrp="1"/>
          </p:cNvSpPr>
          <p:nvPr>
            <p:ph sz="quarter" idx="4"/>
          </p:nvPr>
        </p:nvSpPr>
        <p:spPr>
          <a:xfrm>
            <a:off x="4645025" y="2362200"/>
            <a:ext cx="4041775" cy="4495800"/>
          </a:xfrm>
        </p:spPr>
        <p:txBody>
          <a:bodyPr>
            <a:normAutofit/>
          </a:bodyPr>
          <a:lstStyle/>
          <a:p>
            <a:r>
              <a:rPr lang="en-CA" dirty="0" smtClean="0"/>
              <a:t>Most of the Canadian land mass is located within this region</a:t>
            </a:r>
          </a:p>
          <a:p>
            <a:r>
              <a:rPr lang="en-CA" dirty="0" smtClean="0"/>
              <a:t>Magnetic compass heading are fairly reliable</a:t>
            </a:r>
          </a:p>
          <a:p>
            <a:r>
              <a:rPr lang="en-CA" dirty="0" smtClean="0"/>
              <a:t>Runway headings, cruising altitudes and surface winds use degrees </a:t>
            </a:r>
            <a:r>
              <a:rPr lang="en-CA" b="1" u="sng" dirty="0" smtClean="0"/>
              <a:t>MAGNETIC</a:t>
            </a:r>
            <a:endParaRPr lang="en-CA"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smtClean="0"/>
              <a:t>Altimeter Regions</a:t>
            </a:r>
            <a:endParaRPr lang="en-CA" dirty="0"/>
          </a:p>
        </p:txBody>
      </p:sp>
      <p:sp>
        <p:nvSpPr>
          <p:cNvPr id="8" name="Text Placeholder 7"/>
          <p:cNvSpPr>
            <a:spLocks noGrp="1"/>
          </p:cNvSpPr>
          <p:nvPr>
            <p:ph type="body" idx="1"/>
          </p:nvPr>
        </p:nvSpPr>
        <p:spPr/>
        <p:txBody>
          <a:bodyPr/>
          <a:lstStyle/>
          <a:p>
            <a:endParaRPr lang="en-CA"/>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Altimeter Setting</a:t>
            </a:r>
            <a:endParaRPr lang="en-CA" dirty="0"/>
          </a:p>
        </p:txBody>
      </p:sp>
      <p:sp>
        <p:nvSpPr>
          <p:cNvPr id="3" name="Text Placeholder 2"/>
          <p:cNvSpPr>
            <a:spLocks noGrp="1"/>
          </p:cNvSpPr>
          <p:nvPr>
            <p:ph type="body" idx="1"/>
          </p:nvPr>
        </p:nvSpPr>
        <p:spPr/>
        <p:txBody>
          <a:bodyPr>
            <a:normAutofit lnSpcReduction="10000"/>
          </a:bodyPr>
          <a:lstStyle/>
          <a:p>
            <a:r>
              <a:rPr lang="en-CA" dirty="0" smtClean="0"/>
              <a:t>Altimeter Setting </a:t>
            </a:r>
            <a:r>
              <a:rPr lang="en-CA" dirty="0"/>
              <a:t>R</a:t>
            </a:r>
            <a:r>
              <a:rPr lang="en-CA" dirty="0" smtClean="0"/>
              <a:t>egion</a:t>
            </a:r>
            <a:endParaRPr lang="en-CA" dirty="0"/>
          </a:p>
        </p:txBody>
      </p:sp>
      <p:sp>
        <p:nvSpPr>
          <p:cNvPr id="5" name="Text Placeholder 4"/>
          <p:cNvSpPr>
            <a:spLocks noGrp="1"/>
          </p:cNvSpPr>
          <p:nvPr>
            <p:ph type="body" sz="half" idx="3"/>
          </p:nvPr>
        </p:nvSpPr>
        <p:spPr/>
        <p:txBody>
          <a:bodyPr>
            <a:normAutofit lnSpcReduction="10000"/>
          </a:bodyPr>
          <a:lstStyle/>
          <a:p>
            <a:r>
              <a:rPr lang="en-CA" dirty="0" smtClean="0"/>
              <a:t>Standard Pressure Region</a:t>
            </a:r>
            <a:endParaRPr lang="en-CA" dirty="0"/>
          </a:p>
        </p:txBody>
      </p:sp>
      <p:sp>
        <p:nvSpPr>
          <p:cNvPr id="4" name="Content Placeholder 3"/>
          <p:cNvSpPr>
            <a:spLocks noGrp="1"/>
          </p:cNvSpPr>
          <p:nvPr>
            <p:ph sz="quarter" idx="2"/>
          </p:nvPr>
        </p:nvSpPr>
        <p:spPr>
          <a:xfrm>
            <a:off x="457200" y="2514600"/>
            <a:ext cx="4040188" cy="4343400"/>
          </a:xfrm>
        </p:spPr>
        <p:txBody>
          <a:bodyPr>
            <a:normAutofit fontScale="92500" lnSpcReduction="10000"/>
          </a:bodyPr>
          <a:lstStyle/>
          <a:p>
            <a:r>
              <a:rPr lang="en-CA" dirty="0" smtClean="0"/>
              <a:t>Airspace of defined dimensions below 18,000’ ASL</a:t>
            </a:r>
          </a:p>
          <a:p>
            <a:r>
              <a:rPr lang="en-CA" dirty="0" smtClean="0"/>
              <a:t>Prior to take off, set altimeter to current altimeter setting, or field elevation</a:t>
            </a:r>
          </a:p>
          <a:p>
            <a:r>
              <a:rPr lang="en-CA" dirty="0" smtClean="0"/>
              <a:t>During flight set it to the nearest station</a:t>
            </a:r>
          </a:p>
          <a:p>
            <a:r>
              <a:rPr lang="en-CA" dirty="0" smtClean="0"/>
              <a:t>While approaching an airport, set it to the current altimeter setting of that airport</a:t>
            </a:r>
            <a:endParaRPr lang="en-CA" dirty="0"/>
          </a:p>
        </p:txBody>
      </p:sp>
      <p:sp>
        <p:nvSpPr>
          <p:cNvPr id="6" name="Content Placeholder 5"/>
          <p:cNvSpPr>
            <a:spLocks noGrp="1"/>
          </p:cNvSpPr>
          <p:nvPr>
            <p:ph sz="quarter" idx="4"/>
          </p:nvPr>
        </p:nvSpPr>
        <p:spPr>
          <a:xfrm>
            <a:off x="4645025" y="2514600"/>
            <a:ext cx="4041775" cy="4343400"/>
          </a:xfrm>
        </p:spPr>
        <p:txBody>
          <a:bodyPr>
            <a:normAutofit fontScale="92500" lnSpcReduction="20000"/>
          </a:bodyPr>
          <a:lstStyle/>
          <a:p>
            <a:r>
              <a:rPr lang="en-CA" dirty="0" smtClean="0"/>
              <a:t>All high level airspace over Canada (18,000’+) and all low level airspace not in the altimeter setting region</a:t>
            </a:r>
          </a:p>
          <a:p>
            <a:r>
              <a:rPr lang="en-CA" dirty="0" smtClean="0"/>
              <a:t>The altimeter is generally set to 29.92 “Hg</a:t>
            </a:r>
          </a:p>
          <a:p>
            <a:r>
              <a:rPr lang="en-CA" dirty="0" smtClean="0"/>
              <a:t>Prior to take off, the pilot sets it to the current altimeter setting or field elevation</a:t>
            </a:r>
          </a:p>
          <a:p>
            <a:r>
              <a:rPr lang="en-CA" dirty="0" smtClean="0"/>
              <a:t>Set to current airport altimeter setting before descending for landing</a:t>
            </a:r>
            <a:endParaRPr lang="en-C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Aerodrome vs. Airport</a:t>
            </a:r>
            <a:endParaRPr lang="en-CA" dirty="0"/>
          </a:p>
        </p:txBody>
      </p:sp>
      <p:sp>
        <p:nvSpPr>
          <p:cNvPr id="5" name="Content Placeholder 4"/>
          <p:cNvSpPr>
            <a:spLocks noGrp="1"/>
          </p:cNvSpPr>
          <p:nvPr>
            <p:ph idx="1"/>
          </p:nvPr>
        </p:nvSpPr>
        <p:spPr/>
        <p:txBody>
          <a:bodyPr/>
          <a:lstStyle/>
          <a:p>
            <a:r>
              <a:rPr lang="en-CA" dirty="0" smtClean="0"/>
              <a:t>Aerodrome: Any area of land or water designed for the arrival, departure, movement and servicing of aircraft and includes buildings, installations and equipment situated there</a:t>
            </a:r>
          </a:p>
          <a:p>
            <a:endParaRPr lang="en-CA" dirty="0"/>
          </a:p>
          <a:p>
            <a:r>
              <a:rPr lang="en-US" dirty="0" smtClean="0"/>
              <a:t>Airport: an aerodrome in which a Canadian Aviation document (certificate) is in force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a:stretch>
            <a:fillRect/>
          </a:stretch>
        </p:blipFill>
        <p:spPr bwMode="auto">
          <a:xfrm>
            <a:off x="446198" y="0"/>
            <a:ext cx="8251604"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a:xfrm>
            <a:off x="457200" y="1600200"/>
            <a:ext cx="8229600" cy="5257800"/>
          </a:xfrm>
        </p:spPr>
        <p:txBody>
          <a:bodyPr>
            <a:normAutofit/>
          </a:bodyPr>
          <a:lstStyle/>
          <a:p>
            <a:r>
              <a:rPr lang="en-CA" dirty="0" smtClean="0"/>
              <a:t>Uncontrolled airspace:</a:t>
            </a:r>
          </a:p>
          <a:p>
            <a:pPr lvl="1"/>
            <a:r>
              <a:rPr lang="en-CA" dirty="0" smtClean="0"/>
              <a:t>Monitor 126.7 MHz and make periodic </a:t>
            </a:r>
            <a:r>
              <a:rPr lang="en-CA" dirty="0" err="1" smtClean="0"/>
              <a:t>enroute</a:t>
            </a:r>
            <a:r>
              <a:rPr lang="en-CA" dirty="0" smtClean="0"/>
              <a:t> position reports and changes in flight altitudes</a:t>
            </a:r>
          </a:p>
          <a:p>
            <a:r>
              <a:rPr lang="en-CA" dirty="0" smtClean="0"/>
              <a:t>Controlled airspace:</a:t>
            </a:r>
          </a:p>
          <a:p>
            <a:pPr lvl="1"/>
            <a:r>
              <a:rPr lang="en-CA" dirty="0" smtClean="0"/>
              <a:t>Air Traffic Control service provided</a:t>
            </a:r>
          </a:p>
          <a:p>
            <a:pPr lvl="1"/>
            <a:r>
              <a:rPr lang="en-CA" dirty="0" smtClean="0"/>
              <a:t>Divided into High Level Airspace and Low Level Airspace</a:t>
            </a:r>
          </a:p>
          <a:p>
            <a:r>
              <a:rPr lang="en-CA" dirty="0" smtClean="0"/>
              <a:t>Identification Zones (ADIZ):</a:t>
            </a:r>
          </a:p>
          <a:p>
            <a:pPr lvl="1"/>
            <a:r>
              <a:rPr lang="en-CA" dirty="0" smtClean="0"/>
              <a:t>Air Defence Identification Zones established for security control of air traffic.</a:t>
            </a:r>
          </a:p>
          <a:p>
            <a:pPr lvl="1"/>
            <a:r>
              <a:rPr lang="en-CA" dirty="0" smtClean="0"/>
              <a:t>Locations indicated on aeronautical charts, radio facility charts and the Canadian </a:t>
            </a:r>
            <a:r>
              <a:rPr lang="en-CA" smtClean="0"/>
              <a:t>Air Pilot (CAP)</a:t>
            </a:r>
            <a:endParaRPr lang="en-CA"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High Level Airspace</a:t>
            </a:r>
            <a:endParaRPr lang="en-CA" dirty="0"/>
          </a:p>
        </p:txBody>
      </p:sp>
      <p:sp>
        <p:nvSpPr>
          <p:cNvPr id="3" name="Content Placeholder 2"/>
          <p:cNvSpPr>
            <a:spLocks noGrp="1"/>
          </p:cNvSpPr>
          <p:nvPr>
            <p:ph idx="1"/>
          </p:nvPr>
        </p:nvSpPr>
        <p:spPr/>
        <p:txBody>
          <a:bodyPr/>
          <a:lstStyle/>
          <a:p>
            <a:r>
              <a:rPr lang="en-CA" dirty="0" smtClean="0"/>
              <a:t>All airspace 18,000 feet ASL and above</a:t>
            </a:r>
          </a:p>
          <a:p>
            <a:endParaRPr lang="en-CA" dirty="0" smtClean="0"/>
          </a:p>
          <a:p>
            <a:r>
              <a:rPr lang="en-CA" dirty="0" smtClean="0"/>
              <a:t>Includes high level airways (controlled),</a:t>
            </a:r>
          </a:p>
          <a:p>
            <a:r>
              <a:rPr lang="en-CA" dirty="0" smtClean="0"/>
              <a:t>And high level air routes (uncontrolled)</a:t>
            </a:r>
            <a:endParaRPr lang="en-CA" dirty="0"/>
          </a:p>
        </p:txBody>
      </p:sp>
    </p:spTree>
    <p:extLst>
      <p:ext uri="{BB962C8B-B14F-4D97-AF65-F5344CB8AC3E}">
        <p14:creationId xmlns:p14="http://schemas.microsoft.com/office/powerpoint/2010/main" xmlns="" val="22911519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Low Level Airspace</a:t>
            </a:r>
            <a:endParaRPr lang="en-CA" dirty="0"/>
          </a:p>
        </p:txBody>
      </p:sp>
      <p:sp>
        <p:nvSpPr>
          <p:cNvPr id="3" name="Content Placeholder 2"/>
          <p:cNvSpPr>
            <a:spLocks noGrp="1"/>
          </p:cNvSpPr>
          <p:nvPr>
            <p:ph idx="1"/>
          </p:nvPr>
        </p:nvSpPr>
        <p:spPr/>
        <p:txBody>
          <a:bodyPr/>
          <a:lstStyle/>
          <a:p>
            <a:r>
              <a:rPr lang="en-CA" dirty="0" smtClean="0"/>
              <a:t>All airspace below 18,000 feet ASL</a:t>
            </a:r>
          </a:p>
          <a:p>
            <a:r>
              <a:rPr lang="en-CA" dirty="0" smtClean="0"/>
              <a:t>Not all is controlled</a:t>
            </a:r>
          </a:p>
          <a:p>
            <a:r>
              <a:rPr lang="en-CA" dirty="0" smtClean="0"/>
              <a:t>Includes low level airways, control area extensions, control zones, transition areas, Class F restricted, advisory and danger areas</a:t>
            </a:r>
            <a:endParaRPr lang="en-CA"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a:xfrm>
            <a:off x="457200" y="1600200"/>
            <a:ext cx="8229600" cy="5257800"/>
          </a:xfrm>
        </p:spPr>
        <p:txBody>
          <a:bodyPr>
            <a:normAutofit/>
          </a:bodyPr>
          <a:lstStyle/>
          <a:p>
            <a:r>
              <a:rPr lang="en-CA" dirty="0" smtClean="0"/>
              <a:t>Low Level Airways: routes between radio navigation aids</a:t>
            </a:r>
          </a:p>
          <a:p>
            <a:r>
              <a:rPr lang="en-CA" dirty="0" smtClean="0"/>
              <a:t>Control Area Extensions: additional controlled airspace surrounding a control zone</a:t>
            </a:r>
          </a:p>
          <a:p>
            <a:r>
              <a:rPr lang="en-CA" dirty="0" smtClean="0"/>
              <a:t>Control Zone: designated areas around certain aerodromes</a:t>
            </a:r>
          </a:p>
          <a:p>
            <a:r>
              <a:rPr lang="en-CA" dirty="0" smtClean="0"/>
              <a:t>Transition Area: 700 feet AGL to base of controlled airspace</a:t>
            </a:r>
          </a:p>
          <a:p>
            <a:r>
              <a:rPr lang="en-CA" dirty="0" smtClean="0"/>
              <a:t>Terminal Control Area: Provide area for IFR control service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 y="1498872"/>
            <a:ext cx="9144000" cy="3226879"/>
          </a:xfrm>
          <a:prstGeom prst="rect">
            <a:avLst/>
          </a:prstGeom>
        </p:spPr>
      </p:pic>
    </p:spTree>
    <p:extLst>
      <p:ext uri="{BB962C8B-B14F-4D97-AF65-F5344CB8AC3E}">
        <p14:creationId xmlns:p14="http://schemas.microsoft.com/office/powerpoint/2010/main" xmlns="" val="32117367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0" y="8001"/>
            <a:ext cx="19708954" cy="6955206"/>
          </a:xfrm>
          <a:prstGeom prst="rect">
            <a:avLst/>
          </a:prstGeom>
        </p:spPr>
      </p:pic>
    </p:spTree>
    <p:extLst>
      <p:ext uri="{BB962C8B-B14F-4D97-AF65-F5344CB8AC3E}">
        <p14:creationId xmlns:p14="http://schemas.microsoft.com/office/powerpoint/2010/main" xmlns="" val="28793469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8893496" y="4621"/>
            <a:ext cx="19708954" cy="6955206"/>
          </a:xfrm>
          <a:prstGeom prst="rect">
            <a:avLst/>
          </a:prstGeom>
        </p:spPr>
      </p:pic>
    </p:spTree>
    <p:extLst>
      <p:ext uri="{BB962C8B-B14F-4D97-AF65-F5344CB8AC3E}">
        <p14:creationId xmlns:p14="http://schemas.microsoft.com/office/powerpoint/2010/main" xmlns="" val="783885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Classification of Canadian Airspace</a:t>
            </a:r>
            <a:endParaRPr lang="en-CA" dirty="0"/>
          </a:p>
        </p:txBody>
      </p:sp>
      <p:sp>
        <p:nvSpPr>
          <p:cNvPr id="4" name="Text Placeholder 3"/>
          <p:cNvSpPr>
            <a:spLocks noGrp="1"/>
          </p:cNvSpPr>
          <p:nvPr>
            <p:ph type="body" idx="1"/>
          </p:nvPr>
        </p:nvSpPr>
        <p:spPr/>
        <p:txBody>
          <a:bodyPr/>
          <a:lstStyle/>
          <a:p>
            <a:endParaRPr lang="en-CA"/>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Classifications of Airspace</a:t>
            </a:r>
            <a:endParaRPr lang="en-CA" dirty="0"/>
          </a:p>
        </p:txBody>
      </p:sp>
      <p:sp>
        <p:nvSpPr>
          <p:cNvPr id="3" name="Content Placeholder 2"/>
          <p:cNvSpPr>
            <a:spLocks noGrp="1"/>
          </p:cNvSpPr>
          <p:nvPr>
            <p:ph idx="1"/>
          </p:nvPr>
        </p:nvSpPr>
        <p:spPr/>
        <p:txBody>
          <a:bodyPr/>
          <a:lstStyle/>
          <a:p>
            <a:r>
              <a:rPr lang="en-CA" dirty="0" smtClean="0"/>
              <a:t>Canadian Domestic Airspace is divided into 7 classes – A, B, C, D, E, F and G</a:t>
            </a:r>
          </a:p>
          <a:p>
            <a:r>
              <a:rPr lang="en-CA" dirty="0" smtClean="0"/>
              <a:t>Flight within each region is governed by specified rules and operating procedures</a:t>
            </a:r>
          </a:p>
          <a:p>
            <a:endParaRPr lang="en-CA" dirty="0" smtClean="0"/>
          </a:p>
          <a:p>
            <a:r>
              <a:rPr lang="en-CA" dirty="0" smtClean="0"/>
              <a:t>Controlled airspace: A-F</a:t>
            </a:r>
          </a:p>
          <a:p>
            <a:r>
              <a:rPr lang="en-CA" dirty="0" smtClean="0"/>
              <a:t>Uncontrolled airspace:  G</a:t>
            </a:r>
            <a:endParaRPr lang="en-C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normAutofit/>
          </a:bodyPr>
          <a:lstStyle/>
          <a:p>
            <a:r>
              <a:rPr lang="en-CA" dirty="0"/>
              <a:t>Movement area: any surface used for aircraft movement including manoeuvring area and apron</a:t>
            </a:r>
          </a:p>
          <a:p>
            <a:r>
              <a:rPr lang="en-CA" dirty="0" smtClean="0"/>
              <a:t>Manoeuvring area: parts of airport designed for taking off, landing and movement of aircraft (runways and taxiways)</a:t>
            </a:r>
          </a:p>
          <a:p>
            <a:r>
              <a:rPr lang="en-CA" dirty="0" smtClean="0"/>
              <a:t>Apron: area intended for loading and unloading of passengers and cargo, refuelling, servicing, maintenance and parking</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Classifications of Airspace</a:t>
            </a:r>
            <a:endParaRPr lang="en-CA" dirty="0"/>
          </a:p>
        </p:txBody>
      </p:sp>
      <p:sp>
        <p:nvSpPr>
          <p:cNvPr id="4" name="Text Placeholder 3"/>
          <p:cNvSpPr>
            <a:spLocks noGrp="1"/>
          </p:cNvSpPr>
          <p:nvPr>
            <p:ph type="body" idx="1"/>
          </p:nvPr>
        </p:nvSpPr>
        <p:spPr/>
        <p:txBody>
          <a:bodyPr/>
          <a:lstStyle/>
          <a:p>
            <a:r>
              <a:rPr lang="en-CA" dirty="0" smtClean="0"/>
              <a:t>Class A Airspace</a:t>
            </a:r>
            <a:endParaRPr lang="en-CA" dirty="0"/>
          </a:p>
        </p:txBody>
      </p:sp>
      <p:sp>
        <p:nvSpPr>
          <p:cNvPr id="6" name="Text Placeholder 5"/>
          <p:cNvSpPr>
            <a:spLocks noGrp="1"/>
          </p:cNvSpPr>
          <p:nvPr>
            <p:ph type="body" sz="half" idx="3"/>
          </p:nvPr>
        </p:nvSpPr>
        <p:spPr/>
        <p:txBody>
          <a:bodyPr/>
          <a:lstStyle/>
          <a:p>
            <a:r>
              <a:rPr lang="en-CA" dirty="0" smtClean="0"/>
              <a:t>Class B Airspace</a:t>
            </a:r>
            <a:endParaRPr lang="en-CA" dirty="0"/>
          </a:p>
        </p:txBody>
      </p:sp>
      <p:sp>
        <p:nvSpPr>
          <p:cNvPr id="5" name="Content Placeholder 4"/>
          <p:cNvSpPr>
            <a:spLocks noGrp="1"/>
          </p:cNvSpPr>
          <p:nvPr>
            <p:ph sz="quarter" idx="2"/>
          </p:nvPr>
        </p:nvSpPr>
        <p:spPr/>
        <p:txBody>
          <a:bodyPr>
            <a:normAutofit/>
          </a:bodyPr>
          <a:lstStyle/>
          <a:p>
            <a:r>
              <a:rPr lang="en-CA" dirty="0" smtClean="0"/>
              <a:t>18,000 feet ASL to FL600</a:t>
            </a:r>
          </a:p>
          <a:p>
            <a:r>
              <a:rPr lang="en-CA" dirty="0" smtClean="0"/>
              <a:t>IFR only</a:t>
            </a:r>
          </a:p>
          <a:p>
            <a:r>
              <a:rPr lang="en-CA" dirty="0" smtClean="0"/>
              <a:t>ATC clearance required</a:t>
            </a:r>
          </a:p>
          <a:p>
            <a:r>
              <a:rPr lang="en-CA" dirty="0" smtClean="0"/>
              <a:t>ATC separation is provided to all aircraft</a:t>
            </a:r>
          </a:p>
          <a:p>
            <a:r>
              <a:rPr lang="en-CA" dirty="0" smtClean="0"/>
              <a:t>All aircraft must have a Mode C transponder (altimeter reporting) </a:t>
            </a:r>
          </a:p>
        </p:txBody>
      </p:sp>
      <p:sp>
        <p:nvSpPr>
          <p:cNvPr id="7" name="Content Placeholder 6"/>
          <p:cNvSpPr>
            <a:spLocks noGrp="1"/>
          </p:cNvSpPr>
          <p:nvPr>
            <p:ph sz="quarter" idx="4"/>
          </p:nvPr>
        </p:nvSpPr>
        <p:spPr/>
        <p:txBody>
          <a:bodyPr>
            <a:normAutofit fontScale="85000" lnSpcReduction="10000"/>
          </a:bodyPr>
          <a:lstStyle/>
          <a:p>
            <a:r>
              <a:rPr lang="en-CA" dirty="0" smtClean="0"/>
              <a:t>12,500’ ASL to 17,999’ ASL</a:t>
            </a:r>
          </a:p>
          <a:p>
            <a:r>
              <a:rPr lang="en-CA" dirty="0" smtClean="0"/>
              <a:t>Any CZ/TCA can be made into class B if necessary</a:t>
            </a:r>
          </a:p>
          <a:p>
            <a:r>
              <a:rPr lang="en-CA" dirty="0" smtClean="0"/>
              <a:t>VFR or IFR</a:t>
            </a:r>
          </a:p>
          <a:p>
            <a:r>
              <a:rPr lang="en-CA" dirty="0" smtClean="0"/>
              <a:t>ATC clearance required</a:t>
            </a:r>
          </a:p>
          <a:p>
            <a:r>
              <a:rPr lang="en-CA" dirty="0" smtClean="0"/>
              <a:t>ATC separation is provided to all aircraft</a:t>
            </a:r>
          </a:p>
          <a:p>
            <a:r>
              <a:rPr lang="en-CA" dirty="0" smtClean="0"/>
              <a:t>Two-way radio</a:t>
            </a:r>
          </a:p>
          <a:p>
            <a:r>
              <a:rPr lang="en-CA" dirty="0" smtClean="0"/>
              <a:t>Radio navigation equipment</a:t>
            </a:r>
          </a:p>
          <a:p>
            <a:r>
              <a:rPr lang="en-CA" dirty="0" smtClean="0"/>
              <a:t>Mode C transponder</a:t>
            </a:r>
          </a:p>
          <a:p>
            <a:endParaRPr lang="en-CA"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Classifications of Airspace</a:t>
            </a:r>
            <a:endParaRPr lang="en-CA" dirty="0"/>
          </a:p>
        </p:txBody>
      </p:sp>
      <p:sp>
        <p:nvSpPr>
          <p:cNvPr id="3" name="Text Placeholder 2"/>
          <p:cNvSpPr>
            <a:spLocks noGrp="1"/>
          </p:cNvSpPr>
          <p:nvPr>
            <p:ph type="body" idx="1"/>
          </p:nvPr>
        </p:nvSpPr>
        <p:spPr/>
        <p:txBody>
          <a:bodyPr/>
          <a:lstStyle/>
          <a:p>
            <a:r>
              <a:rPr lang="en-CA" dirty="0" smtClean="0"/>
              <a:t>Class C Airspace</a:t>
            </a:r>
            <a:endParaRPr lang="en-CA" dirty="0"/>
          </a:p>
        </p:txBody>
      </p:sp>
      <p:sp>
        <p:nvSpPr>
          <p:cNvPr id="5" name="Text Placeholder 4"/>
          <p:cNvSpPr>
            <a:spLocks noGrp="1"/>
          </p:cNvSpPr>
          <p:nvPr>
            <p:ph type="body" sz="half" idx="3"/>
          </p:nvPr>
        </p:nvSpPr>
        <p:spPr/>
        <p:txBody>
          <a:bodyPr/>
          <a:lstStyle/>
          <a:p>
            <a:r>
              <a:rPr lang="en-CA" dirty="0" smtClean="0"/>
              <a:t>Class D Airspace</a:t>
            </a:r>
            <a:endParaRPr lang="en-CA" dirty="0"/>
          </a:p>
        </p:txBody>
      </p:sp>
      <p:sp>
        <p:nvSpPr>
          <p:cNvPr id="4" name="Content Placeholder 3"/>
          <p:cNvSpPr>
            <a:spLocks noGrp="1"/>
          </p:cNvSpPr>
          <p:nvPr>
            <p:ph sz="quarter" idx="2"/>
          </p:nvPr>
        </p:nvSpPr>
        <p:spPr/>
        <p:txBody>
          <a:bodyPr>
            <a:normAutofit/>
          </a:bodyPr>
          <a:lstStyle/>
          <a:p>
            <a:r>
              <a:rPr lang="en-CA" dirty="0" smtClean="0"/>
              <a:t>IFR and VFR</a:t>
            </a:r>
          </a:p>
          <a:p>
            <a:r>
              <a:rPr lang="en-CA" dirty="0" smtClean="0"/>
              <a:t>VFR requires a clearance</a:t>
            </a:r>
          </a:p>
          <a:p>
            <a:r>
              <a:rPr lang="en-CA" dirty="0" smtClean="0"/>
              <a:t>Separation is provided for IFR traffic, and VFR conflict resolution if the workload permits</a:t>
            </a:r>
          </a:p>
          <a:p>
            <a:r>
              <a:rPr lang="en-CA" dirty="0" smtClean="0"/>
              <a:t>Two way radio</a:t>
            </a:r>
          </a:p>
          <a:p>
            <a:r>
              <a:rPr lang="en-CA" dirty="0" smtClean="0"/>
              <a:t>Mode C transponder</a:t>
            </a:r>
            <a:endParaRPr lang="en-CA" dirty="0"/>
          </a:p>
        </p:txBody>
      </p:sp>
      <p:sp>
        <p:nvSpPr>
          <p:cNvPr id="6" name="Content Placeholder 5"/>
          <p:cNvSpPr>
            <a:spLocks noGrp="1"/>
          </p:cNvSpPr>
          <p:nvPr>
            <p:ph sz="quarter" idx="4"/>
          </p:nvPr>
        </p:nvSpPr>
        <p:spPr/>
        <p:txBody>
          <a:bodyPr>
            <a:normAutofit fontScale="92500" lnSpcReduction="10000"/>
          </a:bodyPr>
          <a:lstStyle/>
          <a:p>
            <a:r>
              <a:rPr lang="en-CA" dirty="0" smtClean="0"/>
              <a:t>IFR and VFR</a:t>
            </a:r>
          </a:p>
          <a:p>
            <a:r>
              <a:rPr lang="en-CA" dirty="0" smtClean="0"/>
              <a:t>VFR traffic must make two-way communication before entering</a:t>
            </a:r>
          </a:p>
          <a:p>
            <a:r>
              <a:rPr lang="en-CA" dirty="0" smtClean="0"/>
              <a:t>Separation is provided for IFR traffic, and VFR conflict resolution if the workload permits</a:t>
            </a:r>
          </a:p>
          <a:p>
            <a:r>
              <a:rPr lang="en-CA" dirty="0" smtClean="0"/>
              <a:t>Two way radio</a:t>
            </a:r>
          </a:p>
          <a:p>
            <a:r>
              <a:rPr lang="en-CA" dirty="0" smtClean="0"/>
              <a:t>If in transponder airspace, a Mode C transponder</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Classifications of Airspace</a:t>
            </a:r>
            <a:endParaRPr lang="en-CA" dirty="0"/>
          </a:p>
        </p:txBody>
      </p:sp>
      <p:sp>
        <p:nvSpPr>
          <p:cNvPr id="3" name="Text Placeholder 2"/>
          <p:cNvSpPr>
            <a:spLocks noGrp="1"/>
          </p:cNvSpPr>
          <p:nvPr>
            <p:ph type="body" idx="1"/>
          </p:nvPr>
        </p:nvSpPr>
        <p:spPr/>
        <p:txBody>
          <a:bodyPr/>
          <a:lstStyle/>
          <a:p>
            <a:r>
              <a:rPr lang="en-CA" dirty="0" smtClean="0"/>
              <a:t>Class E Airspace</a:t>
            </a:r>
            <a:endParaRPr lang="en-CA" dirty="0"/>
          </a:p>
        </p:txBody>
      </p:sp>
      <p:sp>
        <p:nvSpPr>
          <p:cNvPr id="5" name="Text Placeholder 4"/>
          <p:cNvSpPr>
            <a:spLocks noGrp="1"/>
          </p:cNvSpPr>
          <p:nvPr>
            <p:ph type="body" sz="half" idx="3"/>
          </p:nvPr>
        </p:nvSpPr>
        <p:spPr/>
        <p:txBody>
          <a:bodyPr/>
          <a:lstStyle/>
          <a:p>
            <a:r>
              <a:rPr lang="en-CA" dirty="0" smtClean="0"/>
              <a:t>Class F Airspace</a:t>
            </a:r>
            <a:endParaRPr lang="en-CA" dirty="0"/>
          </a:p>
        </p:txBody>
      </p:sp>
      <p:sp>
        <p:nvSpPr>
          <p:cNvPr id="4" name="Content Placeholder 3"/>
          <p:cNvSpPr>
            <a:spLocks noGrp="1"/>
          </p:cNvSpPr>
          <p:nvPr>
            <p:ph sz="quarter" idx="2"/>
          </p:nvPr>
        </p:nvSpPr>
        <p:spPr/>
        <p:txBody>
          <a:bodyPr/>
          <a:lstStyle/>
          <a:p>
            <a:r>
              <a:rPr lang="en-CA" dirty="0" smtClean="0"/>
              <a:t>IFR and VFR is permitted</a:t>
            </a:r>
          </a:p>
          <a:p>
            <a:r>
              <a:rPr lang="en-CA" dirty="0" smtClean="0"/>
              <a:t>Separation is provided to IFR traffic only</a:t>
            </a:r>
          </a:p>
          <a:p>
            <a:r>
              <a:rPr lang="en-CA" dirty="0" smtClean="0"/>
              <a:t>If within Transponder Airspace, a Mode C transponder is required</a:t>
            </a:r>
          </a:p>
          <a:p>
            <a:endParaRPr lang="en-CA" dirty="0"/>
          </a:p>
        </p:txBody>
      </p:sp>
      <p:sp>
        <p:nvSpPr>
          <p:cNvPr id="6" name="Content Placeholder 5"/>
          <p:cNvSpPr>
            <a:spLocks noGrp="1"/>
          </p:cNvSpPr>
          <p:nvPr>
            <p:ph sz="quarter" idx="4"/>
          </p:nvPr>
        </p:nvSpPr>
        <p:spPr/>
        <p:txBody>
          <a:bodyPr>
            <a:normAutofit fontScale="92500"/>
          </a:bodyPr>
          <a:lstStyle/>
          <a:p>
            <a:r>
              <a:rPr lang="en-CA" dirty="0" smtClean="0"/>
              <a:t>Special use airspace</a:t>
            </a:r>
          </a:p>
          <a:p>
            <a:r>
              <a:rPr lang="en-CA" dirty="0" smtClean="0"/>
              <a:t>Will be defined as “Advisory” or “Restricted” depending on operations</a:t>
            </a:r>
          </a:p>
          <a:p>
            <a:r>
              <a:rPr lang="en-CA" dirty="0" smtClean="0"/>
              <a:t>Is subject to the rules of whatever airspace it is in (uncontrolled/controlled)</a:t>
            </a:r>
          </a:p>
          <a:p>
            <a:r>
              <a:rPr lang="en-CA" dirty="0" smtClean="0"/>
              <a:t>Permanent or temporary</a:t>
            </a:r>
            <a:endParaRPr lang="en-CA"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More on Class F Airspace</a:t>
            </a:r>
            <a:endParaRPr lang="en-CA" dirty="0"/>
          </a:p>
        </p:txBody>
      </p:sp>
      <p:sp>
        <p:nvSpPr>
          <p:cNvPr id="3" name="Text Placeholder 2"/>
          <p:cNvSpPr>
            <a:spLocks noGrp="1"/>
          </p:cNvSpPr>
          <p:nvPr>
            <p:ph type="body" idx="1"/>
          </p:nvPr>
        </p:nvSpPr>
        <p:spPr/>
        <p:txBody>
          <a:bodyPr>
            <a:normAutofit/>
          </a:bodyPr>
          <a:lstStyle/>
          <a:p>
            <a:r>
              <a:rPr lang="en-CA" dirty="0" smtClean="0"/>
              <a:t>Advisory Airspace</a:t>
            </a:r>
            <a:endParaRPr lang="en-CA" dirty="0"/>
          </a:p>
        </p:txBody>
      </p:sp>
      <p:sp>
        <p:nvSpPr>
          <p:cNvPr id="5" name="Text Placeholder 4"/>
          <p:cNvSpPr>
            <a:spLocks noGrp="1"/>
          </p:cNvSpPr>
          <p:nvPr>
            <p:ph type="body" sz="half" idx="3"/>
          </p:nvPr>
        </p:nvSpPr>
        <p:spPr/>
        <p:txBody>
          <a:bodyPr/>
          <a:lstStyle/>
          <a:p>
            <a:r>
              <a:rPr lang="en-CA" dirty="0" smtClean="0"/>
              <a:t>Restricted Airspace</a:t>
            </a:r>
            <a:endParaRPr lang="en-CA" dirty="0"/>
          </a:p>
        </p:txBody>
      </p:sp>
      <p:sp>
        <p:nvSpPr>
          <p:cNvPr id="4" name="Content Placeholder 3"/>
          <p:cNvSpPr>
            <a:spLocks noGrp="1"/>
          </p:cNvSpPr>
          <p:nvPr>
            <p:ph sz="quarter" idx="2"/>
          </p:nvPr>
        </p:nvSpPr>
        <p:spPr/>
        <p:txBody>
          <a:bodyPr>
            <a:normAutofit fontScale="92500" lnSpcReduction="10000"/>
          </a:bodyPr>
          <a:lstStyle/>
          <a:p>
            <a:r>
              <a:rPr lang="en-CA" dirty="0" smtClean="0"/>
              <a:t>Areas where non-participating aircraft should be aware of operations</a:t>
            </a:r>
          </a:p>
          <a:p>
            <a:r>
              <a:rPr lang="en-CA" dirty="0" smtClean="0"/>
              <a:t>Pilots are allowed to enter at their own discretion</a:t>
            </a:r>
          </a:p>
          <a:p>
            <a:r>
              <a:rPr lang="en-CA" dirty="0" smtClean="0"/>
              <a:t>Activities include:</a:t>
            </a:r>
            <a:br>
              <a:rPr lang="en-CA" dirty="0" smtClean="0"/>
            </a:br>
            <a:r>
              <a:rPr lang="en-CA" dirty="0" smtClean="0"/>
              <a:t>Training</a:t>
            </a:r>
            <a:br>
              <a:rPr lang="en-CA" dirty="0" smtClean="0"/>
            </a:br>
            <a:r>
              <a:rPr lang="en-CA" dirty="0" smtClean="0"/>
              <a:t>Parachuting</a:t>
            </a:r>
            <a:br>
              <a:rPr lang="en-CA" dirty="0" smtClean="0"/>
            </a:br>
            <a:r>
              <a:rPr lang="en-CA" dirty="0" smtClean="0"/>
              <a:t>Hang gliding</a:t>
            </a:r>
            <a:br>
              <a:rPr lang="en-CA" dirty="0" smtClean="0"/>
            </a:br>
            <a:r>
              <a:rPr lang="en-CA" dirty="0" smtClean="0"/>
              <a:t>Military operations</a:t>
            </a:r>
          </a:p>
          <a:p>
            <a:endParaRPr lang="en-CA" dirty="0"/>
          </a:p>
        </p:txBody>
      </p:sp>
      <p:sp>
        <p:nvSpPr>
          <p:cNvPr id="6" name="Content Placeholder 5"/>
          <p:cNvSpPr>
            <a:spLocks noGrp="1"/>
          </p:cNvSpPr>
          <p:nvPr>
            <p:ph sz="quarter" idx="4"/>
          </p:nvPr>
        </p:nvSpPr>
        <p:spPr/>
        <p:txBody>
          <a:bodyPr/>
          <a:lstStyle/>
          <a:p>
            <a:r>
              <a:rPr lang="en-CA" dirty="0" smtClean="0"/>
              <a:t>No person may conduct aerial operations in restricted airspace unless permission has been given</a:t>
            </a:r>
          </a:p>
          <a:p>
            <a:endParaRPr lang="en-CA"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More on Class F Airspace</a:t>
            </a:r>
            <a:endParaRPr lang="en-CA" dirty="0"/>
          </a:p>
        </p:txBody>
      </p:sp>
      <p:sp>
        <p:nvSpPr>
          <p:cNvPr id="3" name="Text Placeholder 2"/>
          <p:cNvSpPr>
            <a:spLocks noGrp="1"/>
          </p:cNvSpPr>
          <p:nvPr>
            <p:ph type="body" idx="1"/>
          </p:nvPr>
        </p:nvSpPr>
        <p:spPr/>
        <p:txBody>
          <a:bodyPr>
            <a:normAutofit/>
          </a:bodyPr>
          <a:lstStyle/>
          <a:p>
            <a:r>
              <a:rPr lang="en-CA" dirty="0" smtClean="0"/>
              <a:t>Danger Area</a:t>
            </a:r>
            <a:endParaRPr lang="en-CA" dirty="0"/>
          </a:p>
        </p:txBody>
      </p:sp>
      <p:sp>
        <p:nvSpPr>
          <p:cNvPr id="5" name="Text Placeholder 4"/>
          <p:cNvSpPr>
            <a:spLocks noGrp="1"/>
          </p:cNvSpPr>
          <p:nvPr>
            <p:ph type="body" sz="half" idx="3"/>
          </p:nvPr>
        </p:nvSpPr>
        <p:spPr/>
        <p:txBody>
          <a:bodyPr/>
          <a:lstStyle/>
          <a:p>
            <a:endParaRPr lang="en-CA" dirty="0"/>
          </a:p>
        </p:txBody>
      </p:sp>
      <p:sp>
        <p:nvSpPr>
          <p:cNvPr id="4" name="Content Placeholder 3"/>
          <p:cNvSpPr>
            <a:spLocks noGrp="1"/>
          </p:cNvSpPr>
          <p:nvPr>
            <p:ph sz="quarter" idx="2"/>
          </p:nvPr>
        </p:nvSpPr>
        <p:spPr/>
        <p:txBody>
          <a:bodyPr/>
          <a:lstStyle/>
          <a:p>
            <a:r>
              <a:rPr lang="en-CA" dirty="0" smtClean="0"/>
              <a:t>Over international water where Canadian ATC has authority</a:t>
            </a:r>
          </a:p>
          <a:p>
            <a:r>
              <a:rPr lang="en-CA" dirty="0" smtClean="0"/>
              <a:t>Activities may cause danger to the aircraft</a:t>
            </a:r>
          </a:p>
          <a:p>
            <a:endParaRPr lang="en-CA" dirty="0"/>
          </a:p>
        </p:txBody>
      </p:sp>
      <p:sp>
        <p:nvSpPr>
          <p:cNvPr id="6" name="Content Placeholder 5"/>
          <p:cNvSpPr>
            <a:spLocks noGrp="1"/>
          </p:cNvSpPr>
          <p:nvPr>
            <p:ph sz="quarter" idx="4"/>
          </p:nvPr>
        </p:nvSpPr>
        <p:spPr/>
        <p:txBody>
          <a:bodyPr/>
          <a:lstStyle/>
          <a:p>
            <a:endParaRPr lang="en-CA"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CA" dirty="0" smtClean="0"/>
              <a:t>How do you know what’s Class F</a:t>
            </a:r>
            <a:endParaRPr lang="en-CA" dirty="0"/>
          </a:p>
        </p:txBody>
      </p:sp>
      <p:sp>
        <p:nvSpPr>
          <p:cNvPr id="9" name="Content Placeholder 8"/>
          <p:cNvSpPr>
            <a:spLocks noGrp="1"/>
          </p:cNvSpPr>
          <p:nvPr>
            <p:ph idx="1"/>
          </p:nvPr>
        </p:nvSpPr>
        <p:spPr/>
        <p:txBody>
          <a:bodyPr>
            <a:normAutofit/>
          </a:bodyPr>
          <a:lstStyle/>
          <a:p>
            <a:r>
              <a:rPr lang="en-CA" dirty="0" smtClean="0"/>
              <a:t>Class F airspace will be indicated on all applicable charts</a:t>
            </a:r>
          </a:p>
          <a:p>
            <a:r>
              <a:rPr lang="en-CA" dirty="0" smtClean="0"/>
              <a:t>With the boundaries, a code will be given</a:t>
            </a:r>
            <a:br>
              <a:rPr lang="en-CA" dirty="0" smtClean="0"/>
            </a:br>
            <a:r>
              <a:rPr lang="en-CA" dirty="0" smtClean="0"/>
              <a:t>Example: CYA113(A)</a:t>
            </a:r>
          </a:p>
          <a:p>
            <a:r>
              <a:rPr lang="en-CA" dirty="0" smtClean="0"/>
              <a:t>CY – Indicates Canada</a:t>
            </a:r>
          </a:p>
          <a:p>
            <a:r>
              <a:rPr lang="en-CA" dirty="0" smtClean="0"/>
              <a:t>A – Indicates advisory</a:t>
            </a:r>
          </a:p>
          <a:p>
            <a:r>
              <a:rPr lang="en-CA" dirty="0" smtClean="0"/>
              <a:t>113 – Number inside BC</a:t>
            </a:r>
          </a:p>
          <a:p>
            <a:r>
              <a:rPr lang="en-CA" dirty="0" smtClean="0"/>
              <a:t>(A) – Indicates aerobatics</a:t>
            </a:r>
            <a:endParaRPr lang="en-CA"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Airspace Classification</a:t>
            </a:r>
            <a:endParaRPr lang="en-CA" dirty="0"/>
          </a:p>
        </p:txBody>
      </p:sp>
      <p:sp>
        <p:nvSpPr>
          <p:cNvPr id="3" name="Text Placeholder 2"/>
          <p:cNvSpPr>
            <a:spLocks noGrp="1"/>
          </p:cNvSpPr>
          <p:nvPr>
            <p:ph type="body" idx="1"/>
          </p:nvPr>
        </p:nvSpPr>
        <p:spPr/>
        <p:txBody>
          <a:bodyPr/>
          <a:lstStyle/>
          <a:p>
            <a:r>
              <a:rPr lang="en-CA" dirty="0" smtClean="0"/>
              <a:t>Class G Airspace</a:t>
            </a:r>
            <a:endParaRPr lang="en-CA" dirty="0"/>
          </a:p>
        </p:txBody>
      </p:sp>
      <p:sp>
        <p:nvSpPr>
          <p:cNvPr id="5" name="Text Placeholder 4"/>
          <p:cNvSpPr>
            <a:spLocks noGrp="1"/>
          </p:cNvSpPr>
          <p:nvPr>
            <p:ph type="body" sz="half" idx="3"/>
          </p:nvPr>
        </p:nvSpPr>
        <p:spPr/>
        <p:txBody>
          <a:bodyPr/>
          <a:lstStyle/>
          <a:p>
            <a:endParaRPr lang="en-CA" dirty="0"/>
          </a:p>
        </p:txBody>
      </p:sp>
      <p:sp>
        <p:nvSpPr>
          <p:cNvPr id="4" name="Content Placeholder 3"/>
          <p:cNvSpPr>
            <a:spLocks noGrp="1"/>
          </p:cNvSpPr>
          <p:nvPr>
            <p:ph sz="quarter" idx="2"/>
          </p:nvPr>
        </p:nvSpPr>
        <p:spPr/>
        <p:txBody>
          <a:bodyPr/>
          <a:lstStyle/>
          <a:p>
            <a:r>
              <a:rPr lang="en-CA" dirty="0" smtClean="0"/>
              <a:t>Any airspace that hasn’t been classified as A, B, C, D, E or F</a:t>
            </a:r>
          </a:p>
          <a:p>
            <a:r>
              <a:rPr lang="en-CA" dirty="0" smtClean="0"/>
              <a:t>ATC does not have any authority or responsibility</a:t>
            </a:r>
          </a:p>
          <a:p>
            <a:r>
              <a:rPr lang="en-CA" dirty="0" smtClean="0"/>
              <a:t>Consists of all uncontrolled domestic airspace</a:t>
            </a:r>
            <a:endParaRPr lang="en-CA" dirty="0"/>
          </a:p>
        </p:txBody>
      </p:sp>
      <p:sp>
        <p:nvSpPr>
          <p:cNvPr id="6" name="Content Placeholder 5"/>
          <p:cNvSpPr>
            <a:spLocks noGrp="1"/>
          </p:cNvSpPr>
          <p:nvPr>
            <p:ph sz="quarter" idx="4"/>
          </p:nvPr>
        </p:nvSpPr>
        <p:spPr/>
        <p:txBody>
          <a:bodyPr>
            <a:normAutofit fontScale="92500" lnSpcReduction="10000"/>
          </a:bodyPr>
          <a:lstStyle/>
          <a:p>
            <a:r>
              <a:rPr lang="en-CA" dirty="0" smtClean="0"/>
              <a:t>Airway: established between specified radio-navigation aides. Air traffic control services are always provided</a:t>
            </a:r>
          </a:p>
          <a:p>
            <a:endParaRPr lang="en-CA" dirty="0" smtClean="0"/>
          </a:p>
          <a:p>
            <a:r>
              <a:rPr lang="en-CA" dirty="0" smtClean="0"/>
              <a:t>Air Route: routes are established between specified radio-navigation aides. Air traffic control service is not provided</a:t>
            </a:r>
            <a:endParaRPr lang="en-CA"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stretch>
            <a:fillRect/>
          </a:stretch>
        </p:blipFill>
        <p:spPr>
          <a:xfrm>
            <a:off x="-31692" y="116632"/>
            <a:ext cx="9180490" cy="6597352"/>
          </a:xfrm>
          <a:prstGeom prst="rect">
            <a:avLst/>
          </a:prstGeom>
        </p:spPr>
      </p:pic>
    </p:spTree>
    <p:extLst>
      <p:ext uri="{BB962C8B-B14F-4D97-AF65-F5344CB8AC3E}">
        <p14:creationId xmlns:p14="http://schemas.microsoft.com/office/powerpoint/2010/main" xmlns="" val="10463111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smtClean="0"/>
              <a:t>Review</a:t>
            </a:r>
            <a:endParaRPr lang="en-CA" dirty="0"/>
          </a:p>
        </p:txBody>
      </p:sp>
      <p:sp>
        <p:nvSpPr>
          <p:cNvPr id="8" name="Content Placeholder 7"/>
          <p:cNvSpPr>
            <a:spLocks noGrp="1"/>
          </p:cNvSpPr>
          <p:nvPr>
            <p:ph idx="1"/>
          </p:nvPr>
        </p:nvSpPr>
        <p:spPr/>
        <p:txBody>
          <a:bodyPr/>
          <a:lstStyle/>
          <a:p>
            <a:pPr marL="514350" indent="-514350">
              <a:buFont typeface="+mj-lt"/>
              <a:buAutoNum type="arabicPeriod"/>
            </a:pPr>
            <a:r>
              <a:rPr lang="en-CA" dirty="0" smtClean="0"/>
              <a:t>What are the two types of domestic airspace in Canada, and what are the differences?</a:t>
            </a:r>
          </a:p>
          <a:p>
            <a:pPr marL="514350" indent="-514350">
              <a:buFont typeface="+mj-lt"/>
              <a:buAutoNum type="arabicPeriod"/>
            </a:pPr>
            <a:endParaRPr lang="en-CA" dirty="0" smtClean="0"/>
          </a:p>
          <a:p>
            <a:pPr marL="514350" indent="-514350">
              <a:buFont typeface="+mj-lt"/>
              <a:buAutoNum type="arabicPeriod"/>
            </a:pPr>
            <a:r>
              <a:rPr lang="en-CA" dirty="0" smtClean="0"/>
              <a:t>What would you set your altimeter to in the </a:t>
            </a:r>
            <a:r>
              <a:rPr lang="en-CA" i="1" dirty="0" smtClean="0"/>
              <a:t>Altimeter setting region</a:t>
            </a:r>
            <a:r>
              <a:rPr lang="en-CA" dirty="0" smtClean="0"/>
              <a:t>?</a:t>
            </a:r>
          </a:p>
          <a:p>
            <a:pPr marL="514350" indent="-514350">
              <a:buFont typeface="+mj-lt"/>
              <a:buAutoNum type="arabicPeriod"/>
            </a:pPr>
            <a:endParaRPr lang="en-CA" dirty="0" smtClean="0"/>
          </a:p>
          <a:p>
            <a:pPr marL="514350" indent="-514350">
              <a:buFont typeface="+mj-lt"/>
              <a:buAutoNum type="arabicPeriod"/>
            </a:pPr>
            <a:r>
              <a:rPr lang="en-CA" dirty="0" smtClean="0"/>
              <a:t>What does CYA123(M) mean?</a:t>
            </a:r>
            <a:endParaRPr lang="en-CA"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smtClean="0"/>
              <a:t>Air Rules and Procedures</a:t>
            </a:r>
            <a:endParaRPr lang="en-CA" dirty="0"/>
          </a:p>
        </p:txBody>
      </p:sp>
      <p:sp>
        <p:nvSpPr>
          <p:cNvPr id="8" name="Text Placeholder 7"/>
          <p:cNvSpPr>
            <a:spLocks noGrp="1"/>
          </p:cNvSpPr>
          <p:nvPr>
            <p:ph type="body" idx="1"/>
          </p:nvPr>
        </p:nvSpPr>
        <p:spPr/>
        <p:txBody>
          <a:bodyPr/>
          <a:lstStyle/>
          <a:p>
            <a:endParaRPr lang="en-CA"/>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t>Take off: for an aircraft other than a dirigible balloon, the act of leaving the surface, including the take-off roll and the operations immediately preceding and following this act</a:t>
            </a:r>
          </a:p>
          <a:p>
            <a:endParaRPr lang="en-US" dirty="0" smtClean="0"/>
          </a:p>
          <a:p>
            <a:r>
              <a:rPr lang="en-US" dirty="0" smtClean="0"/>
              <a:t>Landing: in the case of an aircraft other than a dirigible balloon, the act of touching down on a surface, including the operations which immediately precede and follow this act.</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Aircraft Documents</a:t>
            </a:r>
            <a:endParaRPr lang="en-CA" dirty="0"/>
          </a:p>
        </p:txBody>
      </p:sp>
      <p:sp>
        <p:nvSpPr>
          <p:cNvPr id="5" name="Content Placeholder 4"/>
          <p:cNvSpPr>
            <a:spLocks noGrp="1"/>
          </p:cNvSpPr>
          <p:nvPr>
            <p:ph idx="1"/>
          </p:nvPr>
        </p:nvSpPr>
        <p:spPr/>
        <p:txBody>
          <a:bodyPr/>
          <a:lstStyle/>
          <a:p>
            <a:r>
              <a:rPr lang="en-CA" dirty="0" smtClean="0"/>
              <a:t>The following documents </a:t>
            </a:r>
            <a:r>
              <a:rPr lang="en-CA" b="1" u="sng" dirty="0" smtClean="0"/>
              <a:t>are </a:t>
            </a:r>
            <a:r>
              <a:rPr lang="en-CA" b="1" u="sng" dirty="0" smtClean="0"/>
              <a:t>required</a:t>
            </a:r>
            <a:r>
              <a:rPr lang="en-CA" b="1" dirty="0" smtClean="0"/>
              <a:t> to </a:t>
            </a:r>
            <a:r>
              <a:rPr lang="en-CA" dirty="0" smtClean="0"/>
              <a:t>be on board the aircraft:</a:t>
            </a:r>
          </a:p>
          <a:p>
            <a:pPr lvl="1"/>
            <a:r>
              <a:rPr lang="en-CA" b="1" u="sng" dirty="0" smtClean="0"/>
              <a:t>C </a:t>
            </a:r>
            <a:r>
              <a:rPr lang="en-CA" b="1" dirty="0" smtClean="0"/>
              <a:t> - Crew Licences and Medicals</a:t>
            </a:r>
          </a:p>
          <a:p>
            <a:pPr lvl="3"/>
            <a:r>
              <a:rPr lang="en-CA" b="1" dirty="0" smtClean="0"/>
              <a:t>Pilot licence, Medical Certificate, Restricted Radio Operator’s Certificate (unless NORDO)</a:t>
            </a:r>
          </a:p>
          <a:p>
            <a:pPr lvl="1"/>
            <a:r>
              <a:rPr lang="en-CA" b="1" u="sng" dirty="0" smtClean="0"/>
              <a:t>P</a:t>
            </a:r>
            <a:r>
              <a:rPr lang="en-CA" b="1" dirty="0" smtClean="0"/>
              <a:t> – POH (Pilot Operating Handbook)</a:t>
            </a:r>
          </a:p>
          <a:p>
            <a:pPr lvl="1"/>
            <a:r>
              <a:rPr lang="en-CA" b="1" u="sng" dirty="0" smtClean="0"/>
              <a:t>R</a:t>
            </a:r>
            <a:r>
              <a:rPr lang="en-CA" b="1" dirty="0" smtClean="0"/>
              <a:t> – Certificate of Registration (C of R)</a:t>
            </a:r>
          </a:p>
          <a:p>
            <a:pPr lvl="1"/>
            <a:r>
              <a:rPr lang="en-CA" b="1" u="sng" dirty="0" smtClean="0"/>
              <a:t>A</a:t>
            </a:r>
            <a:r>
              <a:rPr lang="en-CA" b="1" dirty="0" smtClean="0"/>
              <a:t> – Certificate of Airworthiness (C of A)</a:t>
            </a:r>
          </a:p>
          <a:p>
            <a:pPr lvl="1"/>
            <a:r>
              <a:rPr lang="en-CA" b="1" u="sng" dirty="0" smtClean="0"/>
              <a:t>I</a:t>
            </a:r>
            <a:r>
              <a:rPr lang="en-CA" b="1" dirty="0" smtClean="0"/>
              <a:t> – Liability Insurance</a:t>
            </a:r>
          </a:p>
          <a:p>
            <a:pPr lvl="1"/>
            <a:r>
              <a:rPr lang="en-CA" b="1" u="sng" dirty="0" smtClean="0"/>
              <a:t>L</a:t>
            </a:r>
            <a:r>
              <a:rPr lang="en-CA" b="1" dirty="0" smtClean="0"/>
              <a:t> – Journey Log</a:t>
            </a:r>
            <a:endParaRPr lang="en-CA" b="1" u="sng" dirty="0" smtClean="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Aircraft Documents</a:t>
            </a:r>
            <a:endParaRPr lang="en-CA" dirty="0"/>
          </a:p>
        </p:txBody>
      </p:sp>
      <p:sp>
        <p:nvSpPr>
          <p:cNvPr id="3" name="Content Placeholder 2"/>
          <p:cNvSpPr>
            <a:spLocks noGrp="1"/>
          </p:cNvSpPr>
          <p:nvPr>
            <p:ph idx="1"/>
          </p:nvPr>
        </p:nvSpPr>
        <p:spPr/>
        <p:txBody>
          <a:bodyPr>
            <a:normAutofit/>
          </a:bodyPr>
          <a:lstStyle/>
          <a:p>
            <a:r>
              <a:rPr lang="en-CA" dirty="0" smtClean="0"/>
              <a:t>The following documents </a:t>
            </a:r>
            <a:r>
              <a:rPr lang="en-CA" b="1" u="sng" dirty="0" smtClean="0"/>
              <a:t>are recommended</a:t>
            </a:r>
            <a:r>
              <a:rPr lang="en-CA" b="1" dirty="0" smtClean="0"/>
              <a:t> to </a:t>
            </a:r>
            <a:r>
              <a:rPr lang="en-CA" dirty="0" smtClean="0"/>
              <a:t>be </a:t>
            </a:r>
            <a:r>
              <a:rPr lang="en-CA" dirty="0" smtClean="0"/>
              <a:t>on board the aircraft:</a:t>
            </a:r>
          </a:p>
          <a:p>
            <a:pPr lvl="1"/>
            <a:r>
              <a:rPr lang="en-CA" b="1" u="sng" dirty="0" smtClean="0"/>
              <a:t>A</a:t>
            </a:r>
            <a:r>
              <a:rPr lang="en-CA" dirty="0" smtClean="0"/>
              <a:t>irworthiness Certificate (C of A)</a:t>
            </a:r>
            <a:endParaRPr lang="en-CA" dirty="0" smtClean="0"/>
          </a:p>
          <a:p>
            <a:pPr lvl="1"/>
            <a:r>
              <a:rPr lang="en-CA" b="1" u="sng" dirty="0" smtClean="0"/>
              <a:t>R</a:t>
            </a:r>
            <a:r>
              <a:rPr lang="en-CA" dirty="0" smtClean="0"/>
              <a:t>egistration Certificate (C of R)</a:t>
            </a:r>
            <a:endParaRPr lang="en-CA" dirty="0" smtClean="0"/>
          </a:p>
          <a:p>
            <a:pPr lvl="1"/>
            <a:r>
              <a:rPr lang="en-CA" b="1" u="sng" dirty="0" smtClean="0"/>
              <a:t>O</a:t>
            </a:r>
            <a:r>
              <a:rPr lang="en-CA" dirty="0" smtClean="0"/>
              <a:t>perating </a:t>
            </a:r>
            <a:r>
              <a:rPr lang="en-CA" dirty="0" smtClean="0"/>
              <a:t>handbook </a:t>
            </a:r>
            <a:r>
              <a:rPr lang="en-CA" dirty="0" smtClean="0"/>
              <a:t>(POH/Aircraft </a:t>
            </a:r>
            <a:r>
              <a:rPr lang="en-CA" dirty="0" smtClean="0"/>
              <a:t>Flight Manual)</a:t>
            </a:r>
          </a:p>
          <a:p>
            <a:pPr lvl="1"/>
            <a:r>
              <a:rPr lang="en-CA" b="1" u="sng" dirty="0" smtClean="0"/>
              <a:t>W</a:t>
            </a:r>
            <a:r>
              <a:rPr lang="en-CA" dirty="0" smtClean="0"/>
              <a:t>eight and </a:t>
            </a:r>
            <a:r>
              <a:rPr lang="en-CA" dirty="0" smtClean="0"/>
              <a:t>balance and Equipment</a:t>
            </a:r>
            <a:endParaRPr lang="en-CA" b="1" u="sng" dirty="0" smtClean="0"/>
          </a:p>
          <a:p>
            <a:pPr lvl="1"/>
            <a:r>
              <a:rPr lang="en-CA" b="1" u="sng" dirty="0" smtClean="0"/>
              <a:t>J</a:t>
            </a:r>
            <a:r>
              <a:rPr lang="en-CA" dirty="0" smtClean="0"/>
              <a:t>ourney log</a:t>
            </a:r>
            <a:endParaRPr lang="en-CA" i="1" u="sng" dirty="0"/>
          </a:p>
          <a:p>
            <a:pPr lvl="1"/>
            <a:r>
              <a:rPr lang="en-CA" b="1" u="sng" dirty="0" smtClean="0"/>
              <a:t>I</a:t>
            </a:r>
            <a:r>
              <a:rPr lang="en-CA" dirty="0" smtClean="0"/>
              <a:t>nsurance</a:t>
            </a:r>
          </a:p>
          <a:p>
            <a:pPr lvl="1"/>
            <a:r>
              <a:rPr lang="en-CA" b="1" u="sng" dirty="0" smtClean="0"/>
              <a:t>L</a:t>
            </a:r>
            <a:r>
              <a:rPr lang="en-CA" dirty="0" smtClean="0"/>
              <a:t>icences of Crew</a:t>
            </a:r>
            <a:endParaRPr lang="en-CA" dirty="0" smtClean="0"/>
          </a:p>
          <a:p>
            <a:pPr lvl="1"/>
            <a:r>
              <a:rPr lang="en-CA" b="1" u="sng" dirty="0" smtClean="0"/>
              <a:t>I</a:t>
            </a:r>
            <a:r>
              <a:rPr lang="en-CA" dirty="0" smtClean="0"/>
              <a:t>ntercept </a:t>
            </a:r>
            <a:r>
              <a:rPr lang="en-CA" dirty="0" smtClean="0"/>
              <a:t>orders</a:t>
            </a:r>
            <a:endParaRPr lang="en-CA" b="1" u="sng"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Right of Way</a:t>
            </a:r>
            <a:endParaRPr lang="en-CA" dirty="0"/>
          </a:p>
        </p:txBody>
      </p:sp>
      <p:sp>
        <p:nvSpPr>
          <p:cNvPr id="7" name="Content Placeholder 6"/>
          <p:cNvSpPr>
            <a:spLocks noGrp="1"/>
          </p:cNvSpPr>
          <p:nvPr>
            <p:ph idx="1"/>
          </p:nvPr>
        </p:nvSpPr>
        <p:spPr/>
        <p:txBody>
          <a:bodyPr/>
          <a:lstStyle/>
          <a:p>
            <a:r>
              <a:rPr lang="en-CA" dirty="0" smtClean="0"/>
              <a:t>Pilot’s responsibility to avoid collision</a:t>
            </a:r>
          </a:p>
          <a:p>
            <a:endParaRPr lang="en-CA" dirty="0" smtClean="0"/>
          </a:p>
          <a:p>
            <a:r>
              <a:rPr lang="en-CA" dirty="0" smtClean="0"/>
              <a:t>An aircraft that has the right of way shall take action to avoid collision if necessary</a:t>
            </a:r>
          </a:p>
          <a:p>
            <a:endParaRPr lang="en-CA" dirty="0" smtClean="0"/>
          </a:p>
          <a:p>
            <a:r>
              <a:rPr lang="en-CA" dirty="0" smtClean="0"/>
              <a:t>An aircraft that has right of way will give way to another aircraft that appears to be in an emergency situation</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Right of Way continued...</a:t>
            </a:r>
            <a:endParaRPr lang="en-CA" dirty="0"/>
          </a:p>
        </p:txBody>
      </p:sp>
      <p:sp>
        <p:nvSpPr>
          <p:cNvPr id="3" name="Content Placeholder 2"/>
          <p:cNvSpPr>
            <a:spLocks noGrp="1"/>
          </p:cNvSpPr>
          <p:nvPr>
            <p:ph idx="1"/>
          </p:nvPr>
        </p:nvSpPr>
        <p:spPr/>
        <p:txBody>
          <a:bodyPr>
            <a:normAutofit fontScale="85000" lnSpcReduction="20000"/>
          </a:bodyPr>
          <a:lstStyle/>
          <a:p>
            <a:r>
              <a:rPr lang="en-CA" dirty="0" smtClean="0"/>
              <a:t>When two aircraft are approaching head on, each shall alter their headings to the right</a:t>
            </a:r>
          </a:p>
          <a:p>
            <a:r>
              <a:rPr lang="en-CA" dirty="0" smtClean="0"/>
              <a:t>An aircraft that is being overtaken has the right of way and the overtaking aircraft shall alter its heading to the right (pass on the right)</a:t>
            </a:r>
          </a:p>
          <a:p>
            <a:r>
              <a:rPr lang="en-CA" dirty="0" smtClean="0"/>
              <a:t>Aircraft on the surface shall give way to landing aircraft</a:t>
            </a:r>
          </a:p>
          <a:p>
            <a:r>
              <a:rPr lang="en-CA" dirty="0" smtClean="0"/>
              <a:t>An aircraft approaching an airport to land shall give way to lower aircraft</a:t>
            </a:r>
          </a:p>
          <a:p>
            <a:r>
              <a:rPr lang="en-CA" dirty="0" smtClean="0"/>
              <a:t>An aircraft shall not cut in front of an aircraft that is in the final stages of an approach to land</a:t>
            </a:r>
          </a:p>
          <a:p>
            <a:r>
              <a:rPr lang="en-CA" dirty="0" smtClean="0"/>
              <a:t>No person shall take off if they will collide with anything</a:t>
            </a:r>
            <a:endParaRPr lang="en-CA"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Right of Way</a:t>
            </a:r>
            <a:endParaRPr lang="en-CA" dirty="0"/>
          </a:p>
        </p:txBody>
      </p:sp>
      <p:sp>
        <p:nvSpPr>
          <p:cNvPr id="3" name="Content Placeholder 2"/>
          <p:cNvSpPr>
            <a:spLocks noGrp="1"/>
          </p:cNvSpPr>
          <p:nvPr>
            <p:ph idx="1"/>
          </p:nvPr>
        </p:nvSpPr>
        <p:spPr/>
        <p:txBody>
          <a:bodyPr>
            <a:normAutofit/>
          </a:bodyPr>
          <a:lstStyle/>
          <a:p>
            <a:r>
              <a:rPr lang="en-CA" dirty="0" smtClean="0"/>
              <a:t>When two aircraft are converging at the same altitude, the aircraft that has the other on its right shall give way, except:</a:t>
            </a:r>
          </a:p>
          <a:p>
            <a:r>
              <a:rPr lang="en-CA" dirty="0" smtClean="0"/>
              <a:t>- A power driven heavier-than-air aircraft shall give way to gliders, airships and balloons</a:t>
            </a:r>
            <a:br>
              <a:rPr lang="en-CA" dirty="0" smtClean="0"/>
            </a:br>
            <a:r>
              <a:rPr lang="en-CA" dirty="0" smtClean="0"/>
              <a:t>- An airship shall give way to gliders and balloons</a:t>
            </a:r>
            <a:br>
              <a:rPr lang="en-CA" dirty="0" smtClean="0"/>
            </a:br>
            <a:r>
              <a:rPr lang="en-CA" dirty="0" smtClean="0"/>
              <a:t>- A glider shall give way to balloons</a:t>
            </a:r>
            <a:br>
              <a:rPr lang="en-CA" dirty="0" smtClean="0"/>
            </a:br>
            <a:r>
              <a:rPr lang="en-CA" dirty="0" smtClean="0"/>
              <a:t>- A power driven aircraft shall give way to other aircraft towing gliders or any other load</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Day VFR</a:t>
            </a:r>
            <a:endParaRPr lang="en-CA" dirty="0"/>
          </a:p>
        </p:txBody>
      </p:sp>
      <p:sp>
        <p:nvSpPr>
          <p:cNvPr id="3" name="Content Placeholder 2"/>
          <p:cNvSpPr>
            <a:spLocks noGrp="1"/>
          </p:cNvSpPr>
          <p:nvPr>
            <p:ph idx="1"/>
          </p:nvPr>
        </p:nvSpPr>
        <p:spPr/>
        <p:txBody>
          <a:bodyPr/>
          <a:lstStyle/>
          <a:p>
            <a:r>
              <a:rPr lang="en-CA" dirty="0" smtClean="0"/>
              <a:t>Daylight:</a:t>
            </a:r>
          </a:p>
          <a:p>
            <a:pPr lvl="1"/>
            <a:r>
              <a:rPr lang="en-CA" dirty="0" smtClean="0"/>
              <a:t>The period of time during any day that begins with the morning civil twilight and ends with the evening civil twilight</a:t>
            </a:r>
          </a:p>
          <a:p>
            <a:r>
              <a:rPr lang="en-CA" dirty="0" smtClean="0"/>
              <a:t>Instruments required for Day VFR:</a:t>
            </a:r>
          </a:p>
          <a:p>
            <a:pPr lvl="1"/>
            <a:r>
              <a:rPr lang="en-CA" dirty="0" smtClean="0"/>
              <a:t>Airspeed Indicator (ASI)</a:t>
            </a:r>
          </a:p>
          <a:p>
            <a:pPr lvl="1"/>
            <a:r>
              <a:rPr lang="en-CA" dirty="0" smtClean="0"/>
              <a:t>Altimeter (ALT)</a:t>
            </a:r>
          </a:p>
          <a:p>
            <a:pPr lvl="1"/>
            <a:r>
              <a:rPr lang="en-CA" dirty="0" smtClean="0"/>
              <a:t>Compass and</a:t>
            </a:r>
          </a:p>
          <a:p>
            <a:pPr lvl="1"/>
            <a:r>
              <a:rPr lang="en-CA" dirty="0" smtClean="0"/>
              <a:t>Working timepiece</a:t>
            </a:r>
            <a:endParaRPr lang="en-CA"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Night Requirements</a:t>
            </a:r>
            <a:endParaRPr lang="en-CA" dirty="0"/>
          </a:p>
        </p:txBody>
      </p:sp>
      <p:sp>
        <p:nvSpPr>
          <p:cNvPr id="5" name="Content Placeholder 4"/>
          <p:cNvSpPr>
            <a:spLocks noGrp="1"/>
          </p:cNvSpPr>
          <p:nvPr>
            <p:ph idx="1"/>
          </p:nvPr>
        </p:nvSpPr>
        <p:spPr/>
        <p:txBody>
          <a:bodyPr/>
          <a:lstStyle/>
          <a:p>
            <a:endParaRPr lang="en-CA" dirty="0" smtClean="0"/>
          </a:p>
          <a:p>
            <a:r>
              <a:rPr lang="en-CA" dirty="0" smtClean="0"/>
              <a:t>Any period of time during which the centre of the sun is more than 6° below the horizon</a:t>
            </a:r>
          </a:p>
          <a:p>
            <a:endParaRPr lang="en-CA" dirty="0" smtClean="0"/>
          </a:p>
          <a:p>
            <a:r>
              <a:rPr lang="en-CA" dirty="0" smtClean="0"/>
              <a:t>The period between the end of evening civil twilight and the beginning of morning civil twilight</a:t>
            </a:r>
            <a:endParaRPr lang="en-CA"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Night Equipment</a:t>
            </a:r>
            <a:endParaRPr lang="en-CA" dirty="0"/>
          </a:p>
        </p:txBody>
      </p:sp>
      <p:sp>
        <p:nvSpPr>
          <p:cNvPr id="3" name="Content Placeholder 2"/>
          <p:cNvSpPr>
            <a:spLocks noGrp="1"/>
          </p:cNvSpPr>
          <p:nvPr>
            <p:ph idx="1"/>
          </p:nvPr>
        </p:nvSpPr>
        <p:spPr/>
        <p:txBody>
          <a:bodyPr>
            <a:normAutofit/>
          </a:bodyPr>
          <a:lstStyle/>
          <a:p>
            <a:r>
              <a:rPr lang="en-CA" dirty="0" smtClean="0"/>
              <a:t>Airspeed </a:t>
            </a:r>
            <a:r>
              <a:rPr lang="en-CA" dirty="0" smtClean="0"/>
              <a:t>indicator (ASI)</a:t>
            </a:r>
            <a:endParaRPr lang="en-CA" dirty="0" smtClean="0"/>
          </a:p>
          <a:p>
            <a:r>
              <a:rPr lang="en-CA" dirty="0" smtClean="0"/>
              <a:t>P</a:t>
            </a:r>
            <a:r>
              <a:rPr lang="en-CA" dirty="0" smtClean="0"/>
              <a:t>ressure sensitive altimeter (ALT)</a:t>
            </a:r>
            <a:endParaRPr lang="en-CA" dirty="0" smtClean="0"/>
          </a:p>
          <a:p>
            <a:r>
              <a:rPr lang="en-CA" dirty="0" smtClean="0"/>
              <a:t>Direct reading magnetic compass</a:t>
            </a:r>
          </a:p>
          <a:p>
            <a:pPr lvl="1"/>
            <a:r>
              <a:rPr lang="en-CA" dirty="0" smtClean="0"/>
              <a:t>Non-magnetic direction indicator in NDA</a:t>
            </a:r>
          </a:p>
          <a:p>
            <a:r>
              <a:rPr lang="en-CA" dirty="0" smtClean="0"/>
              <a:t>Gyro magnetic compass or heading indicator</a:t>
            </a:r>
          </a:p>
          <a:p>
            <a:r>
              <a:rPr lang="en-CA" dirty="0" smtClean="0"/>
              <a:t>Turn and bank indicator</a:t>
            </a:r>
          </a:p>
          <a:p>
            <a:r>
              <a:rPr lang="en-CA" dirty="0" smtClean="0"/>
              <a:t>Instrument illuminator</a:t>
            </a:r>
          </a:p>
          <a:p>
            <a:r>
              <a:rPr lang="en-CA" dirty="0" smtClean="0"/>
              <a:t>Time piece and flashlight per crew member</a:t>
            </a:r>
          </a:p>
          <a:p>
            <a:r>
              <a:rPr lang="en-CA" dirty="0" smtClean="0"/>
              <a:t>Two way radio in controlled airspace</a:t>
            </a:r>
            <a:endParaRPr lang="en-CA"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Aircraft Night Lighting</a:t>
            </a:r>
            <a:endParaRPr lang="en-CA" dirty="0"/>
          </a:p>
        </p:txBody>
      </p:sp>
      <p:sp>
        <p:nvSpPr>
          <p:cNvPr id="4" name="Content Placeholder 3"/>
          <p:cNvSpPr>
            <a:spLocks noGrp="1"/>
          </p:cNvSpPr>
          <p:nvPr>
            <p:ph sz="half" idx="1"/>
          </p:nvPr>
        </p:nvSpPr>
        <p:spPr/>
        <p:txBody>
          <a:bodyPr>
            <a:normAutofit fontScale="85000" lnSpcReduction="20000"/>
          </a:bodyPr>
          <a:lstStyle/>
          <a:p>
            <a:r>
              <a:rPr lang="en-CA" dirty="0" smtClean="0"/>
              <a:t>For aircraft operating at night, the following lighting is required:</a:t>
            </a:r>
          </a:p>
          <a:p>
            <a:r>
              <a:rPr lang="en-CA" dirty="0" smtClean="0">
                <a:solidFill>
                  <a:srgbClr val="FF0000"/>
                </a:solidFill>
              </a:rPr>
              <a:t>Red light </a:t>
            </a:r>
            <a:r>
              <a:rPr lang="en-CA" dirty="0" smtClean="0"/>
              <a:t>on the left wing visible through 110° and 2 miles</a:t>
            </a:r>
          </a:p>
          <a:p>
            <a:r>
              <a:rPr lang="en-CA" dirty="0" smtClean="0">
                <a:solidFill>
                  <a:srgbClr val="92D050"/>
                </a:solidFill>
              </a:rPr>
              <a:t>Green light </a:t>
            </a:r>
            <a:r>
              <a:rPr lang="en-CA" dirty="0" smtClean="0"/>
              <a:t>on the right wing visible through 110° and 2 miles</a:t>
            </a:r>
          </a:p>
          <a:p>
            <a:r>
              <a:rPr lang="en-CA" dirty="0" smtClean="0"/>
              <a:t>White light on the tail visible through 140° and two miles</a:t>
            </a:r>
          </a:p>
          <a:p>
            <a:r>
              <a:rPr lang="en-CA" dirty="0" smtClean="0"/>
              <a:t>An anti-collision light visible through 360° and 30° above and below</a:t>
            </a:r>
            <a:endParaRPr lang="en-CA" dirty="0"/>
          </a:p>
        </p:txBody>
      </p:sp>
      <p:pic>
        <p:nvPicPr>
          <p:cNvPr id="1026" name="Picture 2"/>
          <p:cNvPicPr>
            <a:picLocks noGrp="1" noChangeAspect="1" noChangeArrowheads="1"/>
          </p:cNvPicPr>
          <p:nvPr>
            <p:ph sz="half" idx="2"/>
          </p:nvPr>
        </p:nvPicPr>
        <p:blipFill>
          <a:blip r:embed="rId3" cstate="print"/>
          <a:stretch>
            <a:fillRect/>
          </a:stretch>
        </p:blipFill>
        <p:spPr bwMode="auto">
          <a:xfrm>
            <a:off x="4762500" y="2339181"/>
            <a:ext cx="3810000" cy="3048000"/>
          </a:xfrm>
          <a:prstGeom prst="rect">
            <a:avLst/>
          </a:prstGeom>
          <a:noFill/>
          <a:ln w="9525">
            <a:noFill/>
            <a:miter lim="800000"/>
            <a:headEnd/>
            <a:tailEnd/>
          </a:ln>
        </p:spPr>
      </p:pic>
      <p:sp>
        <p:nvSpPr>
          <p:cNvPr id="6" name="Sun 5"/>
          <p:cNvSpPr/>
          <p:nvPr/>
        </p:nvSpPr>
        <p:spPr>
          <a:xfrm>
            <a:off x="6286512" y="2143116"/>
            <a:ext cx="428628" cy="428628"/>
          </a:xfrm>
          <a:prstGeom prst="sun">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Sun 6"/>
          <p:cNvSpPr/>
          <p:nvPr/>
        </p:nvSpPr>
        <p:spPr>
          <a:xfrm>
            <a:off x="6429388" y="5072074"/>
            <a:ext cx="428628" cy="428628"/>
          </a:xfrm>
          <a:prstGeom prst="sun">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Sun 7"/>
          <p:cNvSpPr/>
          <p:nvPr/>
        </p:nvSpPr>
        <p:spPr>
          <a:xfrm>
            <a:off x="4786314" y="3720452"/>
            <a:ext cx="428628" cy="428628"/>
          </a:xfrm>
          <a:prstGeom prst="sun">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Sun 8"/>
          <p:cNvSpPr/>
          <p:nvPr/>
        </p:nvSpPr>
        <p:spPr>
          <a:xfrm>
            <a:off x="4716010" y="2857496"/>
            <a:ext cx="428628" cy="428628"/>
          </a:xfrm>
          <a:prstGeom prst="sun">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of the Air</a:t>
            </a:r>
            <a:endParaRPr lang="en-US" dirty="0"/>
          </a:p>
        </p:txBody>
      </p:sp>
      <p:sp>
        <p:nvSpPr>
          <p:cNvPr id="3" name="Content Placeholder 2"/>
          <p:cNvSpPr>
            <a:spLocks noGrp="1"/>
          </p:cNvSpPr>
          <p:nvPr>
            <p:ph idx="1"/>
          </p:nvPr>
        </p:nvSpPr>
        <p:spPr/>
        <p:txBody>
          <a:bodyPr>
            <a:normAutofit/>
          </a:bodyPr>
          <a:lstStyle/>
          <a:p>
            <a:r>
              <a:rPr lang="en-US" dirty="0" smtClean="0"/>
              <a:t>No person shall operate an aircraft unless in accordance with VFR or IFR procedures or in accordance with special regulations set forth by the Minister.</a:t>
            </a:r>
          </a:p>
          <a:p>
            <a:r>
              <a:rPr lang="en-US" dirty="0" smtClean="0"/>
              <a:t>No person shall create a hazard to persons or property on the surface by dropping an object from an aircraft in flight. (CAR 602.23)</a:t>
            </a:r>
          </a:p>
          <a:p>
            <a:r>
              <a:rPr lang="en-US" dirty="0" smtClean="0"/>
              <a:t>It is forbidden to carry dangerous goods except in accordance with the Law on the Transport of Dangerous Materials.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03648" y="0"/>
            <a:ext cx="6264696" cy="6869564"/>
          </a:xfrm>
          <a:prstGeom prst="rect">
            <a:avLst/>
          </a:prstGeom>
        </p:spPr>
      </p:pic>
    </p:spTree>
    <p:extLst>
      <p:ext uri="{BB962C8B-B14F-4D97-AF65-F5344CB8AC3E}">
        <p14:creationId xmlns:p14="http://schemas.microsoft.com/office/powerpoint/2010/main" xmlns="" val="204894081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Transportation of Dangerous Goods</a:t>
            </a:r>
            <a:endParaRPr lang="en-CA" dirty="0"/>
          </a:p>
        </p:txBody>
      </p:sp>
      <p:sp>
        <p:nvSpPr>
          <p:cNvPr id="3" name="Content Placeholder 2"/>
          <p:cNvSpPr>
            <a:spLocks noGrp="1"/>
          </p:cNvSpPr>
          <p:nvPr>
            <p:ph sz="half" idx="1"/>
          </p:nvPr>
        </p:nvSpPr>
        <p:spPr/>
        <p:txBody>
          <a:bodyPr>
            <a:normAutofit fontScale="92500"/>
          </a:bodyPr>
          <a:lstStyle/>
          <a:p>
            <a:r>
              <a:rPr lang="en-CA" dirty="0" smtClean="0"/>
              <a:t>Anything that has been identified in section 2 of the </a:t>
            </a:r>
            <a:r>
              <a:rPr lang="en-CA" i="1" dirty="0" smtClean="0"/>
              <a:t>Transportation of Dangerous Goods Act, 1992</a:t>
            </a:r>
            <a:r>
              <a:rPr lang="en-CA" b="1" i="1" dirty="0" smtClean="0"/>
              <a:t> </a:t>
            </a:r>
            <a:r>
              <a:rPr lang="en-CA" dirty="0" smtClean="0"/>
              <a:t>must be transported in accordance with the regulations in the act</a:t>
            </a:r>
          </a:p>
          <a:p>
            <a:r>
              <a:rPr lang="en-CA" dirty="0" smtClean="0"/>
              <a:t>Essentially, proper containers and labelling must be used.</a:t>
            </a:r>
            <a:endParaRPr lang="en-CA" dirty="0"/>
          </a:p>
        </p:txBody>
      </p:sp>
      <p:pic>
        <p:nvPicPr>
          <p:cNvPr id="12290" name="Picture 2"/>
          <p:cNvPicPr>
            <a:picLocks noGrp="1" noChangeAspect="1" noChangeArrowheads="1"/>
          </p:cNvPicPr>
          <p:nvPr>
            <p:ph sz="half" idx="2"/>
          </p:nvPr>
        </p:nvPicPr>
        <p:blipFill>
          <a:blip r:embed="rId3" cstate="print"/>
          <a:stretch>
            <a:fillRect/>
          </a:stretch>
        </p:blipFill>
        <p:spPr bwMode="auto">
          <a:xfrm>
            <a:off x="5194333" y="1600200"/>
            <a:ext cx="2946333"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No person shall operate an aircraft in such a reckless or negligent manner as to endanger or be likely to endanger the life or property of any person. (CAR 602.01)</a:t>
            </a:r>
          </a:p>
          <a:p>
            <a:r>
              <a:rPr lang="en-US" dirty="0" smtClean="0"/>
              <a:t>No person shall operate an aircraft that is towing an object unless the aircraft is equipped with a tow hook and release control system that meet the applicable standards of airworthiness. (CAR 602.22)</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Air traffic rules and procedures</a:t>
            </a:r>
            <a:endParaRPr lang="en-CA" dirty="0"/>
          </a:p>
        </p:txBody>
      </p:sp>
      <p:sp>
        <p:nvSpPr>
          <p:cNvPr id="5" name="Text Placeholder 4"/>
          <p:cNvSpPr>
            <a:spLocks noGrp="1"/>
          </p:cNvSpPr>
          <p:nvPr>
            <p:ph type="body" idx="1"/>
          </p:nvPr>
        </p:nvSpPr>
        <p:spPr/>
        <p:txBody>
          <a:bodyPr/>
          <a:lstStyle/>
          <a:p>
            <a:endParaRPr lang="en-CA"/>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smtClean="0"/>
              <a:t>Clearances and Instructions</a:t>
            </a:r>
            <a:endParaRPr lang="en-CA" dirty="0"/>
          </a:p>
        </p:txBody>
      </p:sp>
      <p:sp>
        <p:nvSpPr>
          <p:cNvPr id="5" name="Content Placeholder 4"/>
          <p:cNvSpPr>
            <a:spLocks noGrp="1"/>
          </p:cNvSpPr>
          <p:nvPr>
            <p:ph idx="1"/>
          </p:nvPr>
        </p:nvSpPr>
        <p:spPr/>
        <p:txBody>
          <a:bodyPr/>
          <a:lstStyle/>
          <a:p>
            <a:r>
              <a:rPr lang="en-CA" dirty="0" smtClean="0"/>
              <a:t>Clearance</a:t>
            </a:r>
          </a:p>
          <a:p>
            <a:pPr lvl="1"/>
            <a:r>
              <a:rPr lang="en-CA" dirty="0" smtClean="0"/>
              <a:t>Authorization from an ATC unit for aircraft to proceed in controlled airspace under specific conditions</a:t>
            </a:r>
          </a:p>
          <a:p>
            <a:endParaRPr lang="en-CA" dirty="0" smtClean="0"/>
          </a:p>
          <a:p>
            <a:r>
              <a:rPr lang="en-CA" dirty="0" smtClean="0"/>
              <a:t>Instruction</a:t>
            </a:r>
          </a:p>
          <a:p>
            <a:pPr lvl="1"/>
            <a:r>
              <a:rPr lang="en-CA" dirty="0" smtClean="0"/>
              <a:t>Directive issued by ATC unit for air traffic control purposes. You are required to comply and acknowledge receipt unless safety of aircraft is jeopardized.</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Flight Rules</a:t>
            </a:r>
            <a:endParaRPr lang="en-CA" dirty="0"/>
          </a:p>
        </p:txBody>
      </p:sp>
      <p:sp>
        <p:nvSpPr>
          <p:cNvPr id="3" name="Content Placeholder 2"/>
          <p:cNvSpPr>
            <a:spLocks noGrp="1"/>
          </p:cNvSpPr>
          <p:nvPr>
            <p:ph idx="1"/>
          </p:nvPr>
        </p:nvSpPr>
        <p:spPr/>
        <p:txBody>
          <a:bodyPr/>
          <a:lstStyle/>
          <a:p>
            <a:r>
              <a:rPr lang="en-CA" dirty="0" smtClean="0"/>
              <a:t>Visual flight rules (VFR):</a:t>
            </a:r>
          </a:p>
          <a:p>
            <a:pPr lvl="1"/>
            <a:r>
              <a:rPr lang="en-CA" dirty="0" smtClean="0"/>
              <a:t>Rules which apply when flying with visual reference to the ground</a:t>
            </a:r>
          </a:p>
          <a:p>
            <a:pPr lvl="1"/>
            <a:endParaRPr lang="en-CA" dirty="0" smtClean="0"/>
          </a:p>
          <a:p>
            <a:r>
              <a:rPr lang="en-CA" dirty="0" smtClean="0"/>
              <a:t>Instrument flight rules (IFR)</a:t>
            </a:r>
          </a:p>
          <a:p>
            <a:pPr lvl="1"/>
            <a:r>
              <a:rPr lang="en-CA" dirty="0" smtClean="0"/>
              <a:t>Rules which apply when flying with reference to cockpit instruments</a:t>
            </a:r>
            <a:endParaRPr lang="en-CA"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Flight Plans and Itineraries</a:t>
            </a:r>
            <a:endParaRPr lang="en-CA" dirty="0"/>
          </a:p>
        </p:txBody>
      </p:sp>
      <p:sp>
        <p:nvSpPr>
          <p:cNvPr id="9" name="Content Placeholder 8"/>
          <p:cNvSpPr>
            <a:spLocks noGrp="1"/>
          </p:cNvSpPr>
          <p:nvPr>
            <p:ph idx="1"/>
          </p:nvPr>
        </p:nvSpPr>
        <p:spPr/>
        <p:txBody>
          <a:bodyPr>
            <a:normAutofit/>
          </a:bodyPr>
          <a:lstStyle/>
          <a:p>
            <a:r>
              <a:rPr lang="en-CA" dirty="0" smtClean="0"/>
              <a:t>A flight plan or itinerary outlines what type of aircraft is being flown, what equipment is on board, who’s flying it and what route it’s taking</a:t>
            </a:r>
          </a:p>
          <a:p>
            <a:r>
              <a:rPr lang="en-CA" dirty="0" smtClean="0"/>
              <a:t>Allow authorities to determine with precision where you are going, ETE, passengers, etc. in an emergency</a:t>
            </a:r>
          </a:p>
          <a:p>
            <a:r>
              <a:rPr lang="en-CA" dirty="0" smtClean="0"/>
              <a:t>All aircraft will file a flight plan or itinerary beyond 25 NM of departure aerodrome</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Flight Plans vs. Itineraries</a:t>
            </a:r>
            <a:endParaRPr lang="en-CA" dirty="0"/>
          </a:p>
        </p:txBody>
      </p:sp>
      <p:sp>
        <p:nvSpPr>
          <p:cNvPr id="4" name="Text Placeholder 3"/>
          <p:cNvSpPr>
            <a:spLocks noGrp="1"/>
          </p:cNvSpPr>
          <p:nvPr>
            <p:ph type="body" idx="1"/>
          </p:nvPr>
        </p:nvSpPr>
        <p:spPr/>
        <p:txBody>
          <a:bodyPr/>
          <a:lstStyle/>
          <a:p>
            <a:r>
              <a:rPr lang="en-CA" dirty="0" smtClean="0"/>
              <a:t>Flight Plan</a:t>
            </a:r>
            <a:endParaRPr lang="en-CA" dirty="0"/>
          </a:p>
        </p:txBody>
      </p:sp>
      <p:sp>
        <p:nvSpPr>
          <p:cNvPr id="6" name="Text Placeholder 5"/>
          <p:cNvSpPr>
            <a:spLocks noGrp="1"/>
          </p:cNvSpPr>
          <p:nvPr>
            <p:ph type="body" sz="half" idx="3"/>
          </p:nvPr>
        </p:nvSpPr>
        <p:spPr/>
        <p:txBody>
          <a:bodyPr/>
          <a:lstStyle/>
          <a:p>
            <a:r>
              <a:rPr lang="en-CA" dirty="0" smtClean="0"/>
              <a:t>Flight Itinerary</a:t>
            </a:r>
            <a:endParaRPr lang="en-CA" dirty="0"/>
          </a:p>
        </p:txBody>
      </p:sp>
      <p:sp>
        <p:nvSpPr>
          <p:cNvPr id="5" name="Content Placeholder 4"/>
          <p:cNvSpPr>
            <a:spLocks noGrp="1"/>
          </p:cNvSpPr>
          <p:nvPr>
            <p:ph sz="quarter" idx="2"/>
          </p:nvPr>
        </p:nvSpPr>
        <p:spPr/>
        <p:txBody>
          <a:bodyPr>
            <a:normAutofit lnSpcReduction="10000"/>
          </a:bodyPr>
          <a:lstStyle/>
          <a:p>
            <a:r>
              <a:rPr lang="en-CA" dirty="0" smtClean="0"/>
              <a:t>Must be filed with an ATS unit</a:t>
            </a:r>
          </a:p>
          <a:p>
            <a:r>
              <a:rPr lang="en-CA" dirty="0" smtClean="0"/>
              <a:t>Must be closed with an ATS unit upon arrival (arrival report)</a:t>
            </a:r>
          </a:p>
          <a:p>
            <a:r>
              <a:rPr lang="en-CA" dirty="0" smtClean="0"/>
              <a:t>If not closed within 1 hour (or time specified in flight plan) search and rescue will be activated</a:t>
            </a:r>
            <a:endParaRPr lang="en-CA" dirty="0"/>
          </a:p>
        </p:txBody>
      </p:sp>
      <p:sp>
        <p:nvSpPr>
          <p:cNvPr id="7" name="Content Placeholder 6"/>
          <p:cNvSpPr>
            <a:spLocks noGrp="1"/>
          </p:cNvSpPr>
          <p:nvPr>
            <p:ph sz="quarter" idx="4"/>
          </p:nvPr>
        </p:nvSpPr>
        <p:spPr/>
        <p:txBody>
          <a:bodyPr>
            <a:normAutofit lnSpcReduction="10000"/>
          </a:bodyPr>
          <a:lstStyle/>
          <a:p>
            <a:r>
              <a:rPr lang="en-CA" dirty="0" smtClean="0"/>
              <a:t>Can be filed with a “responsible person”</a:t>
            </a:r>
          </a:p>
          <a:p>
            <a:r>
              <a:rPr lang="en-CA" dirty="0" smtClean="0"/>
              <a:t>Must be closed with that responsible person within the time specified on the flight itinerary (default 24 hours)</a:t>
            </a:r>
          </a:p>
          <a:p>
            <a:r>
              <a:rPr lang="en-CA" dirty="0" smtClean="0"/>
              <a:t>Cannot be used for international flights</a:t>
            </a:r>
            <a:endParaRPr lang="en-CA"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smtClean="0"/>
              <a:t>Cruising altitudes</a:t>
            </a:r>
            <a:endParaRPr lang="en-CA" dirty="0"/>
          </a:p>
        </p:txBody>
      </p:sp>
      <p:sp>
        <p:nvSpPr>
          <p:cNvPr id="8" name="Content Placeholder 7"/>
          <p:cNvSpPr>
            <a:spLocks noGrp="1"/>
          </p:cNvSpPr>
          <p:nvPr>
            <p:ph idx="1"/>
          </p:nvPr>
        </p:nvSpPr>
        <p:spPr/>
        <p:txBody>
          <a:bodyPr/>
          <a:lstStyle/>
          <a:p>
            <a:r>
              <a:rPr lang="en-CA" dirty="0" smtClean="0"/>
              <a:t>To increase safety, pilots fly at specific altitudes depending on their direction of  travel</a:t>
            </a:r>
          </a:p>
          <a:p>
            <a:r>
              <a:rPr lang="en-CA" dirty="0" smtClean="0"/>
              <a:t>For altitudes below 18,000’ ASL, altitudes are stated in thousands</a:t>
            </a:r>
          </a:p>
          <a:p>
            <a:r>
              <a:rPr lang="en-CA" dirty="0" smtClean="0"/>
              <a:t>Above 18,000’ ASL, they are called </a:t>
            </a:r>
            <a:r>
              <a:rPr lang="en-CA" u="sng" dirty="0" smtClean="0"/>
              <a:t>flight levels</a:t>
            </a:r>
            <a:r>
              <a:rPr lang="en-CA" b="1" u="sng" dirty="0"/>
              <a:t> </a:t>
            </a:r>
            <a:r>
              <a:rPr lang="en-CA" dirty="0" smtClean="0"/>
              <a:t>(i.e. 20,000’ would be called FL200)</a:t>
            </a:r>
            <a:endParaRPr lang="en-CA"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VFR Cruising Altitudes</a:t>
            </a:r>
            <a:endParaRPr lang="en-CA" dirty="0"/>
          </a:p>
        </p:txBody>
      </p:sp>
      <p:sp>
        <p:nvSpPr>
          <p:cNvPr id="5" name="Content Placeholder 4"/>
          <p:cNvSpPr>
            <a:spLocks noGrp="1"/>
          </p:cNvSpPr>
          <p:nvPr>
            <p:ph sz="half" idx="1"/>
          </p:nvPr>
        </p:nvSpPr>
        <p:spPr/>
        <p:txBody>
          <a:bodyPr>
            <a:normAutofit fontScale="92500" lnSpcReduction="20000"/>
          </a:bodyPr>
          <a:lstStyle/>
          <a:p>
            <a:r>
              <a:rPr lang="en-CA" dirty="0" smtClean="0"/>
              <a:t>For VFR flight below 18,000’ ASL and above 3,000’ </a:t>
            </a:r>
            <a:r>
              <a:rPr lang="en-CA" u="sng" dirty="0" smtClean="0"/>
              <a:t>AGL</a:t>
            </a:r>
            <a:r>
              <a:rPr lang="en-CA" dirty="0"/>
              <a:t> </a:t>
            </a:r>
            <a:r>
              <a:rPr lang="en-CA" dirty="0" smtClean="0"/>
              <a:t>the following rules apply</a:t>
            </a:r>
          </a:p>
          <a:p>
            <a:r>
              <a:rPr lang="en-CA" dirty="0" smtClean="0"/>
              <a:t>All aircraft on easterly tracks fly at odd thousands + 500’ ASL</a:t>
            </a:r>
          </a:p>
          <a:p>
            <a:r>
              <a:rPr lang="en-CA" dirty="0" smtClean="0"/>
              <a:t>All aircraft westerly tracks fly at even thousands + </a:t>
            </a:r>
            <a:r>
              <a:rPr lang="en-CA" smtClean="0"/>
              <a:t>500’ ASL</a:t>
            </a:r>
            <a:endParaRPr lang="en-CA" dirty="0" smtClean="0"/>
          </a:p>
          <a:p>
            <a:r>
              <a:rPr lang="en-CA" dirty="0" smtClean="0"/>
              <a:t>In SDA, they are magnetic tracks and in NDA, they are true tracks</a:t>
            </a:r>
            <a:endParaRPr lang="en-CA" dirty="0"/>
          </a:p>
        </p:txBody>
      </p:sp>
      <p:sp>
        <p:nvSpPr>
          <p:cNvPr id="7" name="Oval 6"/>
          <p:cNvSpPr/>
          <p:nvPr/>
        </p:nvSpPr>
        <p:spPr>
          <a:xfrm>
            <a:off x="4714876" y="1928802"/>
            <a:ext cx="3929090" cy="392909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CA" dirty="0"/>
          </a:p>
        </p:txBody>
      </p:sp>
      <p:cxnSp>
        <p:nvCxnSpPr>
          <p:cNvPr id="9" name="Straight Connector 8"/>
          <p:cNvCxnSpPr>
            <a:stCxn id="7" idx="0"/>
            <a:endCxn id="7" idx="4"/>
          </p:cNvCxnSpPr>
          <p:nvPr/>
        </p:nvCxnSpPr>
        <p:spPr>
          <a:xfrm rot="16200000" flipH="1">
            <a:off x="4714876" y="3893347"/>
            <a:ext cx="3929090" cy="1588"/>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715140" y="3429000"/>
            <a:ext cx="1857388" cy="923330"/>
          </a:xfrm>
          <a:prstGeom prst="rect">
            <a:avLst/>
          </a:prstGeom>
          <a:noFill/>
        </p:spPr>
        <p:txBody>
          <a:bodyPr wrap="square" rtlCol="0">
            <a:spAutoFit/>
          </a:bodyPr>
          <a:lstStyle/>
          <a:p>
            <a:r>
              <a:rPr lang="en-CA" dirty="0" smtClean="0"/>
              <a:t>000-179° :</a:t>
            </a:r>
          </a:p>
          <a:p>
            <a:r>
              <a:rPr lang="en-CA" dirty="0" smtClean="0"/>
              <a:t>Odd thousands + 500’</a:t>
            </a:r>
            <a:endParaRPr lang="en-CA" dirty="0"/>
          </a:p>
        </p:txBody>
      </p:sp>
      <p:sp>
        <p:nvSpPr>
          <p:cNvPr id="11" name="TextBox 10"/>
          <p:cNvSpPr txBox="1"/>
          <p:nvPr/>
        </p:nvSpPr>
        <p:spPr>
          <a:xfrm>
            <a:off x="4786314" y="3429000"/>
            <a:ext cx="1857388" cy="923330"/>
          </a:xfrm>
          <a:prstGeom prst="rect">
            <a:avLst/>
          </a:prstGeom>
          <a:noFill/>
        </p:spPr>
        <p:txBody>
          <a:bodyPr wrap="square" rtlCol="0">
            <a:spAutoFit/>
          </a:bodyPr>
          <a:lstStyle/>
          <a:p>
            <a:r>
              <a:rPr lang="en-CA" dirty="0" smtClean="0"/>
              <a:t>180-359° :</a:t>
            </a:r>
          </a:p>
          <a:p>
            <a:r>
              <a:rPr lang="en-CA" dirty="0" smtClean="0"/>
              <a:t>Even thousands + 500’</a:t>
            </a:r>
            <a:endParaRPr lang="en-CA" dirty="0"/>
          </a:p>
        </p:txBody>
      </p:sp>
      <p:sp>
        <p:nvSpPr>
          <p:cNvPr id="12" name="TextBox 11"/>
          <p:cNvSpPr txBox="1"/>
          <p:nvPr/>
        </p:nvSpPr>
        <p:spPr>
          <a:xfrm>
            <a:off x="6357950" y="1428736"/>
            <a:ext cx="734496" cy="369332"/>
          </a:xfrm>
          <a:prstGeom prst="rect">
            <a:avLst/>
          </a:prstGeom>
          <a:noFill/>
        </p:spPr>
        <p:txBody>
          <a:bodyPr wrap="none" rtlCol="0">
            <a:spAutoFit/>
          </a:bodyPr>
          <a:lstStyle/>
          <a:p>
            <a:r>
              <a:rPr lang="en-CA" dirty="0" smtClean="0"/>
              <a:t>North</a:t>
            </a:r>
            <a:endParaRPr lang="en-CA" dirty="0"/>
          </a:p>
        </p:txBody>
      </p:sp>
      <p:sp>
        <p:nvSpPr>
          <p:cNvPr id="13" name="TextBox 12"/>
          <p:cNvSpPr txBox="1"/>
          <p:nvPr/>
        </p:nvSpPr>
        <p:spPr>
          <a:xfrm>
            <a:off x="6357950" y="5929330"/>
            <a:ext cx="732893" cy="369332"/>
          </a:xfrm>
          <a:prstGeom prst="rect">
            <a:avLst/>
          </a:prstGeom>
          <a:noFill/>
        </p:spPr>
        <p:txBody>
          <a:bodyPr wrap="none" rtlCol="0">
            <a:spAutoFit/>
          </a:bodyPr>
          <a:lstStyle/>
          <a:p>
            <a:r>
              <a:rPr lang="en-CA" dirty="0" smtClean="0"/>
              <a:t>South</a:t>
            </a:r>
            <a:endParaRPr lang="en-CA"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smtClean="0"/>
              <a:t>VFR Minima</a:t>
            </a:r>
            <a:endParaRPr lang="en-CA" dirty="0"/>
          </a:p>
        </p:txBody>
      </p:sp>
      <p:sp>
        <p:nvSpPr>
          <p:cNvPr id="8" name="Content Placeholder 7"/>
          <p:cNvSpPr>
            <a:spLocks noGrp="1"/>
          </p:cNvSpPr>
          <p:nvPr>
            <p:ph idx="1"/>
          </p:nvPr>
        </p:nvSpPr>
        <p:spPr/>
        <p:txBody>
          <a:bodyPr/>
          <a:lstStyle/>
          <a:p>
            <a:r>
              <a:rPr lang="en-CA" dirty="0" smtClean="0"/>
              <a:t>To fly under Visual Flight Rules (VFR) certain weather criteria have to be met</a:t>
            </a:r>
          </a:p>
          <a:p>
            <a:r>
              <a:rPr lang="en-CA" dirty="0" smtClean="0"/>
              <a:t>These weather requirements should allow a pilot to navigate with visual reference to the ground</a:t>
            </a:r>
            <a:endParaRPr lang="en-C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Air Traffic: All aircraft in flight and aircraft operating on the maneuvering area of an aerodrome</a:t>
            </a:r>
          </a:p>
          <a:p>
            <a:endParaRPr lang="en-US" dirty="0" smtClean="0"/>
          </a:p>
          <a:p>
            <a:endParaRPr lang="en-US" dirty="0" smtClean="0"/>
          </a:p>
          <a:p>
            <a:r>
              <a:rPr lang="en-US" dirty="0" smtClean="0"/>
              <a:t>Airport Traffic: All traffic on the maneuvering area of an airport and all aircraft flying in the vicinity of an airport</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smtClean="0"/>
              <a:t>Review</a:t>
            </a:r>
            <a:endParaRPr lang="en-CA" dirty="0"/>
          </a:p>
        </p:txBody>
      </p:sp>
      <p:sp>
        <p:nvSpPr>
          <p:cNvPr id="8" name="Content Placeholder 7"/>
          <p:cNvSpPr>
            <a:spLocks noGrp="1"/>
          </p:cNvSpPr>
          <p:nvPr>
            <p:ph idx="1"/>
          </p:nvPr>
        </p:nvSpPr>
        <p:spPr/>
        <p:txBody>
          <a:bodyPr/>
          <a:lstStyle/>
          <a:p>
            <a:pPr marL="514350" indent="-514350">
              <a:buFont typeface="+mj-lt"/>
              <a:buAutoNum type="arabicPeriod"/>
            </a:pPr>
            <a:r>
              <a:rPr lang="en-CA" dirty="0" smtClean="0"/>
              <a:t>When two aircraft are converging at the same altitude, which one must give way?</a:t>
            </a:r>
          </a:p>
          <a:p>
            <a:pPr marL="514350" indent="-514350">
              <a:buFont typeface="+mj-lt"/>
              <a:buAutoNum type="arabicPeriod"/>
            </a:pPr>
            <a:endParaRPr lang="en-CA" dirty="0" smtClean="0"/>
          </a:p>
          <a:p>
            <a:pPr marL="514350" indent="-514350">
              <a:buFont typeface="+mj-lt"/>
              <a:buAutoNum type="arabicPeriod"/>
            </a:pPr>
            <a:r>
              <a:rPr lang="en-CA" dirty="0" smtClean="0"/>
              <a:t>When two aircraft are approaching head on, what should they do?</a:t>
            </a:r>
          </a:p>
          <a:p>
            <a:pPr marL="514350" indent="-514350">
              <a:buFont typeface="+mj-lt"/>
              <a:buAutoNum type="arabicPeriod"/>
            </a:pPr>
            <a:endParaRPr lang="en-CA" dirty="0" smtClean="0"/>
          </a:p>
          <a:p>
            <a:pPr marL="514350" indent="-514350">
              <a:buFont typeface="+mj-lt"/>
              <a:buAutoNum type="arabicPeriod"/>
            </a:pPr>
            <a:r>
              <a:rPr lang="en-CA" dirty="0" smtClean="0"/>
              <a:t>When do you not have to file a flight plan/itinerary?</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lstStyle/>
          <a:p>
            <a:r>
              <a:rPr lang="en-CA" dirty="0" smtClean="0"/>
              <a:t>VFR Weather Minima</a:t>
            </a:r>
            <a:endParaRPr lang="en-CA" dirty="0"/>
          </a:p>
        </p:txBody>
      </p:sp>
      <p:graphicFrame>
        <p:nvGraphicFramePr>
          <p:cNvPr id="6" name="Content Placeholder 5"/>
          <p:cNvGraphicFramePr>
            <a:graphicFrameLocks noGrp="1"/>
          </p:cNvGraphicFramePr>
          <p:nvPr>
            <p:ph idx="1"/>
          </p:nvPr>
        </p:nvGraphicFramePr>
        <p:xfrm>
          <a:off x="539552" y="1340768"/>
          <a:ext cx="8229600" cy="512064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gridSpan="2">
                  <a:txBody>
                    <a:bodyPr/>
                    <a:lstStyle/>
                    <a:p>
                      <a:r>
                        <a:rPr lang="en-CA" dirty="0" smtClean="0"/>
                        <a:t>AIRSPACE</a:t>
                      </a:r>
                      <a:endParaRPr lang="en-CA" dirty="0"/>
                    </a:p>
                  </a:txBody>
                  <a:tcPr/>
                </a:tc>
                <a:tc hMerge="1">
                  <a:txBody>
                    <a:bodyPr/>
                    <a:lstStyle/>
                    <a:p>
                      <a:endParaRPr lang="en-C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FLIGHT</a:t>
                      </a:r>
                      <a:r>
                        <a:rPr lang="en-CA" baseline="0" dirty="0" smtClean="0"/>
                        <a:t> VISBILITY</a:t>
                      </a:r>
                      <a:endParaRPr lang="en-CA"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DISTANCE FROM CLOUD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DISTANCE AGL</a:t>
                      </a:r>
                    </a:p>
                    <a:p>
                      <a:endParaRPr lang="en-CA" dirty="0"/>
                    </a:p>
                  </a:txBody>
                  <a:tcPr/>
                </a:tc>
              </a:tr>
              <a:tr h="370840">
                <a:tc gridSpan="2">
                  <a:txBody>
                    <a:bodyPr/>
                    <a:lstStyle/>
                    <a:p>
                      <a:r>
                        <a:rPr lang="en-CA" b="1" dirty="0" smtClean="0"/>
                        <a:t>Control</a:t>
                      </a:r>
                      <a:r>
                        <a:rPr lang="en-CA" b="1" baseline="0" dirty="0" smtClean="0"/>
                        <a:t> Zones</a:t>
                      </a:r>
                      <a:endParaRPr lang="en-CA" b="1" dirty="0"/>
                    </a:p>
                  </a:txBody>
                  <a:tcPr/>
                </a:tc>
                <a:tc hMerge="1">
                  <a:txBody>
                    <a:bodyPr/>
                    <a:lstStyle/>
                    <a:p>
                      <a:endParaRPr lang="en-CA" dirty="0"/>
                    </a:p>
                  </a:txBody>
                  <a:tcPr/>
                </a:tc>
                <a:tc>
                  <a:txBody>
                    <a:bodyPr/>
                    <a:lstStyle/>
                    <a:p>
                      <a:r>
                        <a:rPr lang="en-CA" dirty="0" smtClean="0"/>
                        <a:t>3 SM</a:t>
                      </a:r>
                      <a:endParaRPr lang="en-CA" dirty="0"/>
                    </a:p>
                  </a:txBody>
                  <a:tcPr/>
                </a:tc>
                <a:tc>
                  <a:txBody>
                    <a:bodyPr/>
                    <a:lstStyle/>
                    <a:p>
                      <a:r>
                        <a:rPr lang="en-CA" dirty="0" smtClean="0"/>
                        <a:t>Horizontally: 1</a:t>
                      </a:r>
                      <a:r>
                        <a:rPr lang="en-CA" baseline="0" dirty="0" smtClean="0"/>
                        <a:t> SM</a:t>
                      </a:r>
                    </a:p>
                    <a:p>
                      <a:r>
                        <a:rPr lang="en-CA" baseline="0" dirty="0" smtClean="0"/>
                        <a:t>Vertically: 500’</a:t>
                      </a:r>
                      <a:endParaRPr lang="en-CA" dirty="0"/>
                    </a:p>
                  </a:txBody>
                  <a:tcPr/>
                </a:tc>
                <a:tc>
                  <a:txBody>
                    <a:bodyPr/>
                    <a:lstStyle/>
                    <a:p>
                      <a:r>
                        <a:rPr lang="en-CA" dirty="0" smtClean="0"/>
                        <a:t>500’</a:t>
                      </a:r>
                      <a:endParaRPr lang="en-CA" dirty="0"/>
                    </a:p>
                  </a:txBody>
                  <a:tcPr/>
                </a:tc>
              </a:tr>
              <a:tr h="370840">
                <a:tc gridSpan="2">
                  <a:txBody>
                    <a:bodyPr/>
                    <a:lstStyle/>
                    <a:p>
                      <a:r>
                        <a:rPr lang="en-CA" b="1" dirty="0" smtClean="0"/>
                        <a:t>Other</a:t>
                      </a:r>
                      <a:r>
                        <a:rPr lang="en-CA" b="1" baseline="0" dirty="0" smtClean="0"/>
                        <a:t> Controlled Airspace</a:t>
                      </a:r>
                      <a:endParaRPr lang="en-CA" b="1" dirty="0"/>
                    </a:p>
                  </a:txBody>
                  <a:tcPr/>
                </a:tc>
                <a:tc hMerge="1">
                  <a:txBody>
                    <a:bodyPr/>
                    <a:lstStyle/>
                    <a:p>
                      <a:endParaRPr lang="en-CA" dirty="0"/>
                    </a:p>
                  </a:txBody>
                  <a:tcPr/>
                </a:tc>
                <a:tc>
                  <a:txBody>
                    <a:bodyPr/>
                    <a:lstStyle/>
                    <a:p>
                      <a:r>
                        <a:rPr lang="en-CA" dirty="0" smtClean="0"/>
                        <a:t>3 SM</a:t>
                      </a:r>
                      <a:endParaRPr lang="en-CA" dirty="0"/>
                    </a:p>
                  </a:txBody>
                  <a:tcPr/>
                </a:tc>
                <a:tc>
                  <a:txBody>
                    <a:bodyPr/>
                    <a:lstStyle/>
                    <a:p>
                      <a:r>
                        <a:rPr lang="en-CA" dirty="0" smtClean="0"/>
                        <a:t>Horizontally:</a:t>
                      </a:r>
                      <a:r>
                        <a:rPr lang="en-CA" baseline="0" dirty="0" smtClean="0"/>
                        <a:t> 1 SM</a:t>
                      </a:r>
                    </a:p>
                    <a:p>
                      <a:r>
                        <a:rPr lang="en-CA" baseline="0" dirty="0" smtClean="0"/>
                        <a:t>Vertically: 500’</a:t>
                      </a:r>
                      <a:endParaRPr lang="en-CA" dirty="0"/>
                    </a:p>
                  </a:txBody>
                  <a:tcPr/>
                </a:tc>
                <a:tc>
                  <a:txBody>
                    <a:bodyPr/>
                    <a:lstStyle/>
                    <a:p>
                      <a:endParaRPr lang="en-CA" dirty="0"/>
                    </a:p>
                  </a:txBody>
                  <a:tcPr/>
                </a:tc>
              </a:tr>
              <a:tr h="370840">
                <a:tc rowSpan="2">
                  <a:txBody>
                    <a:bodyPr/>
                    <a:lstStyle/>
                    <a:p>
                      <a:r>
                        <a:rPr lang="en-CA" b="1" dirty="0" smtClean="0"/>
                        <a:t>Uncontrolled Airspace</a:t>
                      </a:r>
                      <a:endParaRPr lang="en-CA" b="1" dirty="0"/>
                    </a:p>
                  </a:txBody>
                  <a:tcPr/>
                </a:tc>
                <a:tc>
                  <a:txBody>
                    <a:bodyPr/>
                    <a:lstStyle/>
                    <a:p>
                      <a:r>
                        <a:rPr lang="en-CA" dirty="0" smtClean="0"/>
                        <a:t>≥ 1000’ AGL</a:t>
                      </a:r>
                      <a:endParaRPr lang="en-CA" dirty="0"/>
                    </a:p>
                  </a:txBody>
                  <a:tcPr/>
                </a:tc>
                <a:tc>
                  <a:txBody>
                    <a:bodyPr/>
                    <a:lstStyle/>
                    <a:p>
                      <a:r>
                        <a:rPr lang="en-CA" dirty="0" smtClean="0"/>
                        <a:t>1 SM (Day)</a:t>
                      </a:r>
                      <a:br>
                        <a:rPr lang="en-CA" dirty="0" smtClean="0"/>
                      </a:br>
                      <a:r>
                        <a:rPr lang="en-CA" dirty="0" smtClean="0"/>
                        <a:t>3 SM (Night)</a:t>
                      </a:r>
                      <a:endParaRPr lang="en-CA" dirty="0"/>
                    </a:p>
                  </a:txBody>
                  <a:tcPr/>
                </a:tc>
                <a:tc>
                  <a:txBody>
                    <a:bodyPr/>
                    <a:lstStyle/>
                    <a:p>
                      <a:r>
                        <a:rPr lang="en-CA" dirty="0" smtClean="0"/>
                        <a:t>Horizontally:</a:t>
                      </a:r>
                      <a:r>
                        <a:rPr lang="en-CA" baseline="0" dirty="0" smtClean="0"/>
                        <a:t> 2000’</a:t>
                      </a:r>
                      <a:br>
                        <a:rPr lang="en-CA" baseline="0" dirty="0" smtClean="0"/>
                      </a:br>
                      <a:r>
                        <a:rPr lang="en-CA" baseline="0" dirty="0" smtClean="0"/>
                        <a:t>Vertically: 500’</a:t>
                      </a:r>
                      <a:endParaRPr lang="en-CA" dirty="0"/>
                    </a:p>
                  </a:txBody>
                  <a:tcPr/>
                </a:tc>
                <a:tc>
                  <a:txBody>
                    <a:bodyPr/>
                    <a:lstStyle/>
                    <a:p>
                      <a:endParaRPr lang="en-CA" dirty="0"/>
                    </a:p>
                  </a:txBody>
                  <a:tcPr/>
                </a:tc>
              </a:tr>
              <a:tr h="370840">
                <a:tc vMerge="1">
                  <a:txBody>
                    <a:bodyPr/>
                    <a:lstStyle/>
                    <a:p>
                      <a:endParaRPr lang="en-CA" dirty="0"/>
                    </a:p>
                  </a:txBody>
                  <a:tcPr/>
                </a:tc>
                <a:tc>
                  <a:txBody>
                    <a:bodyPr/>
                    <a:lstStyle/>
                    <a:p>
                      <a:r>
                        <a:rPr lang="en-CA" dirty="0" smtClean="0"/>
                        <a:t>&lt; 1000’ AGL –</a:t>
                      </a:r>
                      <a:r>
                        <a:rPr lang="en-CA" baseline="0" dirty="0" smtClean="0"/>
                        <a:t> Fixed wing</a:t>
                      </a:r>
                      <a:endParaRPr lang="en-CA" dirty="0"/>
                    </a:p>
                  </a:txBody>
                  <a:tcPr/>
                </a:tc>
                <a:tc>
                  <a:txBody>
                    <a:bodyPr/>
                    <a:lstStyle/>
                    <a:p>
                      <a:r>
                        <a:rPr lang="en-CA" dirty="0" smtClean="0"/>
                        <a:t>2 SM (Day)</a:t>
                      </a:r>
                    </a:p>
                    <a:p>
                      <a:r>
                        <a:rPr lang="en-CA" dirty="0" smtClean="0"/>
                        <a:t>3 SM (Night)</a:t>
                      </a:r>
                      <a:endParaRPr lang="en-CA" dirty="0"/>
                    </a:p>
                  </a:txBody>
                  <a:tcPr/>
                </a:tc>
                <a:tc>
                  <a:txBody>
                    <a:bodyPr/>
                    <a:lstStyle/>
                    <a:p>
                      <a:r>
                        <a:rPr lang="en-CA" dirty="0" smtClean="0"/>
                        <a:t>Clear of cloud</a:t>
                      </a:r>
                      <a:endParaRPr lang="en-CA" dirty="0"/>
                    </a:p>
                  </a:txBody>
                  <a:tcPr/>
                </a:tc>
                <a:tc>
                  <a:txBody>
                    <a:bodyPr/>
                    <a:lstStyle/>
                    <a:p>
                      <a:endParaRPr lang="en-CA" dirty="0"/>
                    </a:p>
                  </a:txBody>
                  <a:tcPr/>
                </a:tc>
              </a:tr>
            </a:tbl>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Special VFR</a:t>
            </a:r>
            <a:endParaRPr lang="en-CA" dirty="0"/>
          </a:p>
        </p:txBody>
      </p:sp>
      <p:sp>
        <p:nvSpPr>
          <p:cNvPr id="3" name="Content Placeholder 2"/>
          <p:cNvSpPr>
            <a:spLocks noGrp="1"/>
          </p:cNvSpPr>
          <p:nvPr>
            <p:ph idx="1"/>
          </p:nvPr>
        </p:nvSpPr>
        <p:spPr/>
        <p:txBody>
          <a:bodyPr>
            <a:normAutofit/>
          </a:bodyPr>
          <a:lstStyle/>
          <a:p>
            <a:r>
              <a:rPr lang="en-CA" sz="2400" dirty="0" smtClean="0"/>
              <a:t>VFR aircraft may flying into control zones that are below VFR weather minima if the following conditions apply:</a:t>
            </a:r>
            <a:br>
              <a:rPr lang="en-CA" sz="2400" dirty="0" smtClean="0"/>
            </a:br>
            <a:r>
              <a:rPr lang="en-CA" sz="2400" dirty="0" smtClean="0"/>
              <a:t/>
            </a:r>
            <a:br>
              <a:rPr lang="en-CA" sz="2400" dirty="0" smtClean="0"/>
            </a:br>
            <a:r>
              <a:rPr lang="en-CA" sz="2400" dirty="0" smtClean="0"/>
              <a:t/>
            </a:r>
            <a:br>
              <a:rPr lang="en-CA" sz="2400" dirty="0" smtClean="0"/>
            </a:br>
            <a:r>
              <a:rPr lang="en-CA" sz="2400" dirty="0" smtClean="0"/>
              <a:t/>
            </a:r>
            <a:br>
              <a:rPr lang="en-CA" sz="2400" dirty="0" smtClean="0"/>
            </a:br>
            <a:r>
              <a:rPr lang="en-CA" sz="2400" dirty="0" smtClean="0"/>
              <a:t/>
            </a:r>
            <a:br>
              <a:rPr lang="en-CA" sz="2400" dirty="0" smtClean="0"/>
            </a:br>
            <a:endParaRPr lang="en-CA" sz="2400" dirty="0" smtClean="0"/>
          </a:p>
          <a:p>
            <a:r>
              <a:rPr lang="en-CA" sz="2400" dirty="0" smtClean="0"/>
              <a:t>Clearance from ATC has been given</a:t>
            </a:r>
          </a:p>
          <a:p>
            <a:r>
              <a:rPr lang="en-CA" sz="2400" dirty="0" smtClean="0"/>
              <a:t>If operating at night, clearance will only be given for the purpose of landing</a:t>
            </a:r>
          </a:p>
        </p:txBody>
      </p:sp>
      <p:graphicFrame>
        <p:nvGraphicFramePr>
          <p:cNvPr id="4" name="Table 3"/>
          <p:cNvGraphicFramePr>
            <a:graphicFrameLocks noGrp="1"/>
          </p:cNvGraphicFramePr>
          <p:nvPr/>
        </p:nvGraphicFramePr>
        <p:xfrm>
          <a:off x="1403648" y="2852936"/>
          <a:ext cx="6096000" cy="1651000"/>
        </p:xfrm>
        <a:graphic>
          <a:graphicData uri="http://schemas.openxmlformats.org/drawingml/2006/table">
            <a:tbl>
              <a:tblPr firstRow="1" bandRow="1">
                <a:tableStyleId>{5C22544A-7EE6-4342-B048-85BDC9FD1C3A}</a:tableStyleId>
              </a:tblPr>
              <a:tblGrid>
                <a:gridCol w="2032000"/>
                <a:gridCol w="2032000"/>
                <a:gridCol w="2032000"/>
              </a:tblGrid>
              <a:tr h="354328">
                <a:tc>
                  <a:txBody>
                    <a:bodyPr/>
                    <a:lstStyle/>
                    <a:p>
                      <a:endParaRPr lang="en-CA" dirty="0"/>
                    </a:p>
                  </a:txBody>
                  <a:tcPr/>
                </a:tc>
                <a:tc>
                  <a:txBody>
                    <a:bodyPr/>
                    <a:lstStyle/>
                    <a:p>
                      <a:r>
                        <a:rPr lang="en-CA" dirty="0" smtClean="0"/>
                        <a:t>FLIGHT</a:t>
                      </a:r>
                      <a:r>
                        <a:rPr lang="en-CA" baseline="0" dirty="0" smtClean="0"/>
                        <a:t> VISIBILITY</a:t>
                      </a:r>
                      <a:endParaRPr lang="en-CA" dirty="0"/>
                    </a:p>
                  </a:txBody>
                  <a:tcPr/>
                </a:tc>
                <a:tc>
                  <a:txBody>
                    <a:bodyPr/>
                    <a:lstStyle/>
                    <a:p>
                      <a:r>
                        <a:rPr lang="en-CA" dirty="0" smtClean="0"/>
                        <a:t>DISTANCE</a:t>
                      </a:r>
                      <a:r>
                        <a:rPr lang="en-CA" baseline="0" dirty="0" smtClean="0"/>
                        <a:t> FROM CLOUD</a:t>
                      </a:r>
                      <a:endParaRPr lang="en-CA" dirty="0"/>
                    </a:p>
                  </a:txBody>
                  <a:tcPr/>
                </a:tc>
              </a:tr>
              <a:tr h="370840">
                <a:tc>
                  <a:txBody>
                    <a:bodyPr/>
                    <a:lstStyle/>
                    <a:p>
                      <a:r>
                        <a:rPr lang="en-CA" b="1" dirty="0" smtClean="0"/>
                        <a:t>Aircraft</a:t>
                      </a:r>
                      <a:r>
                        <a:rPr lang="en-CA" b="1" baseline="0" dirty="0" smtClean="0"/>
                        <a:t> other than Helicopter</a:t>
                      </a:r>
                      <a:endParaRPr lang="en-CA" b="1" dirty="0"/>
                    </a:p>
                  </a:txBody>
                  <a:tcPr/>
                </a:tc>
                <a:tc>
                  <a:txBody>
                    <a:bodyPr/>
                    <a:lstStyle/>
                    <a:p>
                      <a:r>
                        <a:rPr lang="en-CA" dirty="0" smtClean="0"/>
                        <a:t>1</a:t>
                      </a:r>
                      <a:r>
                        <a:rPr lang="en-CA" baseline="0" dirty="0" smtClean="0"/>
                        <a:t> SM</a:t>
                      </a:r>
                      <a:endParaRPr lang="en-CA" dirty="0"/>
                    </a:p>
                  </a:txBody>
                  <a:tcPr/>
                </a:tc>
                <a:tc>
                  <a:txBody>
                    <a:bodyPr/>
                    <a:lstStyle/>
                    <a:p>
                      <a:r>
                        <a:rPr lang="en-CA" dirty="0" smtClean="0"/>
                        <a:t>Clear of cloud</a:t>
                      </a:r>
                      <a:endParaRPr lang="en-CA" dirty="0"/>
                    </a:p>
                  </a:txBody>
                  <a:tcPr/>
                </a:tc>
              </a:tr>
              <a:tr h="370840">
                <a:tc>
                  <a:txBody>
                    <a:bodyPr/>
                    <a:lstStyle/>
                    <a:p>
                      <a:r>
                        <a:rPr lang="en-CA" b="1" dirty="0" smtClean="0"/>
                        <a:t>Helicopter</a:t>
                      </a:r>
                      <a:endParaRPr lang="en-CA" b="1" dirty="0"/>
                    </a:p>
                  </a:txBody>
                  <a:tcPr/>
                </a:tc>
                <a:tc>
                  <a:txBody>
                    <a:bodyPr/>
                    <a:lstStyle/>
                    <a:p>
                      <a:r>
                        <a:rPr lang="en-CA" dirty="0" smtClean="0"/>
                        <a:t>½ SM</a:t>
                      </a:r>
                      <a:endParaRPr lang="en-CA" dirty="0"/>
                    </a:p>
                  </a:txBody>
                  <a:tcPr/>
                </a:tc>
                <a:tc>
                  <a:txBody>
                    <a:bodyPr/>
                    <a:lstStyle/>
                    <a:p>
                      <a:r>
                        <a:rPr lang="en-CA" dirty="0" smtClean="0"/>
                        <a:t>Clear of cloud</a:t>
                      </a:r>
                      <a:endParaRPr lang="en-CA" dirty="0"/>
                    </a:p>
                  </a:txBody>
                  <a:tcPr/>
                </a:tc>
              </a:tr>
            </a:tbl>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Minimum VFR Altitudes</a:t>
            </a:r>
            <a:endParaRPr lang="en-CA" dirty="0"/>
          </a:p>
        </p:txBody>
      </p:sp>
      <p:sp>
        <p:nvSpPr>
          <p:cNvPr id="3" name="Content Placeholder 2"/>
          <p:cNvSpPr>
            <a:spLocks noGrp="1"/>
          </p:cNvSpPr>
          <p:nvPr>
            <p:ph idx="1"/>
          </p:nvPr>
        </p:nvSpPr>
        <p:spPr/>
        <p:txBody>
          <a:bodyPr/>
          <a:lstStyle/>
          <a:p>
            <a:r>
              <a:rPr lang="en-CA" dirty="0" smtClean="0"/>
              <a:t>Except for the purposes of taking off or landing:</a:t>
            </a:r>
          </a:p>
          <a:p>
            <a:r>
              <a:rPr lang="en-CA" dirty="0" smtClean="0"/>
              <a:t>Built up areas:</a:t>
            </a:r>
          </a:p>
          <a:p>
            <a:pPr lvl="1"/>
            <a:r>
              <a:rPr lang="en-CA" dirty="0" smtClean="0"/>
              <a:t>Minimum 1000’ above highest obstacle within 2000’ of aircraft</a:t>
            </a:r>
          </a:p>
          <a:p>
            <a:r>
              <a:rPr lang="en-CA" dirty="0" smtClean="0"/>
              <a:t>Non-built up areas:</a:t>
            </a:r>
          </a:p>
          <a:p>
            <a:pPr lvl="1"/>
            <a:r>
              <a:rPr lang="en-CA" dirty="0" smtClean="0"/>
              <a:t>Minimum 500’ above highest obstacle within 500’ of aircraft</a:t>
            </a:r>
          </a:p>
          <a:p>
            <a:pPr lvl="1"/>
            <a:endParaRPr lang="en-CA" dirty="0"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Identification Zones</a:t>
            </a:r>
            <a:endParaRPr lang="en-CA" dirty="0"/>
          </a:p>
        </p:txBody>
      </p:sp>
      <p:sp>
        <p:nvSpPr>
          <p:cNvPr id="3" name="Content Placeholder 2"/>
          <p:cNvSpPr>
            <a:spLocks noGrp="1"/>
          </p:cNvSpPr>
          <p:nvPr>
            <p:ph idx="1"/>
          </p:nvPr>
        </p:nvSpPr>
        <p:spPr/>
        <p:txBody>
          <a:bodyPr>
            <a:normAutofit lnSpcReduction="10000"/>
          </a:bodyPr>
          <a:lstStyle/>
          <a:p>
            <a:r>
              <a:rPr lang="en-CA" dirty="0" smtClean="0"/>
              <a:t>Air Defence Identification Zones (ADIZ)</a:t>
            </a:r>
          </a:p>
          <a:p>
            <a:r>
              <a:rPr lang="en-CA" dirty="0" smtClean="0"/>
              <a:t>To enter or fly within an ADIZ, PIC is required to file IFR flight plan, Defence VFR flight plan or a flight itinerary with ATC or flight service station</a:t>
            </a:r>
          </a:p>
          <a:p>
            <a:r>
              <a:rPr lang="en-CA" dirty="0" smtClean="0"/>
              <a:t>No deviation permitted without authorization</a:t>
            </a:r>
          </a:p>
          <a:p>
            <a:r>
              <a:rPr lang="en-CA" dirty="0" smtClean="0"/>
              <a:t>Two-way radio required</a:t>
            </a:r>
          </a:p>
          <a:p>
            <a:r>
              <a:rPr lang="en-US" altLang="en-US" dirty="0" smtClean="0"/>
              <a:t>Must </a:t>
            </a:r>
            <a:r>
              <a:rPr lang="en-US" altLang="en-US" dirty="0"/>
              <a:t>include estimated time of penetration</a:t>
            </a:r>
          </a:p>
          <a:p>
            <a:r>
              <a:rPr lang="en-US" altLang="en-US" u="sng" dirty="0" smtClean="0"/>
              <a:t>+</a:t>
            </a:r>
            <a:r>
              <a:rPr lang="en-US" altLang="en-US" dirty="0" smtClean="0"/>
              <a:t> </a:t>
            </a:r>
            <a:r>
              <a:rPr lang="en-US" altLang="en-US" dirty="0"/>
              <a:t>20 NM or </a:t>
            </a:r>
            <a:r>
              <a:rPr lang="en-US" altLang="en-US" u="sng" dirty="0"/>
              <a:t>+</a:t>
            </a:r>
            <a:r>
              <a:rPr lang="en-US" altLang="en-US" dirty="0"/>
              <a:t> 5 minutes tolerances</a:t>
            </a:r>
          </a:p>
          <a:p>
            <a:r>
              <a:rPr lang="en-US" altLang="en-US" dirty="0"/>
              <a:t>Notify ATC </a:t>
            </a:r>
            <a:r>
              <a:rPr lang="en-US" altLang="en-US" i="1" dirty="0"/>
              <a:t>immediately</a:t>
            </a:r>
            <a:r>
              <a:rPr lang="en-US" altLang="en-US" dirty="0"/>
              <a:t> of any changes</a:t>
            </a:r>
            <a:endParaRPr lang="en-CA" altLang="en-US" dirty="0"/>
          </a:p>
          <a:p>
            <a:endParaRPr lang="en-CA"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251520" y="0"/>
            <a:ext cx="8624107" cy="6858000"/>
          </a:xfrm>
          <a:prstGeom prst="rect">
            <a:avLst/>
          </a:prstGeom>
        </p:spPr>
      </p:pic>
    </p:spTree>
    <p:extLst>
      <p:ext uri="{BB962C8B-B14F-4D97-AF65-F5344CB8AC3E}">
        <p14:creationId xmlns:p14="http://schemas.microsoft.com/office/powerpoint/2010/main" xmlns="" val="13910824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Review</a:t>
            </a:r>
            <a:endParaRPr lang="en-CA"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CA" dirty="0" smtClean="0"/>
              <a:t>An aircraft is flying VFR from Toronto to Ottawa at 6,500’ ASL, is he doing anything wrong?</a:t>
            </a:r>
          </a:p>
          <a:p>
            <a:pPr marL="514350" indent="-514350">
              <a:buFont typeface="+mj-lt"/>
              <a:buAutoNum type="arabicPeriod"/>
            </a:pPr>
            <a:endParaRPr lang="en-CA" dirty="0" smtClean="0"/>
          </a:p>
          <a:p>
            <a:pPr marL="514350" indent="-514350">
              <a:buFont typeface="+mj-lt"/>
              <a:buAutoNum type="arabicPeriod"/>
            </a:pPr>
            <a:r>
              <a:rPr lang="en-CA" dirty="0" smtClean="0"/>
              <a:t>You are flying and you hear ATC call you up and say “SCV turn right heading 230” – Is this a clearance or instruction? Can you refuse to do this?</a:t>
            </a:r>
          </a:p>
          <a:p>
            <a:pPr marL="514350" indent="-514350">
              <a:buFont typeface="+mj-lt"/>
              <a:buAutoNum type="arabicPeriod"/>
            </a:pPr>
            <a:endParaRPr lang="en-CA" dirty="0" smtClean="0"/>
          </a:p>
          <a:p>
            <a:pPr marL="514350" indent="-514350">
              <a:buFont typeface="+mj-lt"/>
              <a:buAutoNum type="arabicPeriod"/>
            </a:pPr>
            <a:r>
              <a:rPr lang="en-CA" dirty="0" smtClean="0"/>
              <a:t>What are the VFR weather minima for controlled airspace?</a:t>
            </a:r>
            <a:endParaRPr lang="en-CA"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normAutofit/>
          </a:bodyPr>
          <a:lstStyle/>
          <a:p>
            <a:r>
              <a:rPr lang="en-CA" dirty="0" smtClean="0"/>
              <a:t>In this class we have covered:</a:t>
            </a:r>
          </a:p>
          <a:p>
            <a:pPr lvl="1"/>
            <a:r>
              <a:rPr lang="en-CA" dirty="0" smtClean="0"/>
              <a:t>Aerodromes</a:t>
            </a:r>
          </a:p>
          <a:p>
            <a:pPr lvl="1"/>
            <a:r>
              <a:rPr lang="en-CA" dirty="0" smtClean="0"/>
              <a:t>Traffic procedures</a:t>
            </a:r>
          </a:p>
          <a:p>
            <a:pPr lvl="1"/>
            <a:r>
              <a:rPr lang="en-CA" dirty="0" smtClean="0"/>
              <a:t>Documentation</a:t>
            </a:r>
          </a:p>
          <a:p>
            <a:pPr lvl="1"/>
            <a:r>
              <a:rPr lang="en-CA" dirty="0" smtClean="0"/>
              <a:t>Classifications of airspace</a:t>
            </a:r>
          </a:p>
          <a:p>
            <a:pPr lvl="1"/>
            <a:r>
              <a:rPr lang="en-CA" dirty="0" smtClean="0"/>
              <a:t>Rules of the air</a:t>
            </a:r>
          </a:p>
          <a:p>
            <a:pPr lvl="1"/>
            <a:r>
              <a:rPr lang="en-CA" dirty="0" smtClean="0"/>
              <a:t>VFR minima</a:t>
            </a:r>
          </a:p>
          <a:p>
            <a:pPr lvl="1"/>
            <a:r>
              <a:rPr lang="en-CA" dirty="0" smtClean="0"/>
              <a:t>Transportation of dangerous goods</a:t>
            </a:r>
          </a:p>
          <a:p>
            <a:r>
              <a:rPr lang="en-CA" dirty="0" smtClean="0"/>
              <a:t>The next class will be on theory of flight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Important Abbreviations</a:t>
            </a:r>
            <a:endParaRPr lang="en-US" dirty="0"/>
          </a:p>
        </p:txBody>
      </p:sp>
      <p:sp>
        <p:nvSpPr>
          <p:cNvPr id="3" name="Content Placeholder 2"/>
          <p:cNvSpPr>
            <a:spLocks noGrp="1"/>
          </p:cNvSpPr>
          <p:nvPr>
            <p:ph idx="1"/>
          </p:nvPr>
        </p:nvSpPr>
        <p:spPr/>
        <p:txBody>
          <a:bodyPr>
            <a:normAutofit lnSpcReduction="10000"/>
          </a:bodyPr>
          <a:lstStyle/>
          <a:p>
            <a:r>
              <a:rPr lang="en-US" u="sng" dirty="0" smtClean="0"/>
              <a:t>AAE: Above Aerodrome Elevation</a:t>
            </a:r>
          </a:p>
          <a:p>
            <a:r>
              <a:rPr lang="en-US" u="sng" dirty="0" smtClean="0"/>
              <a:t>AGL: Above Ground Level</a:t>
            </a:r>
          </a:p>
          <a:p>
            <a:r>
              <a:rPr lang="en-US" u="sng" dirty="0" smtClean="0"/>
              <a:t>ASL: Above Sea (mean) Level</a:t>
            </a:r>
          </a:p>
          <a:p>
            <a:r>
              <a:rPr lang="en-US" dirty="0" smtClean="0"/>
              <a:t>AIP: Aeronautical Information Publication</a:t>
            </a:r>
          </a:p>
          <a:p>
            <a:r>
              <a:rPr lang="en-US" dirty="0" smtClean="0"/>
              <a:t>AIM: Aeronautical information manual</a:t>
            </a:r>
          </a:p>
          <a:p>
            <a:r>
              <a:rPr lang="en-US" dirty="0" smtClean="0"/>
              <a:t>FSS: Flight Service Station</a:t>
            </a:r>
          </a:p>
          <a:p>
            <a:r>
              <a:rPr lang="en-US" u="sng" dirty="0" smtClean="0"/>
              <a:t>ICAO: International Civil Aviation Organization</a:t>
            </a:r>
          </a:p>
          <a:p>
            <a:r>
              <a:rPr lang="en-US" dirty="0" smtClean="0"/>
              <a:t>VMC: Visual meteorological conditions</a:t>
            </a:r>
          </a:p>
          <a:p>
            <a:r>
              <a:rPr lang="en-US" dirty="0" smtClean="0"/>
              <a:t>ATS: Air Traffic Services</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883</TotalTime>
  <Words>7577</Words>
  <Application>Microsoft Office PowerPoint</Application>
  <PresentationFormat>On-screen Show (4:3)</PresentationFormat>
  <Paragraphs>813</Paragraphs>
  <Slides>87</Slides>
  <Notes>64</Notes>
  <HiddenSlides>0</HiddenSlides>
  <MMClips>0</MMClips>
  <ScaleCrop>false</ScaleCrop>
  <HeadingPairs>
    <vt:vector size="4" baseType="variant">
      <vt:variant>
        <vt:lpstr>Theme</vt:lpstr>
      </vt:variant>
      <vt:variant>
        <vt:i4>1</vt:i4>
      </vt:variant>
      <vt:variant>
        <vt:lpstr>Slide Titles</vt:lpstr>
      </vt:variant>
      <vt:variant>
        <vt:i4>87</vt:i4>
      </vt:variant>
    </vt:vector>
  </HeadingPairs>
  <TitlesOfParts>
    <vt:vector size="88" baseType="lpstr">
      <vt:lpstr>Apex</vt:lpstr>
      <vt:lpstr>Aeronautical Rules and Facilities</vt:lpstr>
      <vt:lpstr>Topics to be covered</vt:lpstr>
      <vt:lpstr>Why learn this stuff?</vt:lpstr>
      <vt:lpstr>Aerodrome vs. Airport</vt:lpstr>
      <vt:lpstr>Slide 5</vt:lpstr>
      <vt:lpstr>Slide 6</vt:lpstr>
      <vt:lpstr>Slide 7</vt:lpstr>
      <vt:lpstr>Slide 8</vt:lpstr>
      <vt:lpstr>Important Abbreviations</vt:lpstr>
      <vt:lpstr>Runway Numbering</vt:lpstr>
      <vt:lpstr>Runway Markings</vt:lpstr>
      <vt:lpstr>Paved Runways</vt:lpstr>
      <vt:lpstr>Taxiway Markings</vt:lpstr>
      <vt:lpstr>Airside Guidance Signs</vt:lpstr>
      <vt:lpstr>Aerodrome Markings</vt:lpstr>
      <vt:lpstr>Wind Indicators</vt:lpstr>
      <vt:lpstr>Slide 17</vt:lpstr>
      <vt:lpstr>Determining Wind Speed</vt:lpstr>
      <vt:lpstr>Slide 19</vt:lpstr>
      <vt:lpstr>301.06 WIND DIRECTION INDICATOR</vt:lpstr>
      <vt:lpstr>Review</vt:lpstr>
      <vt:lpstr>Aerodrome Lighting</vt:lpstr>
      <vt:lpstr>Aerodrome Traffic Procedures</vt:lpstr>
      <vt:lpstr>Traffic Circuit</vt:lpstr>
      <vt:lpstr>Slide 25</vt:lpstr>
      <vt:lpstr>Controlled Airports</vt:lpstr>
      <vt:lpstr>Uncontrolled Airports</vt:lpstr>
      <vt:lpstr>Uncontrolled Circuit Procedures</vt:lpstr>
      <vt:lpstr>ATF Circuit Joining</vt:lpstr>
      <vt:lpstr>MF Circuit Joining</vt:lpstr>
      <vt:lpstr>NORDO and RONLY</vt:lpstr>
      <vt:lpstr>Light Signals</vt:lpstr>
      <vt:lpstr>Review</vt:lpstr>
      <vt:lpstr>The Canadian Airspace System</vt:lpstr>
      <vt:lpstr>Canadian Domestic Airspace</vt:lpstr>
      <vt:lpstr>Slide 36</vt:lpstr>
      <vt:lpstr>Canadian Domestic Airspace</vt:lpstr>
      <vt:lpstr>Altimeter Regions</vt:lpstr>
      <vt:lpstr>Altimeter Setting</vt:lpstr>
      <vt:lpstr>Slide 40</vt:lpstr>
      <vt:lpstr>Slide 41</vt:lpstr>
      <vt:lpstr>High Level Airspace</vt:lpstr>
      <vt:lpstr>Low Level Airspace</vt:lpstr>
      <vt:lpstr>Slide 44</vt:lpstr>
      <vt:lpstr>Slide 45</vt:lpstr>
      <vt:lpstr>Slide 46</vt:lpstr>
      <vt:lpstr>Slide 47</vt:lpstr>
      <vt:lpstr>Classification of Canadian Airspace</vt:lpstr>
      <vt:lpstr>Classifications of Airspace</vt:lpstr>
      <vt:lpstr>Classifications of Airspace</vt:lpstr>
      <vt:lpstr>Classifications of Airspace</vt:lpstr>
      <vt:lpstr>Classifications of Airspace</vt:lpstr>
      <vt:lpstr>More on Class F Airspace</vt:lpstr>
      <vt:lpstr>More on Class F Airspace</vt:lpstr>
      <vt:lpstr>How do you know what’s Class F</vt:lpstr>
      <vt:lpstr>Airspace Classification</vt:lpstr>
      <vt:lpstr>Slide 57</vt:lpstr>
      <vt:lpstr>Review</vt:lpstr>
      <vt:lpstr>Air Rules and Procedures</vt:lpstr>
      <vt:lpstr>Aircraft Documents</vt:lpstr>
      <vt:lpstr>Aircraft Documents</vt:lpstr>
      <vt:lpstr>Right of Way</vt:lpstr>
      <vt:lpstr>Right of Way continued...</vt:lpstr>
      <vt:lpstr>Right of Way</vt:lpstr>
      <vt:lpstr>Day VFR</vt:lpstr>
      <vt:lpstr>Night Requirements</vt:lpstr>
      <vt:lpstr>Night Equipment</vt:lpstr>
      <vt:lpstr>Aircraft Night Lighting</vt:lpstr>
      <vt:lpstr>Rules of the Air</vt:lpstr>
      <vt:lpstr>Transportation of Dangerous Goods</vt:lpstr>
      <vt:lpstr>Slide 71</vt:lpstr>
      <vt:lpstr>Air traffic rules and procedures</vt:lpstr>
      <vt:lpstr>Clearances and Instructions</vt:lpstr>
      <vt:lpstr>Flight Rules</vt:lpstr>
      <vt:lpstr>Flight Plans and Itineraries</vt:lpstr>
      <vt:lpstr>Flight Plans vs. Itineraries</vt:lpstr>
      <vt:lpstr>Cruising altitudes</vt:lpstr>
      <vt:lpstr>VFR Cruising Altitudes</vt:lpstr>
      <vt:lpstr>VFR Minima</vt:lpstr>
      <vt:lpstr>Review</vt:lpstr>
      <vt:lpstr>VFR Weather Minima</vt:lpstr>
      <vt:lpstr>Special VFR</vt:lpstr>
      <vt:lpstr>Minimum VFR Altitudes</vt:lpstr>
      <vt:lpstr>Identification Zones</vt:lpstr>
      <vt:lpstr>Slide 85</vt:lpstr>
      <vt:lpstr>Review</vt:lpstr>
      <vt:lpstr>Summary</vt:lpstr>
    </vt:vector>
  </TitlesOfParts>
  <Company>City of Toronto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Aeronautical Rules and Facilities</dc:title>
  <dc:creator>mvalent2</dc:creator>
  <cp:lastModifiedBy>Michelle Valentine</cp:lastModifiedBy>
  <cp:revision>109</cp:revision>
  <dcterms:created xsi:type="dcterms:W3CDTF">2015-08-12T06:36:45Z</dcterms:created>
  <dcterms:modified xsi:type="dcterms:W3CDTF">2017-09-23T15:46:26Z</dcterms:modified>
</cp:coreProperties>
</file>