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5"/>
  </p:notesMasterIdLst>
  <p:sldIdLst>
    <p:sldId id="256" r:id="rId2"/>
    <p:sldId id="353" r:id="rId3"/>
    <p:sldId id="354" r:id="rId4"/>
    <p:sldId id="377" r:id="rId5"/>
    <p:sldId id="257" r:id="rId6"/>
    <p:sldId id="258" r:id="rId7"/>
    <p:sldId id="259" r:id="rId8"/>
    <p:sldId id="260" r:id="rId9"/>
    <p:sldId id="261" r:id="rId10"/>
    <p:sldId id="262" r:id="rId11"/>
    <p:sldId id="352" r:id="rId12"/>
    <p:sldId id="383" r:id="rId13"/>
    <p:sldId id="264" r:id="rId14"/>
    <p:sldId id="265" r:id="rId15"/>
    <p:sldId id="266" r:id="rId16"/>
    <p:sldId id="267" r:id="rId17"/>
    <p:sldId id="268" r:id="rId18"/>
    <p:sldId id="269" r:id="rId19"/>
    <p:sldId id="270" r:id="rId20"/>
    <p:sldId id="271" r:id="rId21"/>
    <p:sldId id="378" r:id="rId22"/>
    <p:sldId id="386" r:id="rId23"/>
    <p:sldId id="272" r:id="rId24"/>
    <p:sldId id="273" r:id="rId25"/>
    <p:sldId id="274" r:id="rId26"/>
    <p:sldId id="275" r:id="rId27"/>
    <p:sldId id="276" r:id="rId28"/>
    <p:sldId id="277" r:id="rId29"/>
    <p:sldId id="278" r:id="rId30"/>
    <p:sldId id="279" r:id="rId31"/>
    <p:sldId id="380" r:id="rId32"/>
    <p:sldId id="280" r:id="rId33"/>
    <p:sldId id="281" r:id="rId34"/>
    <p:sldId id="381" r:id="rId35"/>
    <p:sldId id="361" r:id="rId36"/>
    <p:sldId id="346" r:id="rId37"/>
    <p:sldId id="282" r:id="rId38"/>
    <p:sldId id="283" r:id="rId39"/>
    <p:sldId id="284" r:id="rId40"/>
    <p:sldId id="285" r:id="rId41"/>
    <p:sldId id="286" r:id="rId42"/>
    <p:sldId id="287" r:id="rId43"/>
    <p:sldId id="288" r:id="rId44"/>
    <p:sldId id="289" r:id="rId45"/>
    <p:sldId id="290" r:id="rId46"/>
    <p:sldId id="291" r:id="rId47"/>
    <p:sldId id="388" r:id="rId48"/>
    <p:sldId id="389" r:id="rId49"/>
    <p:sldId id="390" r:id="rId50"/>
    <p:sldId id="384" r:id="rId51"/>
    <p:sldId id="292" r:id="rId52"/>
    <p:sldId id="293" r:id="rId53"/>
    <p:sldId id="294" r:id="rId54"/>
    <p:sldId id="295" r:id="rId55"/>
    <p:sldId id="356" r:id="rId56"/>
    <p:sldId id="298" r:id="rId57"/>
    <p:sldId id="357" r:id="rId58"/>
    <p:sldId id="358" r:id="rId59"/>
    <p:sldId id="359" r:id="rId60"/>
    <p:sldId id="302" r:id="rId61"/>
    <p:sldId id="303" r:id="rId62"/>
    <p:sldId id="304" r:id="rId63"/>
    <p:sldId id="305" r:id="rId64"/>
    <p:sldId id="385" r:id="rId65"/>
    <p:sldId id="306" r:id="rId66"/>
    <p:sldId id="307" r:id="rId67"/>
    <p:sldId id="308" r:id="rId68"/>
    <p:sldId id="362" r:id="rId69"/>
    <p:sldId id="347" r:id="rId70"/>
    <p:sldId id="313" r:id="rId71"/>
    <p:sldId id="314" r:id="rId72"/>
    <p:sldId id="316" r:id="rId73"/>
    <p:sldId id="317" r:id="rId74"/>
    <p:sldId id="318" r:id="rId75"/>
    <p:sldId id="319" r:id="rId76"/>
    <p:sldId id="391" r:id="rId77"/>
    <p:sldId id="320" r:id="rId78"/>
    <p:sldId id="321" r:id="rId79"/>
    <p:sldId id="322" r:id="rId80"/>
    <p:sldId id="323" r:id="rId81"/>
    <p:sldId id="348" r:id="rId82"/>
    <p:sldId id="325" r:id="rId83"/>
    <p:sldId id="326" r:id="rId84"/>
    <p:sldId id="393" r:id="rId85"/>
    <p:sldId id="329" r:id="rId86"/>
    <p:sldId id="330" r:id="rId87"/>
    <p:sldId id="331" r:id="rId88"/>
    <p:sldId id="332" r:id="rId89"/>
    <p:sldId id="333" r:id="rId90"/>
    <p:sldId id="364" r:id="rId91"/>
    <p:sldId id="334" r:id="rId92"/>
    <p:sldId id="363" r:id="rId93"/>
    <p:sldId id="349" r:id="rId94"/>
    <p:sldId id="335" r:id="rId95"/>
    <p:sldId id="336" r:id="rId96"/>
    <p:sldId id="337" r:id="rId97"/>
    <p:sldId id="338" r:id="rId98"/>
    <p:sldId id="339" r:id="rId99"/>
    <p:sldId id="340" r:id="rId100"/>
    <p:sldId id="341" r:id="rId101"/>
    <p:sldId id="350" r:id="rId102"/>
    <p:sldId id="342" r:id="rId103"/>
    <p:sldId id="365" r:id="rId104"/>
    <p:sldId id="392" r:id="rId105"/>
    <p:sldId id="366" r:id="rId106"/>
    <p:sldId id="367" r:id="rId107"/>
    <p:sldId id="368" r:id="rId108"/>
    <p:sldId id="369" r:id="rId109"/>
    <p:sldId id="370" r:id="rId110"/>
    <p:sldId id="374" r:id="rId111"/>
    <p:sldId id="375" r:id="rId112"/>
    <p:sldId id="376" r:id="rId113"/>
    <p:sldId id="355" r:id="rId11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a:srgbClr val="0DA31B"/>
    <a:srgbClr val="FFCC00"/>
    <a:srgbClr val="0000FF"/>
    <a:srgbClr val="66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30" autoAdjust="0"/>
  </p:normalViewPr>
  <p:slideViewPr>
    <p:cSldViewPr>
      <p:cViewPr varScale="1">
        <p:scale>
          <a:sx n="53" d="100"/>
          <a:sy n="53" d="100"/>
        </p:scale>
        <p:origin x="-90"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234"/>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lvl1pPr>
          </a:lstStyle>
          <a:p>
            <a:pPr>
              <a:defRPr/>
            </a:pPr>
            <a:endParaRPr lang="en-US" dirty="0"/>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smtClean="0"/>
            </a:lvl1pPr>
          </a:lstStyle>
          <a:p>
            <a:pPr>
              <a:defRPr/>
            </a:pPr>
            <a:endParaRPr lang="en-US" dirty="0"/>
          </a:p>
        </p:txBody>
      </p:sp>
      <p:sp>
        <p:nvSpPr>
          <p:cNvPr id="983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smtClean="0"/>
            </a:lvl1pPr>
          </a:lstStyle>
          <a:p>
            <a:pPr>
              <a:defRPr/>
            </a:pPr>
            <a:endParaRPr lang="en-US" dirty="0"/>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2C6B6A0-4B87-4DC9-A4F2-F725E839B7D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dirty="0" smtClean="0"/>
              <a:t>Lack of oxygen in the blood</a:t>
            </a:r>
          </a:p>
          <a:p>
            <a:pPr marL="228600" indent="-228600">
              <a:buAutoNum type="arabicPeriod"/>
            </a:pPr>
            <a:r>
              <a:rPr lang="en-CA" dirty="0" smtClean="0"/>
              <a:t>Emergency or</a:t>
            </a:r>
            <a:r>
              <a:rPr lang="en-CA" baseline="0" dirty="0" smtClean="0"/>
              <a:t> distress</a:t>
            </a:r>
          </a:p>
          <a:p>
            <a:pPr marL="228600" indent="-228600">
              <a:buAutoNum type="arabicPeriod"/>
            </a:pPr>
            <a:r>
              <a:rPr lang="en-CA" baseline="0" dirty="0" smtClean="0"/>
              <a:t>When VHF or UHF signals are transmitted, but be in a line unobstructed in order to receive the transmission</a:t>
            </a:r>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18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Valve overlap:</a:t>
            </a:r>
            <a:r>
              <a:rPr lang="en-CA" baseline="0" dirty="0" smtClean="0"/>
              <a:t> allowing both valves to remain open simultaneously. This happens at the end of the exhaust stroke. By opening early, the exhausting gas helps the incoming fuel air mixture by the suction created when leaving through the exhaust piping</a:t>
            </a:r>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19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20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Fuel-air</a:t>
            </a:r>
            <a:r>
              <a:rPr lang="en-CA" baseline="0" dirty="0" smtClean="0"/>
              <a:t> mixture is inducted through the intake port when the piston is at the bottom of the cylinder, and then compressed as the piston rises and fired when the piston reaches the top.</a:t>
            </a:r>
          </a:p>
          <a:p>
            <a:r>
              <a:rPr lang="en-CA" baseline="0" dirty="0" smtClean="0"/>
              <a:t>During the power stroke, the piston moves downwards and uncovers the exhaust port, allowing the escape of burnt exhaust gases.</a:t>
            </a:r>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21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23</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Air cooling is lighter than liquid cooling</a:t>
            </a:r>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24</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25</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26</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Force feed:</a:t>
            </a:r>
            <a:r>
              <a:rPr lang="en-CA" baseline="0" dirty="0" smtClean="0"/>
              <a:t> oil is forced under pressure into the engine as a fine mist</a:t>
            </a:r>
          </a:p>
          <a:p>
            <a:endParaRPr lang="en-CA" baseline="0" dirty="0" smtClean="0"/>
          </a:p>
          <a:p>
            <a:r>
              <a:rPr lang="en-CA" baseline="0" dirty="0" smtClean="0"/>
              <a:t>Oil is contained in a separate reservoir</a:t>
            </a:r>
          </a:p>
          <a:p>
            <a:r>
              <a:rPr lang="en-CA" baseline="0" dirty="0" smtClean="0"/>
              <a:t>Pressure pump forces the oil through the hollow crankshaft to lubricate the engine</a:t>
            </a:r>
          </a:p>
          <a:p>
            <a:r>
              <a:rPr lang="en-CA" baseline="0" dirty="0" smtClean="0"/>
              <a:t>Oil is drained into a sump from which it is pumped by the scavenging pump to ensure that the oil does not accumulate in the engine.</a:t>
            </a:r>
          </a:p>
          <a:p>
            <a:r>
              <a:rPr lang="en-CA" baseline="0" dirty="0" smtClean="0"/>
              <a:t>The oil then passes through an oil cooler before returning to the reservoir</a:t>
            </a:r>
          </a:p>
          <a:p>
            <a:endParaRPr lang="en-CA" baseline="0" dirty="0" smtClean="0"/>
          </a:p>
          <a:p>
            <a:r>
              <a:rPr lang="en-CA" baseline="0" dirty="0" smtClean="0"/>
              <a:t>A by-pass around the filter is provided to prevent damage in case of failure (in case of neglect or carelessness) to clean the filter.</a:t>
            </a:r>
          </a:p>
          <a:p>
            <a:r>
              <a:rPr lang="en-CA" baseline="0" dirty="0" smtClean="0"/>
              <a:t>The pressure relief valve provides a means of regulating the oil pressure</a:t>
            </a:r>
          </a:p>
          <a:p>
            <a:endParaRPr lang="en-CA" baseline="0" dirty="0" smtClean="0"/>
          </a:p>
          <a:p>
            <a:r>
              <a:rPr lang="en-CA" baseline="0" dirty="0" smtClean="0"/>
              <a:t>Oil pressure is monitored by an oil pressure gauge on the instrument panel of the aircraft in the cockpit</a:t>
            </a:r>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32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Times New Roman" pitchFamily="18" charset="0"/>
                <a:ea typeface="+mn-ea"/>
                <a:cs typeface="+mn-cs"/>
              </a:rPr>
              <a:t>The engine oil supply is contained in a sump, or pan, under the crankcase.</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The oil passes through a filtering screen in the bottom of the sump into the suction side of a gear-type pressure pump. The pump moves the oil around the outside of its gears and imparts a </a:t>
            </a:r>
            <a:r>
              <a:rPr lang="en-CA" sz="1200" kern="1200" baseline="0" dirty="0" smtClean="0">
                <a:solidFill>
                  <a:schemeClr val="tx1"/>
                </a:solidFill>
                <a:latin typeface="Times New Roman" pitchFamily="18" charset="0"/>
                <a:ea typeface="+mn-ea"/>
                <a:cs typeface="+mn-cs"/>
              </a:rPr>
              <a:t>predetermined pressure to it.</a:t>
            </a:r>
          </a:p>
          <a:p>
            <a:endParaRPr lang="en-CA"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A pressure relief valve is incorporated into the pump to ensure a steady supply of oil during all phases of engine operation. The pressure pump, which is engine driven, delivers oil through passageways in the crankshaft and pushrods to all the bearings of the engine for cooling and </a:t>
            </a:r>
            <a:r>
              <a:rPr lang="en-CA" sz="1200" kern="1200" baseline="0" dirty="0" smtClean="0">
                <a:solidFill>
                  <a:schemeClr val="tx1"/>
                </a:solidFill>
                <a:latin typeface="Times New Roman" pitchFamily="18" charset="0"/>
                <a:ea typeface="+mn-ea"/>
                <a:cs typeface="+mn-cs"/>
              </a:rPr>
              <a:t>lubrication.</a:t>
            </a:r>
          </a:p>
          <a:p>
            <a:endParaRPr lang="en-CA"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Some internal parts and surfaces of the engine may be splash lubricated or may be sprayed by oil flung off rotating parts of the crankcase and connecting rods.</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After circulation, the oil drains through return tubes back to the sump. An oil cooler may be located in the return line to dissipate heat. The advantage of the wet sump is that it is light and simple. However, the capacity of the sump is limited by the size and design of the nacelle or </a:t>
            </a:r>
            <a:r>
              <a:rPr lang="en-CA" sz="1200" kern="1200" baseline="0" dirty="0" smtClean="0">
                <a:solidFill>
                  <a:schemeClr val="tx1"/>
                </a:solidFill>
                <a:latin typeface="Times New Roman" pitchFamily="18" charset="0"/>
                <a:ea typeface="+mn-ea"/>
                <a:cs typeface="+mn-cs"/>
              </a:rPr>
              <a:t>cowling.</a:t>
            </a:r>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33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dirty="0" smtClean="0"/>
              <a:t>Jet propulsion functions of Newton’s Third</a:t>
            </a:r>
            <a:r>
              <a:rPr lang="en-CA" baseline="0" dirty="0" smtClean="0"/>
              <a:t> Law, which declares that any action creates an equal and opposite reaction</a:t>
            </a:r>
          </a:p>
          <a:p>
            <a:endParaRPr lang="en-CA" baseline="0" dirty="0" smtClean="0"/>
          </a:p>
          <a:p>
            <a:r>
              <a:rPr lang="en-US" sz="1200" kern="1200" baseline="0" dirty="0" smtClean="0">
                <a:solidFill>
                  <a:schemeClr val="tx1"/>
                </a:solidFill>
                <a:latin typeface="Times New Roman" pitchFamily="18" charset="0"/>
                <a:ea typeface="+mn-ea"/>
                <a:cs typeface="+mn-cs"/>
              </a:rPr>
              <a:t>Certain types of aircraft are equipped with a jet engine. Modern military aircraft such as the F-14, F-15 and CF-18 use various types of jet engines. Large commercial aircraft such as the Boeing 747 are also equipped with jet engines.</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In a jet engine, the air admitted into the engine is compressed and injected forcefully into the combustion chamber by a compressor powered by a turbine. The turbine is in turn powered by the energy of hot exhaust gases.</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In the combustion chamber, fuel is mixed with the compressed air and ignited, producing a very hot gas at a very high pressure. This hot gas is exhausted out of the engine, turning the turbine as it passes. The remaining energy is converted to thrust as the hot air is ejected backwards in a continuous high speed stream, propelling the aircraft forwards.</a:t>
            </a:r>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5</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dirty="0" smtClean="0"/>
              <a:t>Radial</a:t>
            </a:r>
            <a:br>
              <a:rPr lang="en-CA" dirty="0" smtClean="0"/>
            </a:br>
            <a:r>
              <a:rPr lang="en-CA" dirty="0" smtClean="0"/>
              <a:t>Horizontally opposed</a:t>
            </a:r>
            <a:br>
              <a:rPr lang="en-CA" dirty="0" smtClean="0"/>
            </a:br>
            <a:r>
              <a:rPr lang="en-CA" dirty="0" smtClean="0"/>
              <a:t>In-line</a:t>
            </a:r>
          </a:p>
          <a:p>
            <a:pPr marL="228600" indent="-228600">
              <a:buAutoNum type="arabicPeriod"/>
            </a:pPr>
            <a:r>
              <a:rPr lang="en-CA" dirty="0" smtClean="0"/>
              <a:t>Intake valve is closed</a:t>
            </a:r>
            <a:br>
              <a:rPr lang="en-CA" dirty="0" smtClean="0"/>
            </a:br>
            <a:r>
              <a:rPr lang="en-CA" dirty="0" smtClean="0"/>
              <a:t>Exhaust</a:t>
            </a:r>
            <a:r>
              <a:rPr lang="en-CA" baseline="0" dirty="0" smtClean="0"/>
              <a:t> valve is open</a:t>
            </a:r>
            <a:br>
              <a:rPr lang="en-CA" baseline="0" dirty="0" smtClean="0"/>
            </a:br>
            <a:r>
              <a:rPr lang="en-CA" baseline="0" dirty="0" smtClean="0"/>
              <a:t>Piston rises to top of cylinder pushing burnt gases out through the exhaust valve</a:t>
            </a:r>
            <a:br>
              <a:rPr lang="en-CA" baseline="0" dirty="0" smtClean="0"/>
            </a:br>
            <a:r>
              <a:rPr lang="en-CA" baseline="0" dirty="0" smtClean="0"/>
              <a:t>Crankshaft completes the second rotation</a:t>
            </a:r>
          </a:p>
          <a:p>
            <a:pPr marL="228600" indent="-228600">
              <a:buAutoNum type="arabicPeriod"/>
            </a:pPr>
            <a:r>
              <a:rPr lang="en-CA" dirty="0" smtClean="0"/>
              <a:t>Cooling</a:t>
            </a:r>
            <a:br>
              <a:rPr lang="en-CA" dirty="0" smtClean="0"/>
            </a:br>
            <a:r>
              <a:rPr lang="en-CA" dirty="0" smtClean="0"/>
              <a:t>Sealing</a:t>
            </a:r>
            <a:br>
              <a:rPr lang="en-CA" dirty="0" smtClean="0"/>
            </a:br>
            <a:r>
              <a:rPr lang="en-CA" dirty="0" smtClean="0"/>
              <a:t>Flushing</a:t>
            </a:r>
            <a:br>
              <a:rPr lang="en-CA" dirty="0" smtClean="0"/>
            </a:br>
            <a:r>
              <a:rPr lang="en-CA" dirty="0" smtClean="0"/>
              <a:t>Lubrication</a:t>
            </a:r>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35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37</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 drain allows removal of water and sediment</a:t>
            </a:r>
            <a:r>
              <a:rPr lang="en-CA" baseline="0" dirty="0" smtClean="0"/>
              <a:t> trapped at the strainer</a:t>
            </a:r>
          </a:p>
          <a:p>
            <a:r>
              <a:rPr lang="en-CA" baseline="0" dirty="0" smtClean="0"/>
              <a:t>A primer sprays raw fuel into the intake manifold system or directly into the cylinders to aid starting, particularly in cold weather</a:t>
            </a:r>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38</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Fuel pressure gauge is in the cockpit</a:t>
            </a:r>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39</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Overflow drains are also incorporated to release fuel and prevent tanks from bursting when fuel expands in the tanks</a:t>
            </a:r>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40</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3CDD3CB-81D7-4E45-8B39-A90B30455F51}" type="slidenum">
              <a:rPr lang="en-US"/>
              <a:pPr/>
              <a:t>41</a:t>
            </a:fld>
            <a:endParaRPr lang="en-US"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5385FE1A-77FA-44ED-80B9-D4571B8E993B}" type="slidenum">
              <a:rPr lang="en-US"/>
              <a:pPr/>
              <a:t>42</a:t>
            </a:fld>
            <a:endParaRPr lang="en-US" dirty="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Example:</a:t>
            </a:r>
          </a:p>
          <a:p>
            <a:r>
              <a:rPr lang="en-CA" dirty="0" smtClean="0"/>
              <a:t>73 Octane</a:t>
            </a:r>
            <a:r>
              <a:rPr lang="en-CA" baseline="0" dirty="0" smtClean="0"/>
              <a:t> fuel means that the fuel would have the same burning characteristics as a chemical mixture of 73% octane and 27% heptane</a:t>
            </a:r>
          </a:p>
          <a:p>
            <a:endParaRPr lang="en-CA" baseline="0" dirty="0" smtClean="0"/>
          </a:p>
          <a:p>
            <a:r>
              <a:rPr lang="en-CA" baseline="0" dirty="0" smtClean="0"/>
              <a:t>The fuel itself is not composed of octane or heptane. These are used for comparison purposes</a:t>
            </a:r>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43</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8" charset="0"/>
                <a:ea typeface="+mn-ea"/>
                <a:cs typeface="+mn-cs"/>
              </a:rPr>
              <a:t>Aviation fuel contains more energy than do most automobile fuels. An</a:t>
            </a:r>
          </a:p>
          <a:p>
            <a:r>
              <a:rPr lang="en-US" sz="1200" kern="1200" baseline="0" dirty="0" smtClean="0">
                <a:solidFill>
                  <a:schemeClr val="tx1"/>
                </a:solidFill>
                <a:latin typeface="Times New Roman" pitchFamily="18" charset="0"/>
                <a:ea typeface="+mn-ea"/>
                <a:cs typeface="+mn-cs"/>
              </a:rPr>
              <a:t>aircraft's performance engine requires slow burning and an even expansion of gases rather than a quick explosion. A fuel's ability for slow burning is rated by an octane number from 0 to 100 (slowest). A number greater than 100 is called a performance number and means 100% octane with additives to slow the burning even more.</a:t>
            </a:r>
            <a:endParaRPr lang="en-CA" sz="1200" dirty="0" smtClean="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44</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45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6</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46</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47</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48</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Proportion</a:t>
            </a:r>
            <a:r>
              <a:rPr lang="en-CA" baseline="0" dirty="0" smtClean="0"/>
              <a:t> of air to fuel is controlled by the pilot via the mixture control in the cockpit</a:t>
            </a:r>
          </a:p>
          <a:p>
            <a:r>
              <a:rPr lang="en-CA" baseline="0" dirty="0" smtClean="0"/>
              <a:t>The throttle controls the flow of air penetrating into the engine and creates the turbulence at the butterfly valve, which promotes mixing of the fuel and air</a:t>
            </a:r>
          </a:p>
          <a:p>
            <a:endParaRPr lang="en-CA" baseline="0" dirty="0" smtClean="0"/>
          </a:p>
          <a:p>
            <a:r>
              <a:rPr lang="en-CA" baseline="0" dirty="0" smtClean="0"/>
              <a:t>Engine operating temperature is affected by the fuel-air ratio of the mixture entering the combustion chamber</a:t>
            </a:r>
          </a:p>
          <a:p>
            <a:r>
              <a:rPr lang="en-CA" baseline="0" dirty="0" smtClean="0"/>
              <a:t>Engine will run hotter with a lean mixture because a lean mixture burns more slowly and more heat is absorbed by the walls due to longer exposure</a:t>
            </a:r>
          </a:p>
          <a:p>
            <a:endParaRPr lang="en-CA" baseline="0" dirty="0" smtClean="0"/>
          </a:p>
          <a:p>
            <a:r>
              <a:rPr lang="en-CA" baseline="0" dirty="0" smtClean="0"/>
              <a:t>Engine will run cooler when the mixture is rich. The mixture burns more rapidly, exposing the cylinder walls to high temperatures for less time. The extra fuel contained in rich mixture promotes cooling by carrying away excess heat with the exhaust</a:t>
            </a:r>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55</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56</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Too</a:t>
            </a:r>
            <a:r>
              <a:rPr lang="en-CA" baseline="0" dirty="0" smtClean="0"/>
              <a:t> lean can cause rough running, detonation, back-firing, over-heating or a considerable loss of power</a:t>
            </a:r>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57</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Excess fuel to air</a:t>
            </a:r>
          </a:p>
          <a:p>
            <a:r>
              <a:rPr lang="en-CA" dirty="0" smtClean="0"/>
              <a:t>Wasted fuel is expelled through the exhaust system</a:t>
            </a:r>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58</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8" charset="0"/>
                <a:ea typeface="+mn-ea"/>
                <a:cs typeface="+mn-cs"/>
              </a:rPr>
              <a:t>a. When operating below 75% of the rated RPM it can be used for economy. At higher RPM the excessive heat from leaning can cause engine damage.</a:t>
            </a:r>
          </a:p>
          <a:p>
            <a:r>
              <a:rPr lang="en-US" sz="1200" kern="1200" baseline="0" dirty="0" smtClean="0">
                <a:solidFill>
                  <a:schemeClr val="tx1"/>
                </a:solidFill>
                <a:latin typeface="Times New Roman" pitchFamily="18" charset="0"/>
                <a:ea typeface="+mn-ea"/>
                <a:cs typeface="+mn-cs"/>
              </a:rPr>
              <a:t>b. For take-off at high altitude, and at normal settings the less dense air would cause a loss of power due to an over rich mixture.</a:t>
            </a:r>
          </a:p>
          <a:p>
            <a:r>
              <a:rPr lang="en-US" sz="1200" kern="1200" baseline="0" dirty="0" smtClean="0">
                <a:solidFill>
                  <a:schemeClr val="tx1"/>
                </a:solidFill>
                <a:latin typeface="Times New Roman" pitchFamily="18" charset="0"/>
                <a:ea typeface="+mn-ea"/>
                <a:cs typeface="+mn-cs"/>
              </a:rPr>
              <a:t>c. When climbing to a higher altitude the mixture should be leaned due to less dense air (and enriched during descent).</a:t>
            </a:r>
            <a:endParaRPr lang="en-US"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59</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60</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Can cause a total engine failure by interrupting the flow of air to</a:t>
            </a:r>
            <a:r>
              <a:rPr lang="en-CA" baseline="0" dirty="0" smtClean="0"/>
              <a:t> the engine</a:t>
            </a:r>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61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Power-to-weight ratio is acceptable</a:t>
            </a:r>
          </a:p>
          <a:p>
            <a:r>
              <a:rPr lang="en-CA" dirty="0" smtClean="0"/>
              <a:t>Reliable</a:t>
            </a:r>
          </a:p>
          <a:p>
            <a:r>
              <a:rPr lang="en-CA" dirty="0" smtClean="0"/>
              <a:t>Easy cooling</a:t>
            </a:r>
          </a:p>
          <a:p>
            <a:r>
              <a:rPr lang="en-CA" dirty="0" smtClean="0"/>
              <a:t>Easy to maintain</a:t>
            </a:r>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7</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problem almost</a:t>
            </a:r>
            <a:r>
              <a:rPr lang="en-CA" baseline="0" dirty="0" smtClean="0"/>
              <a:t> never occurs in engines with a fuel injection system rather than a carburetor. However, some fuel injection systems do use a venturi exposing it to icing.</a:t>
            </a:r>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62</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Shrouds encircle each collector tube</a:t>
            </a:r>
          </a:p>
          <a:p>
            <a:r>
              <a:rPr lang="en-CA" dirty="0" smtClean="0"/>
              <a:t>Outside</a:t>
            </a:r>
            <a:r>
              <a:rPr lang="en-CA" baseline="0" dirty="0" smtClean="0"/>
              <a:t> air passing through one of these is heated by the high exhaust temperatures and carried to the cabin to provide cabin heat</a:t>
            </a:r>
          </a:p>
          <a:p>
            <a:r>
              <a:rPr lang="en-CA" baseline="0" dirty="0" smtClean="0"/>
              <a:t>The other carries heated air to the carburetor hot air system</a:t>
            </a:r>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66</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67</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dirty="0" smtClean="0"/>
              <a:t>100LL</a:t>
            </a:r>
          </a:p>
          <a:p>
            <a:pPr marL="228600" indent="-228600">
              <a:buAutoNum type="arabicPeriod"/>
            </a:pPr>
            <a:r>
              <a:rPr lang="en-CA" dirty="0" smtClean="0"/>
              <a:t>At cruise power, i.e. Around 75% under maximum power</a:t>
            </a:r>
            <a:br>
              <a:rPr lang="en-CA" dirty="0" smtClean="0"/>
            </a:br>
            <a:r>
              <a:rPr lang="en-CA" dirty="0" smtClean="0"/>
              <a:t>For any flight at altitudes over 5,000 feet</a:t>
            </a:r>
            <a:br>
              <a:rPr lang="en-CA" dirty="0" smtClean="0"/>
            </a:br>
            <a:r>
              <a:rPr lang="en-CA" dirty="0" smtClean="0"/>
              <a:t>For take-off at high-altitude aerodromes</a:t>
            </a:r>
            <a:br>
              <a:rPr lang="en-CA" dirty="0" smtClean="0"/>
            </a:br>
            <a:r>
              <a:rPr lang="en-CA" dirty="0" smtClean="0"/>
              <a:t>After climbing to a higher altitude</a:t>
            </a:r>
          </a:p>
          <a:p>
            <a:pPr marL="228600" indent="-228600">
              <a:buAutoNum type="arabicPeriod"/>
            </a:pPr>
            <a:r>
              <a:rPr lang="en-CA" dirty="0" smtClean="0"/>
              <a:t>Fuel injector</a:t>
            </a:r>
            <a:br>
              <a:rPr lang="en-CA" dirty="0" smtClean="0"/>
            </a:br>
            <a:r>
              <a:rPr lang="en-CA" dirty="0" smtClean="0"/>
              <a:t>Carb</a:t>
            </a:r>
            <a:r>
              <a:rPr lang="en-CA" baseline="0" dirty="0" smtClean="0"/>
              <a:t> heat</a:t>
            </a:r>
            <a:endParaRPr lang="en-CA" dirty="0" smtClean="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68</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70</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484188"/>
            <a:r>
              <a:rPr lang="en-CA" sz="1200" dirty="0" smtClean="0"/>
              <a:t>The high-tension current</a:t>
            </a:r>
            <a:r>
              <a:rPr lang="en-CA" sz="1200" baseline="0" dirty="0" smtClean="0"/>
              <a:t> is directed through a collector ring to the distributor</a:t>
            </a:r>
          </a:p>
          <a:p>
            <a:pPr marL="0" indent="-484188"/>
            <a:r>
              <a:rPr lang="en-CA" sz="1200" baseline="0" dirty="0" smtClean="0"/>
              <a:t>The distributor has a rotating arm, which aligns with separate segments as it rotates</a:t>
            </a:r>
          </a:p>
          <a:p>
            <a:pPr marL="0" indent="-484188"/>
            <a:r>
              <a:rPr lang="en-CA" sz="1200" baseline="0" dirty="0" smtClean="0"/>
              <a:t>Each segment is connected to one spark plug</a:t>
            </a:r>
          </a:p>
          <a:p>
            <a:pPr marL="0" indent="-484188"/>
            <a:r>
              <a:rPr lang="en-CA" sz="1200" baseline="0" dirty="0" smtClean="0"/>
              <a:t>Each segment is connected to an individual spark plug and distributes the current to the right plug at the exact time it is required to fire</a:t>
            </a:r>
            <a:endParaRPr lang="en-US"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71</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firing during</a:t>
            </a:r>
            <a:r>
              <a:rPr lang="en-US" baseline="0" dirty="0" smtClean="0"/>
              <a:t> intake stroke</a:t>
            </a:r>
            <a:endParaRPr lang="en-US"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75</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83</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88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dirty="0" smtClean="0"/>
              <a:t>Two spark plugs per cylinder in order to half more efficient burning and as a backup</a:t>
            </a:r>
          </a:p>
          <a:p>
            <a:pPr marL="228600" indent="-228600">
              <a:buAutoNum type="arabicPeriod"/>
            </a:pPr>
            <a:r>
              <a:rPr lang="en-CA" dirty="0" smtClean="0"/>
              <a:t>Fixed pitch</a:t>
            </a:r>
            <a:br>
              <a:rPr lang="en-CA" dirty="0" smtClean="0"/>
            </a:br>
            <a:r>
              <a:rPr lang="en-CA" dirty="0" smtClean="0"/>
              <a:t>Adjustable pitch</a:t>
            </a:r>
            <a:br>
              <a:rPr lang="en-CA" dirty="0" smtClean="0"/>
            </a:br>
            <a:r>
              <a:rPr lang="en-CA" dirty="0" smtClean="0"/>
              <a:t>Controllable pitch</a:t>
            </a:r>
            <a:br>
              <a:rPr lang="en-CA" dirty="0" smtClean="0"/>
            </a:br>
            <a:r>
              <a:rPr lang="en-CA" dirty="0" smtClean="0"/>
              <a:t>Constant</a:t>
            </a:r>
            <a:r>
              <a:rPr lang="en-CA" baseline="0" dirty="0" smtClean="0"/>
              <a:t> speed</a:t>
            </a:r>
          </a:p>
          <a:p>
            <a:pPr marL="228600" indent="-228600">
              <a:buAutoNum type="arabicPeriod"/>
            </a:pPr>
            <a:r>
              <a:rPr lang="en-CA" baseline="0" dirty="0" smtClean="0"/>
              <a:t>Turning the blades to extreme coarse pitch setting to prevent propeller from wind milling and producing excess drag during an engine failure</a:t>
            </a:r>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92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8</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94</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96</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8" charset="0"/>
                <a:ea typeface="+mn-ea"/>
                <a:cs typeface="+mn-cs"/>
              </a:rPr>
              <a:t>Monitors temperature of oil. Oil temperature and pressure are related, but it should be remembered that oil acts as a coolant as well as a lubricant.</a:t>
            </a:r>
            <a:endParaRPr lang="en-US"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97</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99</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On an aircraft with a constant speed prop, manifold pressure is controlled by the throttle</a:t>
            </a:r>
          </a:p>
          <a:p>
            <a:endParaRPr lang="en-US"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102</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dirty="0" smtClean="0"/>
              <a:t>Reads the speed at which the crankshaft is turning in hundreds</a:t>
            </a:r>
            <a:r>
              <a:rPr lang="en-CA" baseline="0" dirty="0" smtClean="0"/>
              <a:t> of revolutions per minute</a:t>
            </a:r>
          </a:p>
          <a:p>
            <a:pPr marL="228600" indent="-228600">
              <a:buAutoNum type="arabicPeriod"/>
            </a:pPr>
            <a:r>
              <a:rPr lang="en-CA" baseline="0" dirty="0" smtClean="0"/>
              <a:t>Jet engine fuel – kerosene</a:t>
            </a:r>
          </a:p>
          <a:p>
            <a:pPr marL="228600" indent="-228600">
              <a:buAutoNum type="arabicPeriod"/>
            </a:pPr>
            <a:r>
              <a:rPr lang="en-CA" baseline="0" dirty="0" smtClean="0"/>
              <a:t>Air cooled</a:t>
            </a:r>
            <a:br>
              <a:rPr lang="en-CA" baseline="0" dirty="0" smtClean="0"/>
            </a:br>
            <a:r>
              <a:rPr lang="en-CA" baseline="0" dirty="0" smtClean="0"/>
              <a:t>-fins</a:t>
            </a:r>
            <a:br>
              <a:rPr lang="en-CA" baseline="0" dirty="0" smtClean="0"/>
            </a:br>
            <a:r>
              <a:rPr lang="en-CA" baseline="0" dirty="0" smtClean="0"/>
              <a:t>-fans</a:t>
            </a:r>
            <a:br>
              <a:rPr lang="en-CA" baseline="0" dirty="0" smtClean="0"/>
            </a:br>
            <a:r>
              <a:rPr lang="en-CA" baseline="0" dirty="0" smtClean="0"/>
              <a:t>-augmenter tubes</a:t>
            </a:r>
            <a:br>
              <a:rPr lang="en-CA" baseline="0" dirty="0" smtClean="0"/>
            </a:br>
            <a:r>
              <a:rPr lang="en-CA" baseline="0" dirty="0" smtClean="0"/>
              <a:t>-cowl flaps</a:t>
            </a:r>
            <a:br>
              <a:rPr lang="en-CA" baseline="0" dirty="0" smtClean="0"/>
            </a:br>
            <a:r>
              <a:rPr lang="en-CA" baseline="0" dirty="0" smtClean="0"/>
              <a:t>Liquid cooled</a:t>
            </a:r>
            <a:br>
              <a:rPr lang="en-CA" baseline="0" dirty="0" smtClean="0"/>
            </a:br>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103</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105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Compression ratio of around 10:1</a:t>
            </a:r>
            <a:r>
              <a:rPr lang="en-CA" baseline="0" dirty="0" smtClean="0"/>
              <a:t> is common in atmospheric piston engine</a:t>
            </a:r>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15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2C6B6A0-4B87-4DC9-A4F2-F725E839B7DB}" type="slidenum">
              <a:rPr lang="en-US" smtClean="0"/>
              <a:pPr>
                <a:defRPr/>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CD36380-8E83-4456-BBA6-42F9E0A587E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C00B65-CE1B-4E54-870C-64D5C9DF66E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1C8DECD-174F-4EC9-904D-4EEFA244D90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648200" y="1981200"/>
            <a:ext cx="3810000" cy="4114800"/>
          </a:xfrm>
        </p:spPr>
        <p:txBody>
          <a:bodyPr/>
          <a:lstStyle/>
          <a:p>
            <a:pPr lvl="0"/>
            <a:endParaRPr lang="en-CA"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925FEA4-5842-4247-A9B5-5A2444F5287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ClipArt Placeholder 2"/>
          <p:cNvSpPr>
            <a:spLocks noGrp="1"/>
          </p:cNvSpPr>
          <p:nvPr>
            <p:ph type="clipArt" sz="half" idx="1"/>
          </p:nvPr>
        </p:nvSpPr>
        <p:spPr>
          <a:xfrm>
            <a:off x="685800" y="1981200"/>
            <a:ext cx="3810000" cy="4114800"/>
          </a:xfrm>
        </p:spPr>
        <p:txBody>
          <a:bodyPr/>
          <a:lstStyle/>
          <a:p>
            <a:pPr lvl="0"/>
            <a:endParaRPr lang="en-CA" noProof="0" dirty="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5E10D8B-B6AC-4256-94EA-7C82CC793AB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FF8B5C2-56F0-4295-B63B-F88CD3C0732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C84D80E-9AFD-4A0F-9F11-5BB9067609C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4A161DB-4047-4D8B-9B88-64B7BA5C484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04077D7-84FA-41CD-AECD-C84CD6FAF4F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15DCD09-A423-4445-A838-88C7F4A510D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0F63E7D-E1E2-4C23-AEAC-4F99443B61F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907A27D-6F1A-4372-8F4D-64A29BA7B4E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FC5EF50-5E5E-482F-B24A-D495F0E6982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smtClean="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smtClean="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E6F256C-C4D2-4060-AD3C-EEB59C06894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C:\Documents and Settings\Jurij Bilyk\My Documents\My Pictures\Flying Schol PP\AirlinersNetPhotoID349805.jpg"/>
          <p:cNvPicPr>
            <a:picLocks noChangeAspect="1" noChangeArrowheads="1"/>
          </p:cNvPicPr>
          <p:nvPr/>
        </p:nvPicPr>
        <p:blipFill>
          <a:blip r:embed="rId2" cstate="print"/>
          <a:srcRect/>
          <a:stretch>
            <a:fillRect/>
          </a:stretch>
        </p:blipFill>
        <p:spPr bwMode="auto">
          <a:xfrm>
            <a:off x="-685800" y="0"/>
            <a:ext cx="10287000" cy="6972300"/>
          </a:xfrm>
          <a:prstGeom prst="rect">
            <a:avLst/>
          </a:prstGeom>
          <a:noFill/>
          <a:ln w="9525">
            <a:noFill/>
            <a:miter lim="800000"/>
            <a:headEnd/>
            <a:tailEnd/>
          </a:ln>
        </p:spPr>
      </p:pic>
      <p:sp>
        <p:nvSpPr>
          <p:cNvPr id="5123" name="Rectangle 2"/>
          <p:cNvSpPr>
            <a:spLocks noGrp="1" noChangeArrowheads="1"/>
          </p:cNvSpPr>
          <p:nvPr>
            <p:ph type="ctrTitle"/>
          </p:nvPr>
        </p:nvSpPr>
        <p:spPr/>
        <p:txBody>
          <a:bodyPr/>
          <a:lstStyle/>
          <a:p>
            <a:r>
              <a:rPr lang="en-US" dirty="0" smtClean="0"/>
              <a:t>Aero Engines</a:t>
            </a:r>
          </a:p>
        </p:txBody>
      </p:sp>
      <p:sp>
        <p:nvSpPr>
          <p:cNvPr id="4" name="Subtitle 3"/>
          <p:cNvSpPr>
            <a:spLocks noGrp="1"/>
          </p:cNvSpPr>
          <p:nvPr>
            <p:ph type="subTitle" idx="1"/>
          </p:nvPr>
        </p:nvSpPr>
        <p:spPr>
          <a:xfrm>
            <a:off x="1403648" y="4509120"/>
            <a:ext cx="6400800" cy="1752600"/>
          </a:xfrm>
        </p:spPr>
        <p:txBody>
          <a:bodyPr/>
          <a:lstStyle/>
          <a:p>
            <a:pPr algn="l"/>
            <a:r>
              <a:rPr lang="en-US" dirty="0" smtClean="0"/>
              <a:t>References: FTGU Pages 51-88</a:t>
            </a:r>
            <a:endParaRPr lang="en-US" dirty="0"/>
          </a:p>
        </p:txBody>
      </p:sp>
      <p:sp>
        <p:nvSpPr>
          <p:cNvPr id="6" name="TextBox 5"/>
          <p:cNvSpPr txBox="1"/>
          <p:nvPr/>
        </p:nvSpPr>
        <p:spPr>
          <a:xfrm>
            <a:off x="6588224" y="188640"/>
            <a:ext cx="2555776" cy="461665"/>
          </a:xfrm>
          <a:prstGeom prst="rect">
            <a:avLst/>
          </a:prstGeom>
          <a:noFill/>
        </p:spPr>
        <p:txBody>
          <a:bodyPr wrap="square" rtlCol="0">
            <a:spAutoFit/>
          </a:bodyPr>
          <a:lstStyle/>
          <a:p>
            <a:r>
              <a:rPr lang="en-US" dirty="0" smtClean="0"/>
              <a:t>CI Valentine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3568" y="609600"/>
            <a:ext cx="7772400" cy="1143000"/>
          </a:xfrm>
        </p:spPr>
        <p:txBody>
          <a:bodyPr/>
          <a:lstStyle/>
          <a:p>
            <a:r>
              <a:rPr lang="en-US" dirty="0" smtClean="0"/>
              <a:t>Construction of a Reciprocating Engine</a:t>
            </a:r>
          </a:p>
        </p:txBody>
      </p:sp>
      <p:sp>
        <p:nvSpPr>
          <p:cNvPr id="8195" name="Rectangle 3"/>
          <p:cNvSpPr>
            <a:spLocks noGrp="1" noChangeArrowheads="1"/>
          </p:cNvSpPr>
          <p:nvPr>
            <p:ph idx="1"/>
          </p:nvPr>
        </p:nvSpPr>
        <p:spPr>
          <a:xfrm>
            <a:off x="683568" y="1981200"/>
            <a:ext cx="7772400" cy="4114800"/>
          </a:xfrm>
        </p:spPr>
        <p:txBody>
          <a:bodyPr/>
          <a:lstStyle/>
          <a:p>
            <a:pPr>
              <a:lnSpc>
                <a:spcPct val="90000"/>
              </a:lnSpc>
            </a:pPr>
            <a:r>
              <a:rPr lang="en-US" sz="2400" dirty="0" smtClean="0">
                <a:solidFill>
                  <a:srgbClr val="CC3300"/>
                </a:solidFill>
              </a:rPr>
              <a:t>Camshaft</a:t>
            </a:r>
            <a:r>
              <a:rPr lang="en-US" sz="2400" dirty="0" smtClean="0"/>
              <a:t> - turned by the crankshaft and operates the push rods and rocker arms.  It turns at half the speed of the crankshaft</a:t>
            </a:r>
          </a:p>
          <a:p>
            <a:pPr>
              <a:lnSpc>
                <a:spcPct val="90000"/>
              </a:lnSpc>
            </a:pPr>
            <a:r>
              <a:rPr lang="en-US" sz="2400" dirty="0" smtClean="0">
                <a:solidFill>
                  <a:srgbClr val="CC3300"/>
                </a:solidFill>
              </a:rPr>
              <a:t>Magnetos</a:t>
            </a:r>
            <a:r>
              <a:rPr lang="en-US" sz="2400" dirty="0" smtClean="0"/>
              <a:t> - provide the electrical energy to operate the spark plugs</a:t>
            </a:r>
          </a:p>
          <a:p>
            <a:pPr>
              <a:lnSpc>
                <a:spcPct val="90000"/>
              </a:lnSpc>
            </a:pPr>
            <a:r>
              <a:rPr lang="en-US" sz="2400" dirty="0" smtClean="0">
                <a:solidFill>
                  <a:srgbClr val="CC3300"/>
                </a:solidFill>
              </a:rPr>
              <a:t>Intake Valve Ports</a:t>
            </a:r>
            <a:r>
              <a:rPr lang="en-US" sz="2400" dirty="0" smtClean="0"/>
              <a:t> - allow the fuel/air mixture into the cylinder when opened</a:t>
            </a:r>
          </a:p>
          <a:p>
            <a:pPr>
              <a:lnSpc>
                <a:spcPct val="90000"/>
              </a:lnSpc>
            </a:pPr>
            <a:r>
              <a:rPr lang="en-US" sz="2400" dirty="0" smtClean="0">
                <a:solidFill>
                  <a:srgbClr val="CC3300"/>
                </a:solidFill>
              </a:rPr>
              <a:t>Exhaust Valve</a:t>
            </a:r>
            <a:r>
              <a:rPr lang="en-US" sz="2400" dirty="0" smtClean="0"/>
              <a:t> - allows the waste gasses to exit the cylinder after the power stroke</a:t>
            </a:r>
          </a:p>
          <a:p>
            <a:pPr>
              <a:lnSpc>
                <a:spcPct val="90000"/>
              </a:lnSpc>
            </a:pPr>
            <a:r>
              <a:rPr lang="en-US" sz="2400" dirty="0" smtClean="0">
                <a:solidFill>
                  <a:srgbClr val="FF3300"/>
                </a:solidFill>
              </a:rPr>
              <a:t>Spark plugs</a:t>
            </a:r>
          </a:p>
          <a:p>
            <a:pPr>
              <a:lnSpc>
                <a:spcPct val="90000"/>
              </a:lnSpc>
            </a:pPr>
            <a:endParaRPr lang="en-US"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609600"/>
            <a:ext cx="7772400" cy="1143000"/>
          </a:xfrm>
        </p:spPr>
        <p:txBody>
          <a:bodyPr/>
          <a:lstStyle/>
          <a:p>
            <a:r>
              <a:rPr lang="en-CA" dirty="0" smtClean="0"/>
              <a:t>Cylinder Head</a:t>
            </a:r>
            <a:br>
              <a:rPr lang="en-CA" dirty="0" smtClean="0"/>
            </a:br>
            <a:r>
              <a:rPr lang="en-CA" dirty="0" smtClean="0"/>
              <a:t>Temperature Gauge</a:t>
            </a:r>
          </a:p>
        </p:txBody>
      </p:sp>
      <p:pic>
        <p:nvPicPr>
          <p:cNvPr id="7" name="Picture 3" descr="C:\RGS(A) Writing Team\Air Studies Course\PO 416 - Aero Engines\Cylinder Head Temperature Gauge.jpg"/>
          <p:cNvPicPr>
            <a:picLocks noGrp="1" noChangeAspect="1" noChangeArrowheads="1"/>
          </p:cNvPicPr>
          <p:nvPr>
            <p:ph sz="half" idx="1"/>
          </p:nvPr>
        </p:nvPicPr>
        <p:blipFill>
          <a:blip r:embed="rId2" cstate="print"/>
          <a:srcRect/>
          <a:stretch>
            <a:fillRect/>
          </a:stretch>
        </p:blipFill>
        <p:spPr>
          <a:xfrm>
            <a:off x="467544" y="1915344"/>
            <a:ext cx="4104456" cy="4104456"/>
          </a:xfrm>
        </p:spPr>
      </p:pic>
      <p:sp>
        <p:nvSpPr>
          <p:cNvPr id="6" name="Content Placeholder 5"/>
          <p:cNvSpPr>
            <a:spLocks noGrp="1"/>
          </p:cNvSpPr>
          <p:nvPr>
            <p:ph sz="half" idx="2"/>
          </p:nvPr>
        </p:nvSpPr>
        <p:spPr>
          <a:xfrm>
            <a:off x="4648200" y="1981200"/>
            <a:ext cx="4172272" cy="4876800"/>
          </a:xfrm>
        </p:spPr>
        <p:txBody>
          <a:bodyPr>
            <a:normAutofit/>
          </a:bodyPr>
          <a:lstStyle/>
          <a:p>
            <a:r>
              <a:rPr lang="en-CA" dirty="0" smtClean="0"/>
              <a:t>Records the temperature of one or more of the engine cylinder heads</a:t>
            </a:r>
          </a:p>
          <a:p>
            <a:r>
              <a:rPr lang="en-CA" dirty="0" smtClean="0"/>
              <a:t>Extremely high cylinder head temperatures are signs of engine overheating or detonation</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CA" dirty="0" smtClean="0"/>
              <a:t>Exhaust Gas Temperature (EGT)</a:t>
            </a:r>
          </a:p>
        </p:txBody>
      </p:sp>
      <p:sp>
        <p:nvSpPr>
          <p:cNvPr id="96259" name="Content Placeholder 4"/>
          <p:cNvSpPr>
            <a:spLocks noGrp="1"/>
          </p:cNvSpPr>
          <p:nvPr>
            <p:ph sz="half" idx="1"/>
          </p:nvPr>
        </p:nvSpPr>
        <p:spPr/>
        <p:txBody>
          <a:bodyPr/>
          <a:lstStyle/>
          <a:p>
            <a:r>
              <a:rPr lang="en-CA" dirty="0" smtClean="0"/>
              <a:t>Records the temperature of the exhaust gas</a:t>
            </a:r>
          </a:p>
          <a:p>
            <a:r>
              <a:rPr lang="en-CA" dirty="0" smtClean="0"/>
              <a:t>Used in leaning the engine for max power or economy</a:t>
            </a:r>
          </a:p>
        </p:txBody>
      </p:sp>
      <p:pic>
        <p:nvPicPr>
          <p:cNvPr id="96260" name="Content Placeholder 6" descr="EGT.jpg"/>
          <p:cNvPicPr>
            <a:picLocks noGrp="1" noChangeAspect="1"/>
          </p:cNvPicPr>
          <p:nvPr>
            <p:ph sz="half" idx="2"/>
          </p:nvPr>
        </p:nvPicPr>
        <p:blipFill>
          <a:blip r:embed="rId2" cstate="print"/>
          <a:stretch>
            <a:fillRect/>
          </a:stretch>
        </p:blipFill>
        <p:spPr>
          <a:xfrm>
            <a:off x="4648200" y="2609850"/>
            <a:ext cx="3810000" cy="2857500"/>
          </a:xfrm>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3568" y="609600"/>
            <a:ext cx="7772400" cy="1143000"/>
          </a:xfrm>
        </p:spPr>
        <p:txBody>
          <a:bodyPr/>
          <a:lstStyle/>
          <a:p>
            <a:r>
              <a:rPr lang="en-CA" dirty="0" smtClean="0"/>
              <a:t>Manifold Pressure Gauge</a:t>
            </a:r>
          </a:p>
        </p:txBody>
      </p:sp>
      <p:sp>
        <p:nvSpPr>
          <p:cNvPr id="95235" name="Rectangle 3"/>
          <p:cNvSpPr>
            <a:spLocks noGrp="1" noChangeArrowheads="1"/>
          </p:cNvSpPr>
          <p:nvPr>
            <p:ph sz="half" idx="1"/>
          </p:nvPr>
        </p:nvSpPr>
        <p:spPr>
          <a:xfrm>
            <a:off x="683568" y="1981200"/>
            <a:ext cx="3810000" cy="4876800"/>
          </a:xfrm>
        </p:spPr>
        <p:txBody>
          <a:bodyPr>
            <a:normAutofit/>
          </a:bodyPr>
          <a:lstStyle/>
          <a:p>
            <a:r>
              <a:rPr lang="en-CA" sz="2600" dirty="0" smtClean="0"/>
              <a:t>Monitors engine power controlled by throttle</a:t>
            </a:r>
          </a:p>
          <a:p>
            <a:r>
              <a:rPr lang="en-CA" sz="2600" dirty="0" smtClean="0"/>
              <a:t>Usually beside the tachometer because both indicate engine power output</a:t>
            </a:r>
          </a:p>
          <a:p>
            <a:r>
              <a:rPr lang="en-CA" sz="2600" dirty="0" smtClean="0"/>
              <a:t>A drop in manifold pressure usually indicates carburetor icing</a:t>
            </a:r>
          </a:p>
        </p:txBody>
      </p:sp>
      <p:pic>
        <p:nvPicPr>
          <p:cNvPr id="6" name="Picture 4" descr="C:\RGS(A) Writing Team\Air Studies Course\PO 416 - Aero Engines\Manifold Pressure Gauge.jpg"/>
          <p:cNvPicPr>
            <a:picLocks noGrp="1" noChangeAspect="1" noChangeArrowheads="1"/>
          </p:cNvPicPr>
          <p:nvPr>
            <p:ph sz="half" idx="2"/>
          </p:nvPr>
        </p:nvPicPr>
        <p:blipFill>
          <a:blip r:embed="rId3" cstate="print"/>
          <a:srcRect/>
          <a:stretch>
            <a:fillRect/>
          </a:stretch>
        </p:blipFill>
        <p:spPr>
          <a:xfrm>
            <a:off x="4624834" y="2204864"/>
            <a:ext cx="4049390" cy="3855138"/>
          </a:xfrm>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52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52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Review</a:t>
            </a:r>
            <a:endParaRPr lang="en-US" dirty="0"/>
          </a:p>
        </p:txBody>
      </p:sp>
      <p:sp>
        <p:nvSpPr>
          <p:cNvPr id="6" name="Content Placeholder 5"/>
          <p:cNvSpPr>
            <a:spLocks noGrp="1"/>
          </p:cNvSpPr>
          <p:nvPr>
            <p:ph idx="1"/>
          </p:nvPr>
        </p:nvSpPr>
        <p:spPr/>
        <p:txBody>
          <a:bodyPr/>
          <a:lstStyle/>
          <a:p>
            <a:pPr marL="514350" indent="-514350">
              <a:buFont typeface="+mj-lt"/>
              <a:buAutoNum type="arabicPeriod"/>
            </a:pPr>
            <a:r>
              <a:rPr lang="en-US" dirty="0" smtClean="0"/>
              <a:t>What does the tachometer monitor?</a:t>
            </a:r>
          </a:p>
          <a:p>
            <a:pPr marL="514350" indent="-514350">
              <a:buFont typeface="+mj-lt"/>
              <a:buAutoNum type="arabicPeriod"/>
            </a:pPr>
            <a:endParaRPr lang="en-US" dirty="0" smtClean="0"/>
          </a:p>
          <a:p>
            <a:pPr marL="514350" indent="-514350">
              <a:buFont typeface="+mj-lt"/>
              <a:buAutoNum type="arabicPeriod"/>
            </a:pPr>
            <a:r>
              <a:rPr lang="en-US" dirty="0" smtClean="0"/>
              <a:t>What is straw </a:t>
            </a:r>
            <a:r>
              <a:rPr lang="en-CA" dirty="0" smtClean="0"/>
              <a:t>coloured</a:t>
            </a:r>
            <a:r>
              <a:rPr lang="en-US" dirty="0" smtClean="0"/>
              <a:t> fuel?</a:t>
            </a:r>
          </a:p>
          <a:p>
            <a:pPr marL="514350" indent="-514350">
              <a:buFont typeface="+mj-lt"/>
              <a:buAutoNum type="arabicPeriod"/>
            </a:pPr>
            <a:endParaRPr lang="en-US" dirty="0" smtClean="0"/>
          </a:p>
          <a:p>
            <a:pPr marL="514350" indent="-514350">
              <a:buFont typeface="+mj-lt"/>
              <a:buAutoNum type="arabicPeriod"/>
            </a:pPr>
            <a:r>
              <a:rPr lang="en-US" dirty="0" smtClean="0"/>
              <a:t>How are engines cooled?</a:t>
            </a: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522.jpg"/>
          <p:cNvPicPr>
            <a:picLocks noChangeAspect="1"/>
          </p:cNvPicPr>
          <p:nvPr/>
        </p:nvPicPr>
        <p:blipFill>
          <a:blip r:embed="rId2" cstate="print">
            <a:lum contrast="-61000"/>
          </a:blip>
          <a:stretch>
            <a:fillRect/>
          </a:stretch>
        </p:blipFill>
        <p:spPr>
          <a:xfrm>
            <a:off x="0" y="0"/>
            <a:ext cx="9144000" cy="7498080"/>
          </a:xfrm>
          <a:prstGeom prst="rect">
            <a:avLst/>
          </a:prstGeom>
        </p:spPr>
      </p:pic>
      <p:sp>
        <p:nvSpPr>
          <p:cNvPr id="4" name="Title 3"/>
          <p:cNvSpPr>
            <a:spLocks noGrp="1"/>
          </p:cNvSpPr>
          <p:nvPr>
            <p:ph type="title"/>
          </p:nvPr>
        </p:nvSpPr>
        <p:spPr/>
        <p:txBody>
          <a:bodyPr/>
          <a:lstStyle/>
          <a:p>
            <a:r>
              <a:rPr lang="en-CA" dirty="0" smtClean="0"/>
              <a:t>E6B practice</a:t>
            </a:r>
            <a:endParaRPr lang="en-CA" dirty="0"/>
          </a:p>
        </p:txBody>
      </p:sp>
      <p:sp>
        <p:nvSpPr>
          <p:cNvPr id="5" name="Text Placeholder 4"/>
          <p:cNvSpPr>
            <a:spLocks noGrp="1"/>
          </p:cNvSpPr>
          <p:nvPr>
            <p:ph type="body" idx="1"/>
          </p:nvPr>
        </p:nvSpPr>
        <p:spPr/>
        <p:txBody>
          <a:bodyPr/>
          <a:lstStyle/>
          <a:p>
            <a:endParaRPr lang="en-CA"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Prob-A-ALT"/>
          <p:cNvPicPr>
            <a:picLocks noChangeAspect="1" noChangeArrowheads="1"/>
          </p:cNvPicPr>
          <p:nvPr/>
        </p:nvPicPr>
        <p:blipFill>
          <a:blip r:embed="rId3" cstate="print"/>
          <a:srcRect/>
          <a:stretch>
            <a:fillRect/>
          </a:stretch>
        </p:blipFill>
        <p:spPr bwMode="auto">
          <a:xfrm>
            <a:off x="1676400" y="0"/>
            <a:ext cx="6051550" cy="6858000"/>
          </a:xfrm>
          <a:prstGeom prst="rect">
            <a:avLst/>
          </a:prstGeom>
          <a:noFill/>
          <a:ln w="9525">
            <a:noFill/>
            <a:miter lim="800000"/>
            <a:headEnd/>
            <a:tailEnd/>
          </a:ln>
        </p:spPr>
      </p:pic>
      <p:sp>
        <p:nvSpPr>
          <p:cNvPr id="6" name="Rectangle 2"/>
          <p:cNvSpPr txBox="1">
            <a:spLocks noChangeArrowheads="1"/>
          </p:cNvSpPr>
          <p:nvPr/>
        </p:nvSpPr>
        <p:spPr bwMode="auto">
          <a:xfrm>
            <a:off x="134938" y="889000"/>
            <a:ext cx="8885237" cy="11557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bg1">
                    <a:lumMod val="60000"/>
                    <a:lumOff val="40000"/>
                  </a:schemeClr>
                </a:solidFill>
                <a:effectLst/>
                <a:uLnTx/>
                <a:uFillTx/>
                <a:latin typeface="+mj-lt"/>
                <a:ea typeface="+mj-ea"/>
                <a:cs typeface="+mj-cs"/>
              </a:rPr>
              <a:t>Formula is on the Front</a:t>
            </a:r>
          </a:p>
        </p:txBody>
      </p:sp>
      <p:sp>
        <p:nvSpPr>
          <p:cNvPr id="7" name="TextBox 9"/>
          <p:cNvSpPr txBox="1">
            <a:spLocks noChangeArrowheads="1"/>
          </p:cNvSpPr>
          <p:nvPr/>
        </p:nvSpPr>
        <p:spPr bwMode="auto">
          <a:xfrm>
            <a:off x="0" y="1981200"/>
            <a:ext cx="1828800" cy="4894263"/>
          </a:xfrm>
          <a:prstGeom prst="rect">
            <a:avLst/>
          </a:prstGeom>
          <a:noFill/>
          <a:ln w="9525">
            <a:noFill/>
            <a:miter lim="800000"/>
            <a:headEnd/>
            <a:tailEnd/>
          </a:ln>
        </p:spPr>
        <p:txBody>
          <a:bodyPr>
            <a:spAutoFit/>
          </a:bodyPr>
          <a:lstStyle/>
          <a:p>
            <a:pPr>
              <a:buFont typeface="Arial" charset="0"/>
              <a:buChar char="•"/>
            </a:pPr>
            <a:r>
              <a:rPr lang="en-US" u="sng" dirty="0"/>
              <a:t> DIST</a:t>
            </a:r>
          </a:p>
          <a:p>
            <a:r>
              <a:rPr lang="en-US" dirty="0"/>
              <a:t>  TIME</a:t>
            </a:r>
          </a:p>
          <a:p>
            <a:pPr>
              <a:buFont typeface="Arial" charset="0"/>
              <a:buChar char="•"/>
            </a:pPr>
            <a:r>
              <a:rPr lang="en-US" u="sng" dirty="0"/>
              <a:t>  GAL</a:t>
            </a:r>
          </a:p>
          <a:p>
            <a:r>
              <a:rPr lang="en-US" dirty="0"/>
              <a:t>   TIME</a:t>
            </a:r>
          </a:p>
          <a:p>
            <a:pPr>
              <a:buFont typeface="Arial" charset="0"/>
              <a:buChar char="•"/>
            </a:pPr>
            <a:r>
              <a:rPr lang="en-US" dirty="0"/>
              <a:t>Rate Marker</a:t>
            </a:r>
          </a:p>
          <a:p>
            <a:pPr>
              <a:buFont typeface="Arial" charset="0"/>
              <a:buChar char="•"/>
            </a:pPr>
            <a:r>
              <a:rPr lang="en-US" dirty="0"/>
              <a:t>Increments of time mins </a:t>
            </a:r>
            <a:r>
              <a:rPr lang="en-US" dirty="0" smtClean="0"/>
              <a:t>vs. </a:t>
            </a:r>
            <a:r>
              <a:rPr lang="en-US" dirty="0"/>
              <a:t>hrs</a:t>
            </a:r>
          </a:p>
          <a:p>
            <a:pPr>
              <a:buFont typeface="Arial" charset="0"/>
              <a:buChar char="•"/>
            </a:pPr>
            <a:r>
              <a:rPr lang="en-US" dirty="0"/>
              <a:t>Press/Dens</a:t>
            </a:r>
          </a:p>
          <a:p>
            <a:pPr>
              <a:buFont typeface="Arial" charset="0"/>
              <a:buChar char="•"/>
            </a:pPr>
            <a:r>
              <a:rPr lang="en-US" dirty="0"/>
              <a:t>Alt correct</a:t>
            </a:r>
          </a:p>
          <a:p>
            <a:pPr>
              <a:buFont typeface="Arial" charset="0"/>
              <a:buChar char="•"/>
            </a:pPr>
            <a:r>
              <a:rPr lang="en-US" dirty="0"/>
              <a:t>Temp conv</a:t>
            </a:r>
          </a:p>
          <a:p>
            <a:pPr>
              <a:buFont typeface="Arial" charset="0"/>
              <a:buChar char="•"/>
            </a:pPr>
            <a:endParaRPr lang="en-US" dirty="0"/>
          </a:p>
          <a:p>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304800" y="1524000"/>
            <a:ext cx="8458200" cy="3486150"/>
          </a:xfrm>
          <a:prstGeom prst="rect">
            <a:avLst/>
          </a:prstGeom>
          <a:noFill/>
          <a:ln w="12700" cap="sq">
            <a:noFill/>
            <a:miter lim="800000"/>
            <a:headEnd type="none" w="sm" len="sm"/>
            <a:tailEnd type="none" w="sm" len="sm"/>
          </a:ln>
        </p:spPr>
        <p:txBody>
          <a:bodyPr lIns="685584" tIns="152352" rIns="0" bIns="38088" anchor="ctr">
            <a:spAutoFit/>
          </a:bodyPr>
          <a:lstStyle/>
          <a:p>
            <a:pPr>
              <a:tabLst>
                <a:tab pos="685800" algn="l"/>
                <a:tab pos="1279525" algn="l"/>
              </a:tabLst>
            </a:pPr>
            <a:r>
              <a:rPr lang="en-US" sz="3600" b="1" u="sng" dirty="0">
                <a:latin typeface="Arial Black" pitchFamily="34" charset="0"/>
              </a:rPr>
              <a:t>TIME	      SPEED       DISTANCE</a:t>
            </a:r>
            <a:endParaRPr lang="en-US" sz="3600" b="1" dirty="0">
              <a:latin typeface="Arial Black" pitchFamily="34" charset="0"/>
            </a:endParaRPr>
          </a:p>
          <a:p>
            <a:pPr lvl="1">
              <a:tabLst>
                <a:tab pos="685800" algn="l"/>
                <a:tab pos="1279525" algn="l"/>
              </a:tabLst>
            </a:pPr>
            <a:r>
              <a:rPr lang="en-US" sz="3600" b="1" dirty="0">
                <a:latin typeface="Arial Black" pitchFamily="34" charset="0"/>
              </a:rPr>
              <a:t>______	120		80</a:t>
            </a:r>
          </a:p>
          <a:p>
            <a:pPr lvl="1">
              <a:tabLst>
                <a:tab pos="685800" algn="l"/>
                <a:tab pos="1279525" algn="l"/>
              </a:tabLst>
            </a:pPr>
            <a:r>
              <a:rPr lang="en-US" sz="3600" b="1" dirty="0">
                <a:latin typeface="Arial Black" pitchFamily="34" charset="0"/>
              </a:rPr>
              <a:t>______	85			30</a:t>
            </a:r>
          </a:p>
          <a:p>
            <a:pPr lvl="1">
              <a:tabLst>
                <a:tab pos="685800" algn="l"/>
                <a:tab pos="1279525" algn="l"/>
              </a:tabLst>
            </a:pPr>
            <a:r>
              <a:rPr lang="en-US" sz="3600" b="1" dirty="0">
                <a:latin typeface="Arial Black" pitchFamily="34" charset="0"/>
              </a:rPr>
              <a:t>______	90			24</a:t>
            </a:r>
          </a:p>
          <a:p>
            <a:pPr lvl="1">
              <a:tabLst>
                <a:tab pos="685800" algn="l"/>
                <a:tab pos="1279525" algn="l"/>
              </a:tabLst>
            </a:pPr>
            <a:r>
              <a:rPr lang="en-US" sz="3600" b="1" dirty="0">
                <a:latin typeface="Arial Black" pitchFamily="34" charset="0"/>
              </a:rPr>
              <a:t>______	100		45</a:t>
            </a:r>
          </a:p>
          <a:p>
            <a:pPr lvl="1">
              <a:tabLst>
                <a:tab pos="685800" algn="l"/>
                <a:tab pos="1279525" algn="l"/>
              </a:tabLst>
            </a:pPr>
            <a:r>
              <a:rPr lang="en-US" sz="3600" b="1" dirty="0">
                <a:latin typeface="Arial Black" pitchFamily="34" charset="0"/>
              </a:rPr>
              <a:t>______	75			90</a:t>
            </a:r>
          </a:p>
        </p:txBody>
      </p:sp>
      <p:sp>
        <p:nvSpPr>
          <p:cNvPr id="7" name="TextBox 6"/>
          <p:cNvSpPr txBox="1"/>
          <p:nvPr/>
        </p:nvSpPr>
        <p:spPr>
          <a:xfrm>
            <a:off x="1331640" y="2132856"/>
            <a:ext cx="2376264" cy="1200329"/>
          </a:xfrm>
          <a:prstGeom prst="rect">
            <a:avLst/>
          </a:prstGeom>
          <a:noFill/>
        </p:spPr>
        <p:txBody>
          <a:bodyPr wrap="square" rtlCol="0">
            <a:spAutoFit/>
          </a:bodyPr>
          <a:lstStyle/>
          <a:p>
            <a:r>
              <a:rPr lang="en-US" sz="3600" b="1" dirty="0" smtClean="0">
                <a:solidFill>
                  <a:srgbClr val="FF0000"/>
                </a:solidFill>
              </a:rPr>
              <a:t>:40</a:t>
            </a:r>
          </a:p>
          <a:p>
            <a:r>
              <a:rPr lang="en-US" sz="3600" b="1" dirty="0" smtClean="0">
                <a:solidFill>
                  <a:srgbClr val="FF0000"/>
                </a:solidFill>
              </a:rPr>
              <a:t>:21</a:t>
            </a:r>
          </a:p>
        </p:txBody>
      </p:sp>
      <p:sp>
        <p:nvSpPr>
          <p:cNvPr id="8" name="TextBox 7"/>
          <p:cNvSpPr txBox="1"/>
          <p:nvPr/>
        </p:nvSpPr>
        <p:spPr>
          <a:xfrm>
            <a:off x="1331640" y="3212976"/>
            <a:ext cx="2448272" cy="646331"/>
          </a:xfrm>
          <a:prstGeom prst="rect">
            <a:avLst/>
          </a:prstGeom>
          <a:noFill/>
        </p:spPr>
        <p:txBody>
          <a:bodyPr wrap="square" rtlCol="0">
            <a:spAutoFit/>
          </a:bodyPr>
          <a:lstStyle/>
          <a:p>
            <a:r>
              <a:rPr lang="en-US" sz="3600" b="1" dirty="0" smtClean="0">
                <a:solidFill>
                  <a:srgbClr val="FF0000"/>
                </a:solidFill>
              </a:rPr>
              <a:t>:16</a:t>
            </a:r>
            <a:endParaRPr lang="en-US" sz="3600" b="1" dirty="0">
              <a:solidFill>
                <a:srgbClr val="FF0000"/>
              </a:solidFill>
            </a:endParaRPr>
          </a:p>
        </p:txBody>
      </p:sp>
      <p:sp>
        <p:nvSpPr>
          <p:cNvPr id="9" name="TextBox 8"/>
          <p:cNvSpPr txBox="1"/>
          <p:nvPr/>
        </p:nvSpPr>
        <p:spPr>
          <a:xfrm>
            <a:off x="1331640" y="3717032"/>
            <a:ext cx="2520280" cy="646331"/>
          </a:xfrm>
          <a:prstGeom prst="rect">
            <a:avLst/>
          </a:prstGeom>
          <a:noFill/>
        </p:spPr>
        <p:txBody>
          <a:bodyPr wrap="square" rtlCol="0">
            <a:spAutoFit/>
          </a:bodyPr>
          <a:lstStyle/>
          <a:p>
            <a:r>
              <a:rPr lang="en-US" sz="3600" b="1" dirty="0" smtClean="0">
                <a:solidFill>
                  <a:srgbClr val="FF0000"/>
                </a:solidFill>
              </a:rPr>
              <a:t>:27</a:t>
            </a:r>
            <a:endParaRPr lang="en-US" sz="3600" dirty="0"/>
          </a:p>
        </p:txBody>
      </p:sp>
      <p:sp>
        <p:nvSpPr>
          <p:cNvPr id="10" name="TextBox 9"/>
          <p:cNvSpPr txBox="1"/>
          <p:nvPr/>
        </p:nvSpPr>
        <p:spPr>
          <a:xfrm>
            <a:off x="1331640" y="4293096"/>
            <a:ext cx="2305118" cy="646331"/>
          </a:xfrm>
          <a:prstGeom prst="rect">
            <a:avLst/>
          </a:prstGeom>
          <a:noFill/>
        </p:spPr>
        <p:txBody>
          <a:bodyPr wrap="none" rtlCol="0">
            <a:spAutoFit/>
          </a:bodyPr>
          <a:lstStyle/>
          <a:p>
            <a:r>
              <a:rPr lang="en-US" sz="3600" b="1" dirty="0" smtClean="0">
                <a:solidFill>
                  <a:srgbClr val="FF0000"/>
                </a:solidFill>
              </a:rPr>
              <a:t>:72 or 1:12</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47650" y="1447800"/>
            <a:ext cx="8896350" cy="4135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200" b="1" i="0" u="sng" strike="noStrike" kern="0" cap="none" spc="0" normalizeH="0" baseline="0" noProof="0" dirty="0" smtClean="0">
                <a:ln>
                  <a:noFill/>
                </a:ln>
                <a:solidFill>
                  <a:schemeClr val="tx1"/>
                </a:solidFill>
                <a:effectLst/>
                <a:uLnTx/>
                <a:uFillTx/>
                <a:latin typeface="Arial Black" pitchFamily="34" charset="0"/>
                <a:ea typeface="+mn-ea"/>
                <a:cs typeface="+mn-cs"/>
              </a:rPr>
              <a:t>   </a:t>
            </a:r>
            <a:r>
              <a:rPr kumimoji="0" lang="en-US" sz="3600" b="1" i="0" u="sng" strike="noStrike" kern="0" cap="none" spc="0" normalizeH="0" baseline="0" noProof="0" dirty="0" smtClean="0">
                <a:ln>
                  <a:noFill/>
                </a:ln>
                <a:solidFill>
                  <a:schemeClr val="tx1"/>
                </a:solidFill>
                <a:effectLst/>
                <a:uLnTx/>
                <a:uFillTx/>
                <a:latin typeface="Arial Black" pitchFamily="34" charset="0"/>
                <a:ea typeface="+mn-ea"/>
                <a:cs typeface="+mn-cs"/>
              </a:rPr>
              <a:t>TIME		SPEED		DISTANCE</a:t>
            </a:r>
            <a:endParaRPr kumimoji="0" lang="en-US" sz="3600" b="1" i="0" u="none" strike="noStrike" kern="0" cap="none" spc="0" normalizeH="0" baseline="0" noProof="0" dirty="0" smtClean="0">
              <a:ln>
                <a:noFill/>
              </a:ln>
              <a:solidFill>
                <a:schemeClr val="tx1"/>
              </a:solidFill>
              <a:effectLst/>
              <a:uLnTx/>
              <a:uFillTx/>
              <a:latin typeface="Arial Black" pitchFamily="34" charset="0"/>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600" b="1" i="0" u="none" strike="noStrike" kern="0" cap="none" spc="0" normalizeH="0" baseline="0" noProof="0" dirty="0" smtClean="0">
                <a:ln>
                  <a:noFill/>
                </a:ln>
                <a:solidFill>
                  <a:schemeClr val="tx1"/>
                </a:solidFill>
                <a:effectLst/>
                <a:uLnTx/>
                <a:uFillTx/>
                <a:latin typeface="Arial Black" pitchFamily="34" charset="0"/>
              </a:rPr>
              <a:t>  :15		______		24</a:t>
            </a: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600" b="1" i="0" u="none" strike="noStrike" kern="0" cap="none" spc="0" normalizeH="0" baseline="0" noProof="0" dirty="0" smtClean="0">
                <a:ln>
                  <a:noFill/>
                </a:ln>
                <a:solidFill>
                  <a:schemeClr val="tx1"/>
                </a:solidFill>
                <a:effectLst/>
                <a:uLnTx/>
                <a:uFillTx/>
                <a:latin typeface="Arial Black" pitchFamily="34" charset="0"/>
              </a:rPr>
              <a:t>  :20		______		35</a:t>
            </a: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600" b="1" i="0" u="none" strike="noStrike" kern="0" cap="none" spc="0" normalizeH="0" baseline="0" noProof="0" dirty="0" smtClean="0">
                <a:ln>
                  <a:noFill/>
                </a:ln>
                <a:solidFill>
                  <a:schemeClr val="tx1"/>
                </a:solidFill>
                <a:effectLst/>
                <a:uLnTx/>
                <a:uFillTx/>
                <a:latin typeface="Arial Black" pitchFamily="34" charset="0"/>
              </a:rPr>
              <a:t>  :06		______		15</a:t>
            </a: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600" b="1" i="0" u="none" strike="noStrike" kern="0" cap="none" spc="0" normalizeH="0" baseline="0" noProof="0" dirty="0" smtClean="0">
                <a:ln>
                  <a:noFill/>
                </a:ln>
                <a:solidFill>
                  <a:schemeClr val="tx1"/>
                </a:solidFill>
                <a:effectLst/>
                <a:uLnTx/>
                <a:uFillTx/>
                <a:latin typeface="Arial Black" pitchFamily="34" charset="0"/>
              </a:rPr>
              <a:t>  :30		______		45</a:t>
            </a: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600" b="1" i="0" u="none" strike="noStrike" kern="0" cap="none" spc="0" normalizeH="0" baseline="0" noProof="0" dirty="0" smtClean="0">
                <a:ln>
                  <a:noFill/>
                </a:ln>
                <a:solidFill>
                  <a:schemeClr val="tx1"/>
                </a:solidFill>
                <a:effectLst/>
                <a:uLnTx/>
                <a:uFillTx/>
                <a:latin typeface="Arial Black" pitchFamily="34" charset="0"/>
              </a:rPr>
              <a:t>  :03		______		8</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600" b="1" i="0" u="none" strike="noStrike" kern="0" cap="none" spc="0" normalizeH="0" baseline="0" noProof="0" dirty="0" smtClean="0">
              <a:ln>
                <a:noFill/>
              </a:ln>
              <a:solidFill>
                <a:schemeClr val="tx1"/>
              </a:solidFill>
              <a:effectLst/>
              <a:uLnTx/>
              <a:uFillTx/>
              <a:latin typeface="Arial Black" pitchFamily="34" charset="0"/>
              <a:ea typeface="+mn-ea"/>
              <a:cs typeface="+mn-cs"/>
            </a:endParaRPr>
          </a:p>
        </p:txBody>
      </p:sp>
      <p:sp>
        <p:nvSpPr>
          <p:cNvPr id="6" name="TextBox 5"/>
          <p:cNvSpPr txBox="1"/>
          <p:nvPr/>
        </p:nvSpPr>
        <p:spPr>
          <a:xfrm>
            <a:off x="3419872" y="1988840"/>
            <a:ext cx="646331" cy="646331"/>
          </a:xfrm>
          <a:prstGeom prst="rect">
            <a:avLst/>
          </a:prstGeom>
          <a:noFill/>
        </p:spPr>
        <p:txBody>
          <a:bodyPr wrap="none" rtlCol="0">
            <a:spAutoFit/>
          </a:bodyPr>
          <a:lstStyle/>
          <a:p>
            <a:r>
              <a:rPr lang="en-US" sz="3600" b="1" dirty="0" smtClean="0">
                <a:solidFill>
                  <a:srgbClr val="FF0000"/>
                </a:solidFill>
              </a:rPr>
              <a:t>96</a:t>
            </a:r>
            <a:endParaRPr lang="en-US" sz="3600" b="1" dirty="0">
              <a:solidFill>
                <a:srgbClr val="FF0000"/>
              </a:solidFill>
            </a:endParaRPr>
          </a:p>
        </p:txBody>
      </p:sp>
      <p:sp>
        <p:nvSpPr>
          <p:cNvPr id="7" name="TextBox 6"/>
          <p:cNvSpPr txBox="1"/>
          <p:nvPr/>
        </p:nvSpPr>
        <p:spPr>
          <a:xfrm>
            <a:off x="3203848" y="2636912"/>
            <a:ext cx="1152128" cy="646331"/>
          </a:xfrm>
          <a:prstGeom prst="rect">
            <a:avLst/>
          </a:prstGeom>
          <a:noFill/>
        </p:spPr>
        <p:txBody>
          <a:bodyPr wrap="square" rtlCol="0">
            <a:spAutoFit/>
          </a:bodyPr>
          <a:lstStyle/>
          <a:p>
            <a:r>
              <a:rPr lang="en-US" sz="3600" b="1" dirty="0" smtClean="0">
                <a:solidFill>
                  <a:srgbClr val="FF0000"/>
                </a:solidFill>
              </a:rPr>
              <a:t>105</a:t>
            </a:r>
            <a:endParaRPr lang="en-US" sz="3600" b="1" dirty="0">
              <a:solidFill>
                <a:srgbClr val="FF0000"/>
              </a:solidFill>
            </a:endParaRPr>
          </a:p>
        </p:txBody>
      </p:sp>
      <p:sp>
        <p:nvSpPr>
          <p:cNvPr id="8" name="TextBox 7"/>
          <p:cNvSpPr txBox="1"/>
          <p:nvPr/>
        </p:nvSpPr>
        <p:spPr>
          <a:xfrm>
            <a:off x="3203848" y="3284984"/>
            <a:ext cx="1080120" cy="646331"/>
          </a:xfrm>
          <a:prstGeom prst="rect">
            <a:avLst/>
          </a:prstGeom>
          <a:noFill/>
        </p:spPr>
        <p:txBody>
          <a:bodyPr wrap="square" rtlCol="0">
            <a:spAutoFit/>
          </a:bodyPr>
          <a:lstStyle/>
          <a:p>
            <a:r>
              <a:rPr lang="en-US" sz="3600" b="1" dirty="0" smtClean="0">
                <a:solidFill>
                  <a:srgbClr val="FF0000"/>
                </a:solidFill>
              </a:rPr>
              <a:t>150</a:t>
            </a:r>
            <a:endParaRPr lang="en-US" sz="3600" b="1" dirty="0">
              <a:solidFill>
                <a:srgbClr val="FF0000"/>
              </a:solidFill>
            </a:endParaRPr>
          </a:p>
        </p:txBody>
      </p:sp>
      <p:sp>
        <p:nvSpPr>
          <p:cNvPr id="9" name="TextBox 8"/>
          <p:cNvSpPr txBox="1"/>
          <p:nvPr/>
        </p:nvSpPr>
        <p:spPr>
          <a:xfrm>
            <a:off x="3419872" y="3933056"/>
            <a:ext cx="1368152" cy="646331"/>
          </a:xfrm>
          <a:prstGeom prst="rect">
            <a:avLst/>
          </a:prstGeom>
          <a:noFill/>
        </p:spPr>
        <p:txBody>
          <a:bodyPr wrap="square" rtlCol="0">
            <a:spAutoFit/>
          </a:bodyPr>
          <a:lstStyle/>
          <a:p>
            <a:r>
              <a:rPr lang="en-US" sz="3600" b="1" dirty="0" smtClean="0">
                <a:solidFill>
                  <a:srgbClr val="FF0000"/>
                </a:solidFill>
              </a:rPr>
              <a:t>90</a:t>
            </a:r>
            <a:endParaRPr lang="en-US" sz="3600" b="1" dirty="0">
              <a:solidFill>
                <a:srgbClr val="FF0000"/>
              </a:solidFill>
            </a:endParaRPr>
          </a:p>
        </p:txBody>
      </p:sp>
      <p:sp>
        <p:nvSpPr>
          <p:cNvPr id="10" name="TextBox 9"/>
          <p:cNvSpPr txBox="1"/>
          <p:nvPr/>
        </p:nvSpPr>
        <p:spPr>
          <a:xfrm>
            <a:off x="3203848" y="4581128"/>
            <a:ext cx="1296144" cy="646331"/>
          </a:xfrm>
          <a:prstGeom prst="rect">
            <a:avLst/>
          </a:prstGeom>
          <a:noFill/>
        </p:spPr>
        <p:txBody>
          <a:bodyPr wrap="square" rtlCol="0">
            <a:spAutoFit/>
          </a:bodyPr>
          <a:lstStyle/>
          <a:p>
            <a:r>
              <a:rPr lang="en-US" sz="3600" b="1" dirty="0" smtClean="0">
                <a:solidFill>
                  <a:srgbClr val="FF0000"/>
                </a:solidFill>
              </a:rPr>
              <a:t>160</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247650" y="1447800"/>
            <a:ext cx="8896350" cy="4135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600" b="0" i="0" u="sng" strike="noStrike" kern="0" cap="none" spc="0" normalizeH="0" baseline="0" noProof="0" dirty="0" smtClean="0">
                <a:ln>
                  <a:noFill/>
                </a:ln>
                <a:solidFill>
                  <a:schemeClr val="tx1"/>
                </a:solidFill>
                <a:effectLst/>
                <a:uLnTx/>
                <a:uFillTx/>
                <a:latin typeface="Arial Black" pitchFamily="34" charset="0"/>
                <a:ea typeface="+mn-ea"/>
                <a:cs typeface="+mn-cs"/>
              </a:rPr>
              <a:t>TIME		SPEED		DISTANCE</a:t>
            </a:r>
            <a:endParaRPr kumimoji="0" lang="en-US" sz="3600" b="0" i="0" u="none" strike="noStrike" kern="0" cap="none" spc="0" normalizeH="0" baseline="0" noProof="0" dirty="0" smtClean="0">
              <a:ln>
                <a:noFill/>
              </a:ln>
              <a:solidFill>
                <a:schemeClr val="tx1"/>
              </a:solidFill>
              <a:effectLst/>
              <a:uLnTx/>
              <a:uFillTx/>
              <a:latin typeface="Arial Black" pitchFamily="34" charset="0"/>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600" b="0" i="0" u="none" strike="noStrike" kern="0" cap="none" spc="0" normalizeH="0" baseline="0" noProof="0" dirty="0" smtClean="0">
                <a:ln>
                  <a:noFill/>
                </a:ln>
                <a:solidFill>
                  <a:schemeClr val="tx1"/>
                </a:solidFill>
                <a:effectLst/>
                <a:uLnTx/>
                <a:uFillTx/>
                <a:latin typeface="Arial Black" pitchFamily="34" charset="0"/>
              </a:rPr>
              <a:t>  :25			90			______</a:t>
            </a: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600" b="0" i="0" u="none" strike="noStrike" kern="0" cap="none" spc="0" normalizeH="0" baseline="0" noProof="0" dirty="0" smtClean="0">
                <a:ln>
                  <a:noFill/>
                </a:ln>
                <a:solidFill>
                  <a:schemeClr val="tx1"/>
                </a:solidFill>
                <a:effectLst/>
                <a:uLnTx/>
                <a:uFillTx/>
                <a:latin typeface="Arial Black" pitchFamily="34" charset="0"/>
              </a:rPr>
              <a:t>  :45			100		______	</a:t>
            </a: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600" b="0" i="0" u="none" strike="noStrike" kern="0" cap="none" spc="0" normalizeH="0" baseline="0" noProof="0" dirty="0" smtClean="0">
                <a:ln>
                  <a:noFill/>
                </a:ln>
                <a:solidFill>
                  <a:schemeClr val="tx1"/>
                </a:solidFill>
                <a:effectLst/>
                <a:uLnTx/>
                <a:uFillTx/>
                <a:latin typeface="Arial Black" pitchFamily="34" charset="0"/>
              </a:rPr>
              <a:t>  :30			120		______	</a:t>
            </a: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600" b="0" i="0" u="none" strike="noStrike" kern="0" cap="none" spc="0" normalizeH="0" baseline="0" noProof="0" dirty="0" smtClean="0">
                <a:ln>
                  <a:noFill/>
                </a:ln>
                <a:solidFill>
                  <a:schemeClr val="tx1"/>
                </a:solidFill>
                <a:effectLst/>
                <a:uLnTx/>
                <a:uFillTx/>
                <a:latin typeface="Arial Black" pitchFamily="34" charset="0"/>
              </a:rPr>
              <a:t>  :10			85			______	</a:t>
            </a: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600" b="0" i="0" u="none" strike="noStrike" kern="0" cap="none" spc="0" normalizeH="0" baseline="0" noProof="0" dirty="0" smtClean="0">
                <a:ln>
                  <a:noFill/>
                </a:ln>
                <a:solidFill>
                  <a:schemeClr val="tx1"/>
                </a:solidFill>
                <a:effectLst/>
                <a:uLnTx/>
                <a:uFillTx/>
                <a:latin typeface="Arial Black" pitchFamily="34" charset="0"/>
              </a:rPr>
              <a:t>  :15			115		______	</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US" sz="3600" b="0" i="0" u="none" strike="noStrike" kern="0" cap="none" spc="0" normalizeH="0" baseline="0" noProof="0" dirty="0" smtClean="0">
              <a:ln>
                <a:noFill/>
              </a:ln>
              <a:solidFill>
                <a:schemeClr val="tx1"/>
              </a:solidFill>
              <a:effectLst/>
              <a:uLnTx/>
              <a:uFillTx/>
              <a:latin typeface="Arial Black" pitchFamily="34" charset="0"/>
              <a:ea typeface="+mn-ea"/>
              <a:cs typeface="+mn-cs"/>
            </a:endParaRPr>
          </a:p>
        </p:txBody>
      </p:sp>
      <p:sp>
        <p:nvSpPr>
          <p:cNvPr id="8" name="TextBox 7"/>
          <p:cNvSpPr txBox="1"/>
          <p:nvPr/>
        </p:nvSpPr>
        <p:spPr>
          <a:xfrm>
            <a:off x="6876256" y="1988840"/>
            <a:ext cx="1224136" cy="646331"/>
          </a:xfrm>
          <a:prstGeom prst="rect">
            <a:avLst/>
          </a:prstGeom>
          <a:noFill/>
        </p:spPr>
        <p:txBody>
          <a:bodyPr wrap="square" rtlCol="0">
            <a:spAutoFit/>
          </a:bodyPr>
          <a:lstStyle/>
          <a:p>
            <a:r>
              <a:rPr lang="en-US" sz="3600" b="1" dirty="0" smtClean="0">
                <a:solidFill>
                  <a:srgbClr val="FF0000"/>
                </a:solidFill>
              </a:rPr>
              <a:t>37.5</a:t>
            </a:r>
          </a:p>
        </p:txBody>
      </p:sp>
      <p:sp>
        <p:nvSpPr>
          <p:cNvPr id="9" name="TextBox 8"/>
          <p:cNvSpPr txBox="1"/>
          <p:nvPr/>
        </p:nvSpPr>
        <p:spPr>
          <a:xfrm>
            <a:off x="7092280" y="2636912"/>
            <a:ext cx="646331" cy="646331"/>
          </a:xfrm>
          <a:prstGeom prst="rect">
            <a:avLst/>
          </a:prstGeom>
          <a:noFill/>
        </p:spPr>
        <p:txBody>
          <a:bodyPr wrap="none" rtlCol="0">
            <a:spAutoFit/>
          </a:bodyPr>
          <a:lstStyle/>
          <a:p>
            <a:r>
              <a:rPr lang="en-US" sz="3600" b="1" dirty="0" smtClean="0">
                <a:solidFill>
                  <a:srgbClr val="FF0000"/>
                </a:solidFill>
              </a:rPr>
              <a:t>75</a:t>
            </a:r>
            <a:endParaRPr lang="en-US" sz="3600" b="1" dirty="0">
              <a:solidFill>
                <a:srgbClr val="FF0000"/>
              </a:solidFill>
            </a:endParaRPr>
          </a:p>
        </p:txBody>
      </p:sp>
      <p:sp>
        <p:nvSpPr>
          <p:cNvPr id="10" name="TextBox 9"/>
          <p:cNvSpPr txBox="1"/>
          <p:nvPr/>
        </p:nvSpPr>
        <p:spPr>
          <a:xfrm>
            <a:off x="7164288" y="3284984"/>
            <a:ext cx="646331" cy="646331"/>
          </a:xfrm>
          <a:prstGeom prst="rect">
            <a:avLst/>
          </a:prstGeom>
          <a:noFill/>
        </p:spPr>
        <p:txBody>
          <a:bodyPr wrap="none" rtlCol="0">
            <a:spAutoFit/>
          </a:bodyPr>
          <a:lstStyle/>
          <a:p>
            <a:r>
              <a:rPr lang="en-US" sz="3600" b="1" dirty="0" smtClean="0">
                <a:solidFill>
                  <a:srgbClr val="FF0000"/>
                </a:solidFill>
              </a:rPr>
              <a:t>60</a:t>
            </a:r>
            <a:endParaRPr lang="en-US" sz="3600" b="1" dirty="0">
              <a:solidFill>
                <a:srgbClr val="FF0000"/>
              </a:solidFill>
            </a:endParaRPr>
          </a:p>
        </p:txBody>
      </p:sp>
      <p:sp>
        <p:nvSpPr>
          <p:cNvPr id="11" name="TextBox 10"/>
          <p:cNvSpPr txBox="1"/>
          <p:nvPr/>
        </p:nvSpPr>
        <p:spPr>
          <a:xfrm>
            <a:off x="7092280" y="3933056"/>
            <a:ext cx="646331" cy="646331"/>
          </a:xfrm>
          <a:prstGeom prst="rect">
            <a:avLst/>
          </a:prstGeom>
          <a:noFill/>
        </p:spPr>
        <p:txBody>
          <a:bodyPr wrap="none" rtlCol="0">
            <a:spAutoFit/>
          </a:bodyPr>
          <a:lstStyle/>
          <a:p>
            <a:r>
              <a:rPr lang="en-US" sz="3600" b="1" dirty="0" smtClean="0">
                <a:solidFill>
                  <a:srgbClr val="FF0000"/>
                </a:solidFill>
              </a:rPr>
              <a:t>14</a:t>
            </a:r>
            <a:endParaRPr lang="en-US" sz="3600" b="1" dirty="0">
              <a:solidFill>
                <a:srgbClr val="FF0000"/>
              </a:solidFill>
            </a:endParaRPr>
          </a:p>
        </p:txBody>
      </p:sp>
      <p:sp>
        <p:nvSpPr>
          <p:cNvPr id="12" name="TextBox 11"/>
          <p:cNvSpPr txBox="1"/>
          <p:nvPr/>
        </p:nvSpPr>
        <p:spPr>
          <a:xfrm>
            <a:off x="7164288" y="4653136"/>
            <a:ext cx="646331" cy="646331"/>
          </a:xfrm>
          <a:prstGeom prst="rect">
            <a:avLst/>
          </a:prstGeom>
          <a:noFill/>
        </p:spPr>
        <p:txBody>
          <a:bodyPr wrap="none" rtlCol="0">
            <a:spAutoFit/>
          </a:bodyPr>
          <a:lstStyle/>
          <a:p>
            <a:r>
              <a:rPr lang="en-US" sz="3600" b="1" dirty="0" smtClean="0">
                <a:solidFill>
                  <a:srgbClr val="FF0000"/>
                </a:solidFill>
              </a:rPr>
              <a:t>29</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47650" y="1447800"/>
            <a:ext cx="889635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 typeface="Wingdings" pitchFamily="2" charset="2"/>
              <a:buNone/>
              <a:tabLst/>
              <a:defRPr/>
            </a:pPr>
            <a:r>
              <a:rPr kumimoji="0" lang="en-US" sz="2400" b="0" i="0" u="sng" strike="noStrike" kern="0" cap="none" spc="0" normalizeH="0" baseline="0" noProof="0" dirty="0" smtClean="0">
                <a:ln>
                  <a:noFill/>
                </a:ln>
                <a:solidFill>
                  <a:schemeClr val="tx1"/>
                </a:solidFill>
                <a:effectLst/>
                <a:uLnTx/>
                <a:uFillTx/>
                <a:latin typeface="Arial Black" pitchFamily="34" charset="0"/>
                <a:ea typeface="+mn-ea"/>
                <a:cs typeface="+mn-cs"/>
              </a:rPr>
              <a:t>AIR TIME	FUEL RATE		FUEL	  REQUIRED</a:t>
            </a:r>
            <a:endParaRPr kumimoji="0" lang="en-US" sz="2400" b="0" i="0" u="none" strike="noStrike" kern="0" cap="none" spc="0" normalizeH="0" baseline="0" noProof="0" dirty="0" smtClean="0">
              <a:ln>
                <a:noFill/>
              </a:ln>
              <a:solidFill>
                <a:schemeClr val="tx1"/>
              </a:solidFill>
              <a:effectLst/>
              <a:uLnTx/>
              <a:uFillTx/>
              <a:latin typeface="Arial Black" pitchFamily="34" charset="0"/>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 typeface="Wingdings" pitchFamily="2" charset="2"/>
              <a:buNone/>
              <a:tabLst/>
              <a:defRPr/>
            </a:pPr>
            <a:r>
              <a:rPr kumimoji="0" lang="en-US" sz="2400" b="0" i="0" u="none" strike="noStrike" kern="0" cap="none" spc="0" normalizeH="0" baseline="0" noProof="0" dirty="0" smtClean="0">
                <a:ln>
                  <a:noFill/>
                </a:ln>
                <a:solidFill>
                  <a:schemeClr val="tx1"/>
                </a:solidFill>
                <a:effectLst/>
                <a:uLnTx/>
                <a:uFillTx/>
                <a:latin typeface="Arial Black" pitchFamily="34" charset="0"/>
                <a:ea typeface="+mn-ea"/>
                <a:cs typeface="+mn-cs"/>
              </a:rPr>
              <a:t>	Time	</a:t>
            </a:r>
            <a:r>
              <a:rPr kumimoji="0" lang="en-US" sz="2000" b="0" i="0" u="none" strike="noStrike" kern="0" cap="none" spc="0" normalizeH="0" baseline="0" noProof="0" dirty="0" smtClean="0">
                <a:ln>
                  <a:noFill/>
                </a:ln>
                <a:solidFill>
                  <a:schemeClr val="tx1"/>
                </a:solidFill>
                <a:effectLst/>
                <a:uLnTx/>
                <a:uFillTx/>
                <a:latin typeface="Arial Black" pitchFamily="34" charset="0"/>
                <a:ea typeface="+mn-ea"/>
                <a:cs typeface="+mn-cs"/>
              </a:rPr>
              <a:t>Lbs. /hr.	U.S. gal/hr.	Lbs.		U.S. gal</a:t>
            </a:r>
          </a:p>
          <a:p>
            <a:pPr marL="342900" marR="0" lvl="0" indent="-342900" algn="l" defTabSz="914400" rtl="0" eaLnBrk="1" fontAlgn="base" latinLnBrk="0" hangingPunct="1">
              <a:lnSpc>
                <a:spcPct val="90000"/>
              </a:lnSpc>
              <a:spcBef>
                <a:spcPct val="2000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Arial Black" pitchFamily="34" charset="0"/>
              <a:ea typeface="+mn-ea"/>
              <a:cs typeface="+mn-cs"/>
            </a:endParaRPr>
          </a:p>
          <a:p>
            <a:pPr marL="742950" marR="0" lvl="1" indent="-285750" algn="l" defTabSz="914400" rtl="0" eaLnBrk="1" fontAlgn="base" latinLnBrk="0" hangingPunct="1">
              <a:lnSpc>
                <a:spcPct val="90000"/>
              </a:lnSpc>
              <a:spcBef>
                <a:spcPct val="20000"/>
              </a:spcBef>
              <a:spcAft>
                <a:spcPct val="0"/>
              </a:spcAft>
              <a:buClrTx/>
              <a:buSzTx/>
              <a:buFont typeface="Wingdings" pitchFamily="2" charset="2"/>
              <a:buNone/>
              <a:tabLst/>
              <a:defRPr/>
            </a:pPr>
            <a:r>
              <a:rPr kumimoji="0" lang="en-US" sz="2400" b="0" i="0" u="none" strike="noStrike" kern="0" cap="none" spc="0" normalizeH="0" baseline="0" noProof="0" dirty="0" smtClean="0">
                <a:ln>
                  <a:noFill/>
                </a:ln>
                <a:solidFill>
                  <a:schemeClr val="tx1"/>
                </a:solidFill>
                <a:effectLst/>
                <a:uLnTx/>
                <a:uFillTx/>
                <a:latin typeface="Arial Black" pitchFamily="34" charset="0"/>
              </a:rPr>
              <a:t>  :30	30		______	______	______</a:t>
            </a:r>
          </a:p>
          <a:p>
            <a:pPr marL="742950" marR="0" lvl="1" indent="-285750" algn="l" defTabSz="914400" rtl="0" eaLnBrk="1" fontAlgn="base" latinLnBrk="0" hangingPunct="1">
              <a:lnSpc>
                <a:spcPct val="90000"/>
              </a:lnSpc>
              <a:spcBef>
                <a:spcPct val="20000"/>
              </a:spcBef>
              <a:spcAft>
                <a:spcPct val="0"/>
              </a:spcAft>
              <a:buClrTx/>
              <a:buSzTx/>
              <a:buFont typeface="Wingdings" pitchFamily="2" charset="2"/>
              <a:buNone/>
              <a:tabLst/>
              <a:defRPr/>
            </a:pPr>
            <a:r>
              <a:rPr kumimoji="0" lang="en-US" sz="2400" b="0" i="0" u="none" strike="noStrike" kern="0" cap="none" spc="0" normalizeH="0" baseline="0" noProof="0" dirty="0" smtClean="0">
                <a:ln>
                  <a:noFill/>
                </a:ln>
                <a:solidFill>
                  <a:schemeClr val="tx1"/>
                </a:solidFill>
                <a:effectLst/>
                <a:uLnTx/>
                <a:uFillTx/>
                <a:latin typeface="Arial Black" pitchFamily="34" charset="0"/>
              </a:rPr>
              <a:t> 1:45	50		______	______	______</a:t>
            </a:r>
          </a:p>
          <a:p>
            <a:pPr marL="742950" marR="0" lvl="1" indent="-285750" algn="l" defTabSz="914400" rtl="0" eaLnBrk="1" fontAlgn="base" latinLnBrk="0" hangingPunct="1">
              <a:lnSpc>
                <a:spcPct val="90000"/>
              </a:lnSpc>
              <a:spcBef>
                <a:spcPct val="20000"/>
              </a:spcBef>
              <a:spcAft>
                <a:spcPct val="0"/>
              </a:spcAft>
              <a:buClrTx/>
              <a:buSzTx/>
              <a:buFont typeface="Wingdings" pitchFamily="2" charset="2"/>
              <a:buNone/>
              <a:tabLst/>
              <a:defRPr/>
            </a:pPr>
            <a:r>
              <a:rPr kumimoji="0" lang="en-US" sz="2400" b="0" i="0" u="none" strike="noStrike" kern="0" cap="none" spc="0" normalizeH="0" baseline="0" noProof="0" dirty="0" smtClean="0">
                <a:ln>
                  <a:noFill/>
                </a:ln>
                <a:solidFill>
                  <a:schemeClr val="tx1"/>
                </a:solidFill>
                <a:effectLst/>
                <a:uLnTx/>
                <a:uFillTx/>
                <a:latin typeface="Arial Black" pitchFamily="34" charset="0"/>
              </a:rPr>
              <a:t> 2:30	______	5.0		______	______</a:t>
            </a:r>
          </a:p>
          <a:p>
            <a:pPr marL="742950" marR="0" lvl="1" indent="-285750" algn="l" defTabSz="914400" rtl="0" eaLnBrk="1" fontAlgn="base" latinLnBrk="0" hangingPunct="1">
              <a:lnSpc>
                <a:spcPct val="90000"/>
              </a:lnSpc>
              <a:spcBef>
                <a:spcPct val="20000"/>
              </a:spcBef>
              <a:spcAft>
                <a:spcPct val="0"/>
              </a:spcAft>
              <a:buClrTx/>
              <a:buSzTx/>
              <a:buFont typeface="Wingdings" pitchFamily="2" charset="2"/>
              <a:buNone/>
              <a:tabLst/>
              <a:defRPr/>
            </a:pPr>
            <a:r>
              <a:rPr kumimoji="0" lang="en-US" sz="2400" b="0" i="0" u="none" strike="noStrike" kern="0" cap="none" spc="0" normalizeH="0" baseline="0" noProof="0" dirty="0" smtClean="0">
                <a:ln>
                  <a:noFill/>
                </a:ln>
                <a:solidFill>
                  <a:schemeClr val="tx1"/>
                </a:solidFill>
                <a:effectLst/>
                <a:uLnTx/>
                <a:uFillTx/>
                <a:latin typeface="Arial Black" pitchFamily="34" charset="0"/>
              </a:rPr>
              <a:t>  :45	______	7.0		______	______ </a:t>
            </a:r>
          </a:p>
          <a:p>
            <a:pPr marL="742950" marR="0" lvl="1" indent="-285750" algn="l" defTabSz="914400" rtl="0" eaLnBrk="1" fontAlgn="base" latinLnBrk="0" hangingPunct="1">
              <a:lnSpc>
                <a:spcPct val="90000"/>
              </a:lnSpc>
              <a:spcBef>
                <a:spcPct val="20000"/>
              </a:spcBef>
              <a:spcAft>
                <a:spcPct val="0"/>
              </a:spcAft>
              <a:buClrTx/>
              <a:buSzTx/>
              <a:buFont typeface="Wingdings" pitchFamily="2" charset="2"/>
              <a:buNone/>
              <a:tabLst/>
              <a:defRPr/>
            </a:pPr>
            <a:r>
              <a:rPr kumimoji="0" lang="en-US" sz="2400" b="0" i="0" u="none" strike="noStrike" kern="0" cap="none" spc="0" normalizeH="0" baseline="0" noProof="0" dirty="0" smtClean="0">
                <a:ln>
                  <a:noFill/>
                </a:ln>
                <a:solidFill>
                  <a:schemeClr val="tx1"/>
                </a:solidFill>
                <a:effectLst/>
                <a:uLnTx/>
                <a:uFillTx/>
                <a:latin typeface="Arial Black" pitchFamily="34" charset="0"/>
              </a:rPr>
              <a:t>______	40		______	120		______</a:t>
            </a:r>
          </a:p>
          <a:p>
            <a:pPr marL="742950" marR="0" lvl="1" indent="-285750" algn="l" defTabSz="914400" rtl="0" eaLnBrk="1" fontAlgn="base" latinLnBrk="0" hangingPunct="1">
              <a:lnSpc>
                <a:spcPct val="90000"/>
              </a:lnSpc>
              <a:spcBef>
                <a:spcPct val="20000"/>
              </a:spcBef>
              <a:spcAft>
                <a:spcPct val="0"/>
              </a:spcAft>
              <a:buClrTx/>
              <a:buSzTx/>
              <a:buFont typeface="Wingdings" pitchFamily="2" charset="2"/>
              <a:buNone/>
              <a:tabLst/>
              <a:defRPr/>
            </a:pPr>
            <a:r>
              <a:rPr kumimoji="0" lang="en-US" sz="2400" b="0" i="0" u="none" strike="noStrike" kern="0" cap="none" spc="0" normalizeH="0" baseline="0" noProof="0" dirty="0" smtClean="0">
                <a:ln>
                  <a:noFill/>
                </a:ln>
                <a:solidFill>
                  <a:schemeClr val="tx1"/>
                </a:solidFill>
                <a:effectLst/>
                <a:uLnTx/>
                <a:uFillTx/>
                <a:latin typeface="Arial Black" pitchFamily="34" charset="0"/>
              </a:rPr>
              <a:t> 3:20	______	6.5		______	______</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6" name="TextBox 5"/>
          <p:cNvSpPr txBox="1"/>
          <p:nvPr/>
        </p:nvSpPr>
        <p:spPr>
          <a:xfrm>
            <a:off x="3995936" y="2348880"/>
            <a:ext cx="4752528" cy="646331"/>
          </a:xfrm>
          <a:prstGeom prst="rect">
            <a:avLst/>
          </a:prstGeom>
          <a:noFill/>
        </p:spPr>
        <p:txBody>
          <a:bodyPr wrap="square" rtlCol="0">
            <a:spAutoFit/>
          </a:bodyPr>
          <a:lstStyle/>
          <a:p>
            <a:r>
              <a:rPr lang="en-US" sz="3600" b="1" dirty="0" smtClean="0">
                <a:solidFill>
                  <a:srgbClr val="FF0000"/>
                </a:solidFill>
              </a:rPr>
              <a:t> 5		 15		2.5</a:t>
            </a:r>
            <a:endParaRPr lang="en-US" sz="3600" b="1" dirty="0">
              <a:solidFill>
                <a:srgbClr val="FF0000"/>
              </a:solidFill>
            </a:endParaRPr>
          </a:p>
        </p:txBody>
      </p:sp>
      <p:sp>
        <p:nvSpPr>
          <p:cNvPr id="7" name="TextBox 6"/>
          <p:cNvSpPr txBox="1"/>
          <p:nvPr/>
        </p:nvSpPr>
        <p:spPr>
          <a:xfrm>
            <a:off x="3995936" y="2780928"/>
            <a:ext cx="4680520" cy="646331"/>
          </a:xfrm>
          <a:prstGeom prst="rect">
            <a:avLst/>
          </a:prstGeom>
          <a:noFill/>
        </p:spPr>
        <p:txBody>
          <a:bodyPr wrap="square" rtlCol="0">
            <a:spAutoFit/>
          </a:bodyPr>
          <a:lstStyle/>
          <a:p>
            <a:r>
              <a:rPr lang="en-US" sz="3600" b="1" dirty="0" smtClean="0">
                <a:solidFill>
                  <a:srgbClr val="FF0000"/>
                </a:solidFill>
              </a:rPr>
              <a:t>8.3		87.5		14.5</a:t>
            </a:r>
            <a:endParaRPr lang="en-US" sz="3600" b="1" dirty="0">
              <a:solidFill>
                <a:srgbClr val="FF0000"/>
              </a:solidFill>
            </a:endParaRPr>
          </a:p>
        </p:txBody>
      </p:sp>
      <p:sp>
        <p:nvSpPr>
          <p:cNvPr id="8" name="TextBox 7"/>
          <p:cNvSpPr txBox="1"/>
          <p:nvPr/>
        </p:nvSpPr>
        <p:spPr>
          <a:xfrm>
            <a:off x="2123728" y="3212976"/>
            <a:ext cx="6624736" cy="646331"/>
          </a:xfrm>
          <a:prstGeom prst="rect">
            <a:avLst/>
          </a:prstGeom>
          <a:noFill/>
        </p:spPr>
        <p:txBody>
          <a:bodyPr wrap="square" rtlCol="0">
            <a:spAutoFit/>
          </a:bodyPr>
          <a:lstStyle/>
          <a:p>
            <a:r>
              <a:rPr lang="en-US" sz="3600" b="1" dirty="0" smtClean="0">
                <a:solidFill>
                  <a:srgbClr val="FF0000"/>
                </a:solidFill>
              </a:rPr>
              <a:t>30				75		12.5</a:t>
            </a:r>
            <a:endParaRPr lang="en-US" sz="3600" b="1" dirty="0">
              <a:solidFill>
                <a:srgbClr val="FF0000"/>
              </a:solidFill>
            </a:endParaRPr>
          </a:p>
        </p:txBody>
      </p:sp>
      <p:sp>
        <p:nvSpPr>
          <p:cNvPr id="9" name="TextBox 8"/>
          <p:cNvSpPr txBox="1"/>
          <p:nvPr/>
        </p:nvSpPr>
        <p:spPr>
          <a:xfrm>
            <a:off x="2051720" y="3645024"/>
            <a:ext cx="6624736" cy="646331"/>
          </a:xfrm>
          <a:prstGeom prst="rect">
            <a:avLst/>
          </a:prstGeom>
          <a:noFill/>
        </p:spPr>
        <p:txBody>
          <a:bodyPr wrap="square" rtlCol="0">
            <a:spAutoFit/>
          </a:bodyPr>
          <a:lstStyle/>
          <a:p>
            <a:r>
              <a:rPr lang="en-US" sz="3600" b="1" dirty="0" smtClean="0">
                <a:solidFill>
                  <a:srgbClr val="FF0000"/>
                </a:solidFill>
              </a:rPr>
              <a:t>42				31.5		52.5</a:t>
            </a:r>
            <a:endParaRPr lang="en-US" sz="3600" b="1" dirty="0">
              <a:solidFill>
                <a:srgbClr val="FF0000"/>
              </a:solidFill>
            </a:endParaRPr>
          </a:p>
        </p:txBody>
      </p:sp>
      <p:sp>
        <p:nvSpPr>
          <p:cNvPr id="10" name="TextBox 9"/>
          <p:cNvSpPr txBox="1"/>
          <p:nvPr/>
        </p:nvSpPr>
        <p:spPr>
          <a:xfrm>
            <a:off x="683568" y="4005064"/>
            <a:ext cx="7992888" cy="646331"/>
          </a:xfrm>
          <a:prstGeom prst="rect">
            <a:avLst/>
          </a:prstGeom>
          <a:noFill/>
        </p:spPr>
        <p:txBody>
          <a:bodyPr wrap="square" rtlCol="0">
            <a:spAutoFit/>
          </a:bodyPr>
          <a:lstStyle/>
          <a:p>
            <a:r>
              <a:rPr lang="en-US" sz="3600" b="1" dirty="0" smtClean="0">
                <a:solidFill>
                  <a:srgbClr val="FF0000"/>
                </a:solidFill>
              </a:rPr>
              <a:t>3:00			    6.6			      20</a:t>
            </a:r>
            <a:endParaRPr lang="en-US" sz="3600" b="1" dirty="0">
              <a:solidFill>
                <a:srgbClr val="FF0000"/>
              </a:solidFill>
            </a:endParaRPr>
          </a:p>
        </p:txBody>
      </p:sp>
      <p:sp>
        <p:nvSpPr>
          <p:cNvPr id="11" name="TextBox 10"/>
          <p:cNvSpPr txBox="1"/>
          <p:nvPr/>
        </p:nvSpPr>
        <p:spPr>
          <a:xfrm>
            <a:off x="2195736" y="4365104"/>
            <a:ext cx="6552728" cy="646331"/>
          </a:xfrm>
          <a:prstGeom prst="rect">
            <a:avLst/>
          </a:prstGeom>
          <a:noFill/>
        </p:spPr>
        <p:txBody>
          <a:bodyPr wrap="square" rtlCol="0">
            <a:spAutoFit/>
          </a:bodyPr>
          <a:lstStyle/>
          <a:p>
            <a:r>
              <a:rPr lang="en-US" sz="3600" b="1" dirty="0" smtClean="0">
                <a:solidFill>
                  <a:srgbClr val="FF0000"/>
                </a:solidFill>
              </a:rPr>
              <a:t>39				130		21.6</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Grp="1" noChangeAspect="1" noChangeArrowheads="1"/>
          </p:cNvPicPr>
          <p:nvPr>
            <p:ph idx="4294967295"/>
          </p:nvPr>
        </p:nvPicPr>
        <p:blipFill>
          <a:blip r:embed="rId2" cstate="print"/>
          <a:srcRect/>
          <a:stretch>
            <a:fillRect/>
          </a:stretch>
        </p:blipFill>
        <p:spPr bwMode="auto">
          <a:xfrm>
            <a:off x="2555776" y="1587"/>
            <a:ext cx="4464050" cy="685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6B20kwind"/>
          <p:cNvPicPr>
            <a:picLocks noChangeAspect="1" noChangeArrowheads="1"/>
          </p:cNvPicPr>
          <p:nvPr/>
        </p:nvPicPr>
        <p:blipFill>
          <a:blip r:embed="rId2" cstate="print"/>
          <a:srcRect l="2441" r="552"/>
          <a:stretch>
            <a:fillRect/>
          </a:stretch>
        </p:blipFill>
        <p:spPr bwMode="auto">
          <a:xfrm>
            <a:off x="0" y="-19050"/>
            <a:ext cx="9207500" cy="6877050"/>
          </a:xfrm>
          <a:prstGeom prst="rect">
            <a:avLst/>
          </a:prstGeom>
          <a:noFill/>
          <a:ln w="9525">
            <a:noFill/>
            <a:miter lim="800000"/>
            <a:headEnd/>
            <a:tailEnd/>
          </a:ln>
        </p:spPr>
      </p:pic>
      <p:sp>
        <p:nvSpPr>
          <p:cNvPr id="5" name="Text Box 4"/>
          <p:cNvSpPr txBox="1">
            <a:spLocks noChangeArrowheads="1"/>
          </p:cNvSpPr>
          <p:nvPr/>
        </p:nvSpPr>
        <p:spPr bwMode="auto">
          <a:xfrm>
            <a:off x="0" y="304800"/>
            <a:ext cx="2057400" cy="2647950"/>
          </a:xfrm>
          <a:prstGeom prst="rect">
            <a:avLst/>
          </a:prstGeom>
          <a:solidFill>
            <a:schemeClr val="bg1"/>
          </a:solidFill>
          <a:ln w="12700" cap="sq">
            <a:noFill/>
            <a:miter lim="800000"/>
            <a:headEnd type="none" w="sm" len="sm"/>
            <a:tailEnd type="none" w="sm" len="sm"/>
          </a:ln>
        </p:spPr>
        <p:txBody>
          <a:bodyPr>
            <a:spAutoFit/>
          </a:bodyPr>
          <a:lstStyle/>
          <a:p>
            <a:pPr>
              <a:spcBef>
                <a:spcPct val="50000"/>
              </a:spcBef>
            </a:pPr>
            <a:r>
              <a:rPr lang="en-US" sz="2400" b="1" dirty="0"/>
              <a:t>SET </a:t>
            </a:r>
          </a:p>
          <a:p>
            <a:pPr>
              <a:spcBef>
                <a:spcPct val="50000"/>
              </a:spcBef>
            </a:pPr>
            <a:r>
              <a:rPr lang="en-US" sz="2400" b="1" dirty="0"/>
              <a:t>WIND</a:t>
            </a:r>
          </a:p>
          <a:p>
            <a:pPr>
              <a:spcBef>
                <a:spcPct val="50000"/>
              </a:spcBef>
            </a:pPr>
            <a:r>
              <a:rPr lang="en-US" sz="2400" b="1" dirty="0"/>
              <a:t>STRENGTH</a:t>
            </a:r>
          </a:p>
          <a:p>
            <a:pPr>
              <a:spcBef>
                <a:spcPct val="50000"/>
              </a:spcBef>
            </a:pPr>
            <a:r>
              <a:rPr lang="en-US" sz="2400" b="1" dirty="0"/>
              <a:t>AND </a:t>
            </a:r>
          </a:p>
          <a:p>
            <a:pPr>
              <a:spcBef>
                <a:spcPct val="50000"/>
              </a:spcBef>
            </a:pPr>
            <a:r>
              <a:rPr lang="en-US" sz="2400" b="1" dirty="0"/>
              <a:t>DIRECTION</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6b042vector"/>
          <p:cNvPicPr>
            <a:picLocks noChangeAspect="1" noChangeArrowheads="1"/>
          </p:cNvPicPr>
          <p:nvPr/>
        </p:nvPicPr>
        <p:blipFill>
          <a:blip r:embed="rId2" cstate="print"/>
          <a:srcRect l="4762" r="6184"/>
          <a:stretch>
            <a:fillRect/>
          </a:stretch>
        </p:blipFill>
        <p:spPr bwMode="auto">
          <a:xfrm>
            <a:off x="0" y="0"/>
            <a:ext cx="9144000" cy="6858000"/>
          </a:xfrm>
          <a:prstGeom prst="rect">
            <a:avLst/>
          </a:prstGeom>
          <a:noFill/>
          <a:ln w="9525">
            <a:noFill/>
            <a:miter lim="800000"/>
            <a:headEnd/>
            <a:tailEnd/>
          </a:ln>
        </p:spPr>
      </p:pic>
      <p:sp>
        <p:nvSpPr>
          <p:cNvPr id="5" name="Text Box 4"/>
          <p:cNvSpPr txBox="1">
            <a:spLocks noChangeArrowheads="1"/>
          </p:cNvSpPr>
          <p:nvPr/>
        </p:nvSpPr>
        <p:spPr bwMode="auto">
          <a:xfrm>
            <a:off x="0" y="533400"/>
            <a:ext cx="1828800" cy="2100263"/>
          </a:xfrm>
          <a:prstGeom prst="rect">
            <a:avLst/>
          </a:prstGeom>
          <a:solidFill>
            <a:schemeClr val="bg1"/>
          </a:solidFill>
          <a:ln w="12700" cap="sq">
            <a:noFill/>
            <a:miter lim="800000"/>
            <a:headEnd type="none" w="sm" len="sm"/>
            <a:tailEnd type="none" w="sm" len="sm"/>
          </a:ln>
        </p:spPr>
        <p:txBody>
          <a:bodyPr>
            <a:spAutoFit/>
          </a:bodyPr>
          <a:lstStyle/>
          <a:p>
            <a:pPr>
              <a:spcBef>
                <a:spcPct val="50000"/>
              </a:spcBef>
            </a:pPr>
            <a:r>
              <a:rPr lang="en-US" sz="2400" b="1" dirty="0"/>
              <a:t>ORIENT</a:t>
            </a:r>
          </a:p>
          <a:p>
            <a:pPr>
              <a:spcBef>
                <a:spcPct val="50000"/>
              </a:spcBef>
            </a:pPr>
            <a:r>
              <a:rPr lang="en-US" sz="2400" b="1" dirty="0"/>
              <a:t>WIND</a:t>
            </a:r>
          </a:p>
          <a:p>
            <a:pPr>
              <a:spcBef>
                <a:spcPct val="50000"/>
              </a:spcBef>
            </a:pPr>
            <a:r>
              <a:rPr lang="en-US" sz="2400" b="1" dirty="0"/>
              <a:t>TO</a:t>
            </a:r>
          </a:p>
          <a:p>
            <a:pPr>
              <a:spcBef>
                <a:spcPct val="50000"/>
              </a:spcBef>
            </a:pPr>
            <a:r>
              <a:rPr lang="en-US" sz="2400" b="1" dirty="0"/>
              <a:t>TRACK</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6bfinalGNDspeed"/>
          <p:cNvPicPr>
            <a:picLocks noChangeAspect="1" noChangeArrowheads="1"/>
          </p:cNvPicPr>
          <p:nvPr/>
        </p:nvPicPr>
        <p:blipFill>
          <a:blip r:embed="rId2" cstate="print"/>
          <a:srcRect l="1665" r="6993"/>
          <a:stretch>
            <a:fillRect/>
          </a:stretch>
        </p:blipFill>
        <p:spPr bwMode="auto">
          <a:xfrm>
            <a:off x="0" y="0"/>
            <a:ext cx="9144000" cy="6858000"/>
          </a:xfrm>
          <a:prstGeom prst="rect">
            <a:avLst/>
          </a:prstGeom>
          <a:noFill/>
          <a:ln w="9525">
            <a:noFill/>
            <a:miter lim="800000"/>
            <a:headEnd/>
            <a:tailEnd/>
          </a:ln>
        </p:spPr>
      </p:pic>
      <p:sp>
        <p:nvSpPr>
          <p:cNvPr id="5" name="Text Box 4"/>
          <p:cNvSpPr txBox="1">
            <a:spLocks noChangeArrowheads="1"/>
          </p:cNvSpPr>
          <p:nvPr/>
        </p:nvSpPr>
        <p:spPr bwMode="auto">
          <a:xfrm>
            <a:off x="0" y="304800"/>
            <a:ext cx="2123728" cy="2677656"/>
          </a:xfrm>
          <a:prstGeom prst="rect">
            <a:avLst/>
          </a:prstGeom>
          <a:solidFill>
            <a:schemeClr val="bg1"/>
          </a:solidFill>
          <a:ln w="12700" cap="sq">
            <a:noFill/>
            <a:miter lim="800000"/>
            <a:headEnd type="none" w="sm" len="sm"/>
            <a:tailEnd type="none" w="sm" len="sm"/>
          </a:ln>
        </p:spPr>
        <p:txBody>
          <a:bodyPr wrap="square">
            <a:spAutoFit/>
          </a:bodyPr>
          <a:lstStyle/>
          <a:p>
            <a:pPr>
              <a:spcBef>
                <a:spcPct val="50000"/>
              </a:spcBef>
            </a:pPr>
            <a:r>
              <a:rPr lang="en-US" sz="2400" b="1" dirty="0"/>
              <a:t>SLIDE </a:t>
            </a:r>
          </a:p>
          <a:p>
            <a:pPr>
              <a:spcBef>
                <a:spcPct val="50000"/>
              </a:spcBef>
            </a:pPr>
            <a:r>
              <a:rPr lang="en-US" sz="2400" b="1" dirty="0"/>
              <a:t>WIND</a:t>
            </a:r>
          </a:p>
          <a:p>
            <a:pPr>
              <a:spcBef>
                <a:spcPct val="50000"/>
              </a:spcBef>
            </a:pPr>
            <a:r>
              <a:rPr lang="en-US" sz="2400" b="1" dirty="0"/>
              <a:t>ONTO</a:t>
            </a:r>
          </a:p>
          <a:p>
            <a:pPr>
              <a:spcBef>
                <a:spcPct val="50000"/>
              </a:spcBef>
            </a:pPr>
            <a:r>
              <a:rPr lang="en-US" sz="2400" b="1" dirty="0"/>
              <a:t>AIRSPEED </a:t>
            </a:r>
          </a:p>
          <a:p>
            <a:pPr>
              <a:spcBef>
                <a:spcPct val="50000"/>
              </a:spcBef>
            </a:pPr>
            <a:r>
              <a:rPr lang="en-US" sz="2400" b="1" dirty="0"/>
              <a:t>MAGNITUDE</a:t>
            </a:r>
          </a:p>
        </p:txBody>
      </p:sp>
      <p:sp>
        <p:nvSpPr>
          <p:cNvPr id="6" name="Line 5"/>
          <p:cNvSpPr>
            <a:spLocks noChangeShapeType="1"/>
          </p:cNvSpPr>
          <p:nvPr/>
        </p:nvSpPr>
        <p:spPr bwMode="auto">
          <a:xfrm flipV="1">
            <a:off x="1219200" y="914400"/>
            <a:ext cx="381000" cy="228600"/>
          </a:xfrm>
          <a:prstGeom prst="line">
            <a:avLst/>
          </a:prstGeom>
          <a:noFill/>
          <a:ln w="57150" cap="sq">
            <a:solidFill>
              <a:schemeClr val="tx1"/>
            </a:solidFill>
            <a:round/>
            <a:headEnd type="none" w="sm" len="sm"/>
            <a:tailEnd type="triangle" w="med" len="med"/>
          </a:ln>
        </p:spPr>
        <p:txBody>
          <a:bodyPr wrap="none"/>
          <a:lstStyle/>
          <a:p>
            <a:endParaRPr lang="en-US" dirty="0"/>
          </a:p>
        </p:txBody>
      </p:sp>
      <p:sp>
        <p:nvSpPr>
          <p:cNvPr id="7" name="Line 6"/>
          <p:cNvSpPr>
            <a:spLocks noChangeShapeType="1"/>
          </p:cNvSpPr>
          <p:nvPr/>
        </p:nvSpPr>
        <p:spPr bwMode="auto">
          <a:xfrm flipV="1">
            <a:off x="3505200" y="2743200"/>
            <a:ext cx="914400" cy="914400"/>
          </a:xfrm>
          <a:prstGeom prst="line">
            <a:avLst/>
          </a:prstGeom>
          <a:noFill/>
          <a:ln w="57150" cap="sq">
            <a:solidFill>
              <a:schemeClr val="tx1"/>
            </a:solidFill>
            <a:round/>
            <a:headEnd type="none" w="sm" len="sm"/>
            <a:tailEnd type="triangle" w="med" len="med"/>
          </a:ln>
        </p:spPr>
        <p:txBody>
          <a:bodyPr wrap="none"/>
          <a:lstStyle/>
          <a:p>
            <a:endParaRPr lang="en-US" dirty="0"/>
          </a:p>
        </p:txBody>
      </p:sp>
      <p:sp>
        <p:nvSpPr>
          <p:cNvPr id="8" name="Line 7"/>
          <p:cNvSpPr>
            <a:spLocks noChangeShapeType="1"/>
          </p:cNvSpPr>
          <p:nvPr/>
        </p:nvSpPr>
        <p:spPr bwMode="auto">
          <a:xfrm flipH="1" flipV="1">
            <a:off x="3505200" y="3733800"/>
            <a:ext cx="457200" cy="3124200"/>
          </a:xfrm>
          <a:prstGeom prst="line">
            <a:avLst/>
          </a:prstGeom>
          <a:noFill/>
          <a:ln w="57150" cap="sq">
            <a:solidFill>
              <a:srgbClr val="CC3300"/>
            </a:solidFill>
            <a:round/>
            <a:headEnd type="none" w="sm" len="sm"/>
            <a:tailEnd type="triangle" w="med" len="med"/>
          </a:ln>
        </p:spPr>
        <p:txBody>
          <a:bodyPr wrap="none"/>
          <a:lstStyle/>
          <a:p>
            <a:endParaRPr lang="en-US" dirty="0"/>
          </a:p>
        </p:txBody>
      </p:sp>
      <p:sp>
        <p:nvSpPr>
          <p:cNvPr id="9" name="Oval 9"/>
          <p:cNvSpPr>
            <a:spLocks noChangeArrowheads="1"/>
          </p:cNvSpPr>
          <p:nvPr/>
        </p:nvSpPr>
        <p:spPr bwMode="auto">
          <a:xfrm>
            <a:off x="-2209800" y="3657600"/>
            <a:ext cx="13411200" cy="12801600"/>
          </a:xfrm>
          <a:prstGeom prst="ellipse">
            <a:avLst/>
          </a:prstGeom>
          <a:noFill/>
          <a:ln w="28575" cap="sq">
            <a:solidFill>
              <a:srgbClr val="CC3300"/>
            </a:solidFill>
            <a:round/>
            <a:headEnd type="none" w="sm" len="sm"/>
            <a:tailEnd type="none" w="sm" len="sm"/>
          </a:ln>
        </p:spPr>
        <p:txBody>
          <a:bodyPr wrap="none" anchor="ctr"/>
          <a:lstStyle/>
          <a:p>
            <a:endParaRPr lang="en-US" dirty="0"/>
          </a:p>
        </p:txBody>
      </p:sp>
      <p:sp>
        <p:nvSpPr>
          <p:cNvPr id="10" name="Text Box 10"/>
          <p:cNvSpPr txBox="1">
            <a:spLocks noChangeArrowheads="1"/>
          </p:cNvSpPr>
          <p:nvPr/>
        </p:nvSpPr>
        <p:spPr bwMode="auto">
          <a:xfrm>
            <a:off x="4724400" y="3276600"/>
            <a:ext cx="990600" cy="457200"/>
          </a:xfrm>
          <a:prstGeom prst="rect">
            <a:avLst/>
          </a:prstGeom>
          <a:noFill/>
          <a:ln w="12700" cap="sq">
            <a:noFill/>
            <a:miter lim="800000"/>
            <a:headEnd type="none" w="sm" len="sm"/>
            <a:tailEnd type="none" w="sm" len="sm"/>
          </a:ln>
        </p:spPr>
        <p:txBody>
          <a:bodyPr>
            <a:spAutoFit/>
          </a:bodyPr>
          <a:lstStyle/>
          <a:p>
            <a:pPr>
              <a:spcBef>
                <a:spcPct val="50000"/>
              </a:spcBef>
            </a:pPr>
            <a:r>
              <a:rPr lang="en-US" sz="2400" b="1" dirty="0">
                <a:solidFill>
                  <a:srgbClr val="CC3300"/>
                </a:solidFill>
              </a:rPr>
              <a:t>102</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sz="2800" dirty="0" smtClean="0"/>
              <a:t>Today we covered:</a:t>
            </a:r>
          </a:p>
          <a:p>
            <a:pPr lvl="1"/>
            <a:r>
              <a:rPr lang="en-US" sz="2400" dirty="0" smtClean="0"/>
              <a:t>Basic Construction and Four Stroke Cycle</a:t>
            </a:r>
          </a:p>
          <a:p>
            <a:pPr lvl="1"/>
            <a:r>
              <a:rPr lang="en-US" sz="2400" dirty="0" smtClean="0"/>
              <a:t>Cooling, Fuel and Lubrication Systems</a:t>
            </a:r>
          </a:p>
          <a:p>
            <a:pPr lvl="1"/>
            <a:r>
              <a:rPr lang="en-US" sz="2400" dirty="0" smtClean="0"/>
              <a:t>Carburetor and Exhaust System</a:t>
            </a:r>
          </a:p>
          <a:p>
            <a:pPr lvl="1"/>
            <a:r>
              <a:rPr lang="en-US" sz="2400" dirty="0" smtClean="0"/>
              <a:t>Fuel Problems, Ignition and Basic Electrical System</a:t>
            </a:r>
          </a:p>
          <a:p>
            <a:pPr lvl="1"/>
            <a:r>
              <a:rPr lang="en-US" sz="2400" dirty="0" smtClean="0"/>
              <a:t>The Propeller and Engine Instruments</a:t>
            </a:r>
          </a:p>
          <a:p>
            <a:pPr lvl="1"/>
            <a:r>
              <a:rPr lang="en-US" sz="2400" dirty="0" smtClean="0"/>
              <a:t>CR-3 or E6-B Flight Computer</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00px-YorkMerlin.JPG"/>
          <p:cNvPicPr>
            <a:picLocks noChangeAspect="1"/>
          </p:cNvPicPr>
          <p:nvPr/>
        </p:nvPicPr>
        <p:blipFill>
          <a:blip r:embed="rId2" cstate="print">
            <a:lum contrast="-55000"/>
          </a:blip>
          <a:stretch>
            <a:fillRect/>
          </a:stretch>
        </p:blipFill>
        <p:spPr>
          <a:xfrm>
            <a:off x="0" y="0"/>
            <a:ext cx="9144000" cy="6857998"/>
          </a:xfrm>
          <a:prstGeom prst="rect">
            <a:avLst/>
          </a:prstGeom>
          <a:noFill/>
          <a:ln>
            <a:noFill/>
          </a:ln>
        </p:spPr>
      </p:pic>
      <p:sp>
        <p:nvSpPr>
          <p:cNvPr id="2" name="Title 1"/>
          <p:cNvSpPr>
            <a:spLocks noGrp="1"/>
          </p:cNvSpPr>
          <p:nvPr>
            <p:ph type="title"/>
          </p:nvPr>
        </p:nvSpPr>
        <p:spPr>
          <a:xfrm>
            <a:off x="683568" y="4365104"/>
            <a:ext cx="7772400" cy="1362075"/>
          </a:xfrm>
        </p:spPr>
        <p:txBody>
          <a:bodyPr/>
          <a:lstStyle/>
          <a:p>
            <a:r>
              <a:rPr lang="en-CA" dirty="0" smtClean="0">
                <a:solidFill>
                  <a:schemeClr val="tx1"/>
                </a:solidFill>
              </a:rPr>
              <a:t>Operation of the combustion engine</a:t>
            </a:r>
            <a:endParaRPr lang="en-CA" dirty="0">
              <a:solidFill>
                <a:schemeClr val="tx1"/>
              </a:solidFill>
            </a:endParaRPr>
          </a:p>
        </p:txBody>
      </p:sp>
      <p:sp>
        <p:nvSpPr>
          <p:cNvPr id="3" name="Text Placeholder 2"/>
          <p:cNvSpPr>
            <a:spLocks noGrp="1"/>
          </p:cNvSpPr>
          <p:nvPr>
            <p:ph type="body" idx="1"/>
          </p:nvPr>
        </p:nvSpPr>
        <p:spPr/>
        <p:txBody>
          <a:bodyPr/>
          <a:lstStyle/>
          <a:p>
            <a:endParaRPr lang="en-C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CA" dirty="0" smtClean="0"/>
              <a:t>The Four Stroke Cycle</a:t>
            </a:r>
          </a:p>
        </p:txBody>
      </p:sp>
      <p:sp>
        <p:nvSpPr>
          <p:cNvPr id="10243" name="Rectangle 3"/>
          <p:cNvSpPr>
            <a:spLocks noGrp="1" noChangeArrowheads="1"/>
          </p:cNvSpPr>
          <p:nvPr>
            <p:ph type="body" idx="1"/>
          </p:nvPr>
        </p:nvSpPr>
        <p:spPr>
          <a:xfrm>
            <a:off x="685800" y="1981200"/>
            <a:ext cx="7772400" cy="4343400"/>
          </a:xfrm>
        </p:spPr>
        <p:txBody>
          <a:bodyPr/>
          <a:lstStyle/>
          <a:p>
            <a:r>
              <a:rPr lang="en-CA" sz="2400" dirty="0" smtClean="0"/>
              <a:t>Most piston aero engines operate on the four stroke cycle.</a:t>
            </a:r>
          </a:p>
          <a:p>
            <a:r>
              <a:rPr lang="en-CA" sz="2400" dirty="0" smtClean="0"/>
              <a:t>The piston moves through four strokes, two up and two down, to complete the cycle.</a:t>
            </a:r>
          </a:p>
          <a:p>
            <a:r>
              <a:rPr lang="en-CA" sz="2400" dirty="0" smtClean="0"/>
              <a:t>The crankshaft makes two complete revolutions during a cycle.</a:t>
            </a:r>
          </a:p>
          <a:p>
            <a:r>
              <a:rPr lang="en-CA" sz="2400" dirty="0" smtClean="0"/>
              <a:t>The four strokes are:</a:t>
            </a:r>
          </a:p>
          <a:p>
            <a:pPr marL="1995488" lvl="1"/>
            <a:r>
              <a:rPr lang="en-CA" sz="2400" dirty="0" smtClean="0"/>
              <a:t>the induction (or intake) stroke,</a:t>
            </a:r>
          </a:p>
          <a:p>
            <a:pPr marL="1995488" lvl="1"/>
            <a:r>
              <a:rPr lang="en-CA" sz="2400" dirty="0" smtClean="0"/>
              <a:t>the compression stroke,</a:t>
            </a:r>
          </a:p>
          <a:p>
            <a:pPr marL="1995488" lvl="1"/>
            <a:r>
              <a:rPr lang="en-CA" sz="2400" dirty="0" smtClean="0"/>
              <a:t>the power (or combustion) stroke</a:t>
            </a:r>
          </a:p>
          <a:p>
            <a:pPr marL="1995488" lvl="1"/>
            <a:r>
              <a:rPr lang="en-CA" sz="2400" dirty="0" smtClean="0"/>
              <a:t>the exhaust stroke.</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5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4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p:cTn id="13" dur="500" fill="hold"/>
                                        <p:tgtEl>
                                          <p:spTgt spid="1024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4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p:cTn id="19" dur="500" fill="hold"/>
                                        <p:tgtEl>
                                          <p:spTgt spid="1024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4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p:cTn id="25" dur="500" fill="hold"/>
                                        <p:tgtEl>
                                          <p:spTgt spid="1024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4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p:cTn id="31" dur="500" fill="hold"/>
                                        <p:tgtEl>
                                          <p:spTgt spid="1024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4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p:cTn id="37" dur="500" fill="hold"/>
                                        <p:tgtEl>
                                          <p:spTgt spid="1024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024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0243">
                                            <p:txEl>
                                              <p:pRg st="6" end="6"/>
                                            </p:txEl>
                                          </p:spTgt>
                                        </p:tgtEl>
                                        <p:attrNameLst>
                                          <p:attrName>style.visibility</p:attrName>
                                        </p:attrNameLst>
                                      </p:cBhvr>
                                      <p:to>
                                        <p:strVal val="visible"/>
                                      </p:to>
                                    </p:set>
                                    <p:anim calcmode="lin" valueType="num">
                                      <p:cBhvr>
                                        <p:cTn id="43" dur="500" fill="hold"/>
                                        <p:tgtEl>
                                          <p:spTgt spid="1024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1024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10243">
                                            <p:txEl>
                                              <p:pRg st="7" end="7"/>
                                            </p:txEl>
                                          </p:spTgt>
                                        </p:tgtEl>
                                        <p:attrNameLst>
                                          <p:attrName>style.visibility</p:attrName>
                                        </p:attrNameLst>
                                      </p:cBhvr>
                                      <p:to>
                                        <p:strVal val="visible"/>
                                      </p:to>
                                    </p:set>
                                    <p:anim calcmode="lin" valueType="num">
                                      <p:cBhvr>
                                        <p:cTn id="49" dur="500" fill="hold"/>
                                        <p:tgtEl>
                                          <p:spTgt spid="1024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1024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228600"/>
            <a:ext cx="8458200" cy="1371600"/>
          </a:xfrm>
        </p:spPr>
        <p:txBody>
          <a:bodyPr/>
          <a:lstStyle/>
          <a:p>
            <a:r>
              <a:rPr lang="en-CA" dirty="0" smtClean="0"/>
              <a:t>The Induction </a:t>
            </a:r>
            <a:br>
              <a:rPr lang="en-CA" dirty="0" smtClean="0"/>
            </a:br>
            <a:r>
              <a:rPr lang="en-CA" dirty="0" smtClean="0"/>
              <a:t>(or Intake) Stroke</a:t>
            </a:r>
          </a:p>
        </p:txBody>
      </p:sp>
      <p:pic>
        <p:nvPicPr>
          <p:cNvPr id="11267" name="Picture 3" descr="C:\Master Lesson Plans\Pics\intake.bmp"/>
          <p:cNvPicPr>
            <a:picLocks noChangeAspect="1" noChangeArrowheads="1"/>
          </p:cNvPicPr>
          <p:nvPr/>
        </p:nvPicPr>
        <p:blipFill>
          <a:blip r:embed="rId2" cstate="print"/>
          <a:srcRect/>
          <a:stretch>
            <a:fillRect/>
          </a:stretch>
        </p:blipFill>
        <p:spPr bwMode="auto">
          <a:xfrm>
            <a:off x="762000" y="1828800"/>
            <a:ext cx="2614613" cy="4487863"/>
          </a:xfrm>
          <a:prstGeom prst="rect">
            <a:avLst/>
          </a:prstGeom>
          <a:noFill/>
          <a:ln w="9525">
            <a:noFill/>
            <a:miter lim="800000"/>
            <a:headEnd/>
            <a:tailEnd/>
          </a:ln>
        </p:spPr>
      </p:pic>
      <p:sp>
        <p:nvSpPr>
          <p:cNvPr id="11268" name="Rectangle 4"/>
          <p:cNvSpPr>
            <a:spLocks noGrp="1" noChangeArrowheads="1"/>
          </p:cNvSpPr>
          <p:nvPr>
            <p:ph type="body" sz="half" idx="2"/>
          </p:nvPr>
        </p:nvSpPr>
        <p:spPr>
          <a:xfrm>
            <a:off x="3962400" y="2133600"/>
            <a:ext cx="5181600" cy="4267200"/>
          </a:xfrm>
        </p:spPr>
        <p:txBody>
          <a:bodyPr/>
          <a:lstStyle/>
          <a:p>
            <a:pPr>
              <a:spcBef>
                <a:spcPct val="40000"/>
              </a:spcBef>
              <a:buFont typeface="Arial" pitchFamily="34" charset="0"/>
              <a:buChar char="→"/>
            </a:pPr>
            <a:r>
              <a:rPr lang="en-CA" sz="2400" dirty="0" smtClean="0"/>
              <a:t>Intake valve is open; exhaust valve is closed</a:t>
            </a:r>
          </a:p>
          <a:p>
            <a:pPr>
              <a:spcBef>
                <a:spcPct val="40000"/>
              </a:spcBef>
              <a:buFont typeface="Arial" pitchFamily="34" charset="0"/>
              <a:buChar char="→"/>
            </a:pPr>
            <a:r>
              <a:rPr lang="en-CA" sz="2400" dirty="0" smtClean="0"/>
              <a:t>Piston moves down.</a:t>
            </a:r>
          </a:p>
          <a:p>
            <a:pPr>
              <a:spcBef>
                <a:spcPct val="40000"/>
              </a:spcBef>
              <a:buFont typeface="Arial" pitchFamily="34" charset="0"/>
              <a:buChar char="→"/>
            </a:pPr>
            <a:r>
              <a:rPr lang="en-CA" sz="2400" dirty="0" smtClean="0"/>
              <a:t>Fuel/air mixture drawn into combustion chamber through intake valve.</a:t>
            </a:r>
          </a:p>
          <a:p>
            <a:pPr>
              <a:spcBef>
                <a:spcPct val="40000"/>
              </a:spcBef>
              <a:buFont typeface="Arial" pitchFamily="34" charset="0"/>
              <a:buChar char="→"/>
            </a:pPr>
            <a:r>
              <a:rPr lang="en-CA" sz="2400" dirty="0" smtClean="0"/>
              <a:t>One half revolution of the crankshaft is made</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1267"/>
                                        </p:tgtEl>
                                        <p:attrNameLst>
                                          <p:attrName>style.visibility</p:attrName>
                                        </p:attrNameLst>
                                      </p:cBhvr>
                                      <p:to>
                                        <p:strVal val="visible"/>
                                      </p:to>
                                    </p:set>
                                    <p:animEffect transition="in" filter="dissolve">
                                      <p:cBhvr>
                                        <p:cTn id="7" dur="5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1268">
                                            <p:txEl>
                                              <p:pRg st="0" end="0"/>
                                            </p:txEl>
                                          </p:spTgt>
                                        </p:tgtEl>
                                        <p:attrNameLst>
                                          <p:attrName>style.visibility</p:attrName>
                                        </p:attrNameLst>
                                      </p:cBhvr>
                                      <p:to>
                                        <p:strVal val="visible"/>
                                      </p:to>
                                    </p:set>
                                    <p:anim calcmode="lin" valueType="num">
                                      <p:cBhvr>
                                        <p:cTn id="12" dur="1000" fill="hold"/>
                                        <p:tgtEl>
                                          <p:spTgt spid="11268">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1268">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1126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126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11268">
                                            <p:txEl>
                                              <p:pRg st="1" end="1"/>
                                            </p:txEl>
                                          </p:spTgt>
                                        </p:tgtEl>
                                        <p:attrNameLst>
                                          <p:attrName>style.visibility</p:attrName>
                                        </p:attrNameLst>
                                      </p:cBhvr>
                                      <p:to>
                                        <p:strVal val="visible"/>
                                      </p:to>
                                    </p:set>
                                    <p:anim calcmode="lin" valueType="num">
                                      <p:cBhvr>
                                        <p:cTn id="20" dur="1000" fill="hold"/>
                                        <p:tgtEl>
                                          <p:spTgt spid="11268">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11268">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1126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126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11268">
                                            <p:txEl>
                                              <p:pRg st="2" end="2"/>
                                            </p:txEl>
                                          </p:spTgt>
                                        </p:tgtEl>
                                        <p:attrNameLst>
                                          <p:attrName>style.visibility</p:attrName>
                                        </p:attrNameLst>
                                      </p:cBhvr>
                                      <p:to>
                                        <p:strVal val="visible"/>
                                      </p:to>
                                    </p:set>
                                    <p:anim calcmode="lin" valueType="num">
                                      <p:cBhvr>
                                        <p:cTn id="28" dur="1000" fill="hold"/>
                                        <p:tgtEl>
                                          <p:spTgt spid="11268">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11268">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1126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126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11268">
                                            <p:txEl>
                                              <p:pRg st="3" end="3"/>
                                            </p:txEl>
                                          </p:spTgt>
                                        </p:tgtEl>
                                        <p:attrNameLst>
                                          <p:attrName>style.visibility</p:attrName>
                                        </p:attrNameLst>
                                      </p:cBhvr>
                                      <p:to>
                                        <p:strVal val="visible"/>
                                      </p:to>
                                    </p:set>
                                    <p:anim calcmode="lin" valueType="num">
                                      <p:cBhvr>
                                        <p:cTn id="36" dur="1000" fill="hold"/>
                                        <p:tgtEl>
                                          <p:spTgt spid="11268">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11268">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1126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126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304800"/>
            <a:ext cx="7772400" cy="1143000"/>
          </a:xfrm>
        </p:spPr>
        <p:txBody>
          <a:bodyPr/>
          <a:lstStyle/>
          <a:p>
            <a:r>
              <a:rPr lang="en-CA" dirty="0" smtClean="0"/>
              <a:t>The Compression Stroke</a:t>
            </a:r>
          </a:p>
        </p:txBody>
      </p:sp>
      <p:sp>
        <p:nvSpPr>
          <p:cNvPr id="12291" name="Rectangle 3"/>
          <p:cNvSpPr>
            <a:spLocks noGrp="1" noChangeArrowheads="1"/>
          </p:cNvSpPr>
          <p:nvPr>
            <p:ph type="body" sz="half" idx="1"/>
          </p:nvPr>
        </p:nvSpPr>
        <p:spPr>
          <a:xfrm>
            <a:off x="304800" y="1981200"/>
            <a:ext cx="4800600" cy="4343400"/>
          </a:xfrm>
        </p:spPr>
        <p:txBody>
          <a:bodyPr/>
          <a:lstStyle/>
          <a:p>
            <a:pPr>
              <a:spcBef>
                <a:spcPct val="40000"/>
              </a:spcBef>
              <a:buFont typeface="Arial" pitchFamily="34" charset="0"/>
              <a:buChar char="↓"/>
            </a:pPr>
            <a:r>
              <a:rPr lang="en-CA" sz="2400" dirty="0" smtClean="0"/>
              <a:t>Both valves are closed.</a:t>
            </a:r>
          </a:p>
          <a:p>
            <a:pPr>
              <a:spcBef>
                <a:spcPct val="40000"/>
              </a:spcBef>
              <a:buFont typeface="Arial" pitchFamily="34" charset="0"/>
              <a:buChar char="↓"/>
            </a:pPr>
            <a:r>
              <a:rPr lang="en-CA" sz="2400" dirty="0" smtClean="0"/>
              <a:t>Piston moves up.</a:t>
            </a:r>
          </a:p>
          <a:p>
            <a:pPr>
              <a:spcBef>
                <a:spcPct val="40000"/>
              </a:spcBef>
              <a:buFont typeface="Arial" pitchFamily="34" charset="0"/>
              <a:buChar char="↓"/>
            </a:pPr>
            <a:r>
              <a:rPr lang="en-CA" sz="2400" dirty="0" smtClean="0"/>
              <a:t>Mixture is compressed.</a:t>
            </a:r>
          </a:p>
          <a:p>
            <a:pPr>
              <a:spcBef>
                <a:spcPct val="40000"/>
              </a:spcBef>
              <a:buFont typeface="Arial" pitchFamily="34" charset="0"/>
              <a:buChar char="↓"/>
            </a:pPr>
            <a:r>
              <a:rPr lang="en-CA" sz="2400" dirty="0" smtClean="0"/>
              <a:t>One complete rotation of the crankshaft has now been made</a:t>
            </a:r>
          </a:p>
          <a:p>
            <a:pPr>
              <a:spcBef>
                <a:spcPct val="40000"/>
              </a:spcBef>
              <a:buFont typeface="Arial" pitchFamily="34" charset="0"/>
              <a:buChar char="↓"/>
            </a:pPr>
            <a:r>
              <a:rPr lang="en-CA" sz="2400" b="1" dirty="0" smtClean="0"/>
              <a:t>Compression ratio</a:t>
            </a:r>
            <a:r>
              <a:rPr lang="en-CA" sz="2400" dirty="0" smtClean="0"/>
              <a:t> is comparison of volume of mixture with piston at the bottom and volume with piston at the top.</a:t>
            </a:r>
          </a:p>
        </p:txBody>
      </p:sp>
      <p:pic>
        <p:nvPicPr>
          <p:cNvPr id="12292" name="Picture 4" descr="C:\Master Lesson Plans\Pics\compression.bmp"/>
          <p:cNvPicPr>
            <a:picLocks noChangeAspect="1" noChangeArrowheads="1"/>
          </p:cNvPicPr>
          <p:nvPr/>
        </p:nvPicPr>
        <p:blipFill>
          <a:blip r:embed="rId3" cstate="print"/>
          <a:srcRect/>
          <a:stretch>
            <a:fillRect/>
          </a:stretch>
        </p:blipFill>
        <p:spPr bwMode="auto">
          <a:xfrm>
            <a:off x="5364088" y="1988840"/>
            <a:ext cx="2351088" cy="403860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2292"/>
                                        </p:tgtEl>
                                        <p:attrNameLst>
                                          <p:attrName>style.visibility</p:attrName>
                                        </p:attrNameLst>
                                      </p:cBhvr>
                                      <p:to>
                                        <p:strVal val="visible"/>
                                      </p:to>
                                    </p:set>
                                    <p:animEffect transition="in" filter="dissolve">
                                      <p:cBhvr>
                                        <p:cTn id="7" dur="5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 calcmode="lin" valueType="num">
                                      <p:cBhvr additive="base">
                                        <p:cTn id="12"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291">
                                            <p:txEl>
                                              <p:pRg st="1" end="1"/>
                                            </p:txEl>
                                          </p:spTgt>
                                        </p:tgtEl>
                                        <p:attrNameLst>
                                          <p:attrName>style.visibility</p:attrName>
                                        </p:attrNameLst>
                                      </p:cBhvr>
                                      <p:to>
                                        <p:strVal val="visible"/>
                                      </p:to>
                                    </p:set>
                                    <p:anim calcmode="lin" valueType="num">
                                      <p:cBhvr additive="base">
                                        <p:cTn id="18"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291">
                                            <p:txEl>
                                              <p:pRg st="2" end="2"/>
                                            </p:txEl>
                                          </p:spTgt>
                                        </p:tgtEl>
                                        <p:attrNameLst>
                                          <p:attrName>style.visibility</p:attrName>
                                        </p:attrNameLst>
                                      </p:cBhvr>
                                      <p:to>
                                        <p:strVal val="visible"/>
                                      </p:to>
                                    </p:set>
                                    <p:anim calcmode="lin" valueType="num">
                                      <p:cBhvr additive="base">
                                        <p:cTn id="24"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291">
                                            <p:txEl>
                                              <p:pRg st="3" end="3"/>
                                            </p:txEl>
                                          </p:spTgt>
                                        </p:tgtEl>
                                        <p:attrNameLst>
                                          <p:attrName>style.visibility</p:attrName>
                                        </p:attrNameLst>
                                      </p:cBhvr>
                                      <p:to>
                                        <p:strVal val="visible"/>
                                      </p:to>
                                    </p:set>
                                    <p:anim calcmode="lin" valueType="num">
                                      <p:cBhvr additive="base">
                                        <p:cTn id="30"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291">
                                            <p:txEl>
                                              <p:pRg st="4" end="4"/>
                                            </p:txEl>
                                          </p:spTgt>
                                        </p:tgtEl>
                                        <p:attrNameLst>
                                          <p:attrName>style.visibility</p:attrName>
                                        </p:attrNameLst>
                                      </p:cBhvr>
                                      <p:to>
                                        <p:strVal val="visible"/>
                                      </p:to>
                                    </p:set>
                                    <p:anim calcmode="lin" valueType="num">
                                      <p:cBhvr additive="base">
                                        <p:cTn id="36"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152400"/>
            <a:ext cx="7772400" cy="1447800"/>
          </a:xfrm>
        </p:spPr>
        <p:txBody>
          <a:bodyPr/>
          <a:lstStyle/>
          <a:p>
            <a:r>
              <a:rPr lang="en-CA" dirty="0" smtClean="0"/>
              <a:t>The Power </a:t>
            </a:r>
            <a:br>
              <a:rPr lang="en-CA" dirty="0" smtClean="0"/>
            </a:br>
            <a:r>
              <a:rPr lang="en-CA" dirty="0" smtClean="0"/>
              <a:t>(or Combustion) Stroke</a:t>
            </a:r>
          </a:p>
        </p:txBody>
      </p:sp>
      <p:sp>
        <p:nvSpPr>
          <p:cNvPr id="13315" name="Rectangle 3"/>
          <p:cNvSpPr>
            <a:spLocks noGrp="1" noChangeArrowheads="1"/>
          </p:cNvSpPr>
          <p:nvPr>
            <p:ph type="body" sz="half" idx="2"/>
          </p:nvPr>
        </p:nvSpPr>
        <p:spPr>
          <a:xfrm>
            <a:off x="3810000" y="1981200"/>
            <a:ext cx="4953000" cy="4267200"/>
          </a:xfrm>
        </p:spPr>
        <p:txBody>
          <a:bodyPr/>
          <a:lstStyle/>
          <a:p>
            <a:pPr>
              <a:spcBef>
                <a:spcPct val="40000"/>
              </a:spcBef>
              <a:buFont typeface="Arial" pitchFamily="34" charset="0"/>
              <a:buChar char="↑"/>
            </a:pPr>
            <a:r>
              <a:rPr lang="en-CA" sz="2400" dirty="0" smtClean="0"/>
              <a:t>Both valves are closed.</a:t>
            </a:r>
          </a:p>
          <a:p>
            <a:pPr>
              <a:spcBef>
                <a:spcPct val="40000"/>
              </a:spcBef>
              <a:buFont typeface="Arial" pitchFamily="34" charset="0"/>
              <a:buChar char="↑"/>
            </a:pPr>
            <a:r>
              <a:rPr lang="en-CA" sz="2400" dirty="0" smtClean="0"/>
              <a:t>Compressed mixture is ignited by spark plug.</a:t>
            </a:r>
          </a:p>
          <a:p>
            <a:pPr>
              <a:spcBef>
                <a:spcPct val="40000"/>
              </a:spcBef>
              <a:buFont typeface="Arial" pitchFamily="34" charset="0"/>
              <a:buChar char="↑"/>
            </a:pPr>
            <a:r>
              <a:rPr lang="en-CA" sz="2400" dirty="0" smtClean="0"/>
              <a:t>Burning gas expands forcing   piston down.</a:t>
            </a:r>
          </a:p>
          <a:p>
            <a:pPr>
              <a:spcBef>
                <a:spcPct val="40000"/>
              </a:spcBef>
              <a:buFont typeface="Arial" pitchFamily="34" charset="0"/>
              <a:buChar char="↑"/>
            </a:pPr>
            <a:r>
              <a:rPr lang="en-CA" sz="2400" dirty="0" smtClean="0"/>
              <a:t>Crankshaft has now made one and a half revolutions</a:t>
            </a:r>
          </a:p>
          <a:p>
            <a:pPr>
              <a:spcBef>
                <a:spcPct val="40000"/>
              </a:spcBef>
              <a:buFont typeface="Arial" pitchFamily="34" charset="0"/>
              <a:buChar char="↑"/>
            </a:pPr>
            <a:r>
              <a:rPr lang="en-CA" sz="2400" dirty="0" smtClean="0"/>
              <a:t>Energy drives other three strokes as well as turning the propeller</a:t>
            </a:r>
          </a:p>
        </p:txBody>
      </p:sp>
      <p:pic>
        <p:nvPicPr>
          <p:cNvPr id="13316" name="Picture 4" descr="C:\Master Lesson Plans\Pics\power.bmp"/>
          <p:cNvPicPr>
            <a:picLocks noChangeAspect="1" noChangeArrowheads="1"/>
          </p:cNvPicPr>
          <p:nvPr/>
        </p:nvPicPr>
        <p:blipFill>
          <a:blip r:embed="rId3" cstate="print"/>
          <a:srcRect/>
          <a:stretch>
            <a:fillRect/>
          </a:stretch>
        </p:blipFill>
        <p:spPr bwMode="auto">
          <a:xfrm>
            <a:off x="762000" y="1828800"/>
            <a:ext cx="2657475" cy="4564063"/>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3316"/>
                                        </p:tgtEl>
                                        <p:attrNameLst>
                                          <p:attrName>style.visibility</p:attrName>
                                        </p:attrNameLst>
                                      </p:cBhvr>
                                      <p:to>
                                        <p:strVal val="visible"/>
                                      </p:to>
                                    </p:set>
                                    <p:animEffect transition="in" filter="dissolve">
                                      <p:cBhvr>
                                        <p:cTn id="7" dur="5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checkerboard(across)">
                                      <p:cBhvr>
                                        <p:cTn id="12" dur="500"/>
                                        <p:tgtEl>
                                          <p:spTgt spid="133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315">
                                            <p:txEl>
                                              <p:pRg st="1" end="1"/>
                                            </p:txEl>
                                          </p:spTgt>
                                        </p:tgtEl>
                                        <p:attrNameLst>
                                          <p:attrName>style.visibility</p:attrName>
                                        </p:attrNameLst>
                                      </p:cBhvr>
                                      <p:to>
                                        <p:strVal val="visible"/>
                                      </p:to>
                                    </p:set>
                                    <p:animEffect transition="in" filter="checkerboard(across)">
                                      <p:cBhvr>
                                        <p:cTn id="17" dur="500"/>
                                        <p:tgtEl>
                                          <p:spTgt spid="133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315">
                                            <p:txEl>
                                              <p:pRg st="2" end="2"/>
                                            </p:txEl>
                                          </p:spTgt>
                                        </p:tgtEl>
                                        <p:attrNameLst>
                                          <p:attrName>style.visibility</p:attrName>
                                        </p:attrNameLst>
                                      </p:cBhvr>
                                      <p:to>
                                        <p:strVal val="visible"/>
                                      </p:to>
                                    </p:set>
                                    <p:animEffect transition="in" filter="checkerboard(across)">
                                      <p:cBhvr>
                                        <p:cTn id="22" dur="500"/>
                                        <p:tgtEl>
                                          <p:spTgt spid="133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315">
                                            <p:txEl>
                                              <p:pRg st="3" end="3"/>
                                            </p:txEl>
                                          </p:spTgt>
                                        </p:tgtEl>
                                        <p:attrNameLst>
                                          <p:attrName>style.visibility</p:attrName>
                                        </p:attrNameLst>
                                      </p:cBhvr>
                                      <p:to>
                                        <p:strVal val="visible"/>
                                      </p:to>
                                    </p:set>
                                    <p:animEffect transition="in" filter="checkerboard(across)">
                                      <p:cBhvr>
                                        <p:cTn id="27" dur="500"/>
                                        <p:tgtEl>
                                          <p:spTgt spid="133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315">
                                            <p:txEl>
                                              <p:pRg st="4" end="4"/>
                                            </p:txEl>
                                          </p:spTgt>
                                        </p:tgtEl>
                                        <p:attrNameLst>
                                          <p:attrName>style.visibility</p:attrName>
                                        </p:attrNameLst>
                                      </p:cBhvr>
                                      <p:to>
                                        <p:strVal val="visible"/>
                                      </p:to>
                                    </p:set>
                                    <p:animEffect transition="in" filter="checkerboard(across)">
                                      <p:cBhvr>
                                        <p:cTn id="32"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304800"/>
            <a:ext cx="8458200" cy="1143000"/>
          </a:xfrm>
        </p:spPr>
        <p:txBody>
          <a:bodyPr/>
          <a:lstStyle/>
          <a:p>
            <a:r>
              <a:rPr lang="en-CA" dirty="0" smtClean="0"/>
              <a:t>The Exhaust Stroke</a:t>
            </a:r>
          </a:p>
        </p:txBody>
      </p:sp>
      <p:sp>
        <p:nvSpPr>
          <p:cNvPr id="14339" name="Rectangle 3"/>
          <p:cNvSpPr>
            <a:spLocks noGrp="1" noChangeArrowheads="1"/>
          </p:cNvSpPr>
          <p:nvPr>
            <p:ph type="body" sz="half" idx="1"/>
          </p:nvPr>
        </p:nvSpPr>
        <p:spPr>
          <a:xfrm>
            <a:off x="228600" y="1828800"/>
            <a:ext cx="4800600" cy="4267200"/>
          </a:xfrm>
        </p:spPr>
        <p:txBody>
          <a:bodyPr/>
          <a:lstStyle/>
          <a:p>
            <a:pPr>
              <a:spcBef>
                <a:spcPct val="45000"/>
              </a:spcBef>
              <a:buFont typeface="Arial" pitchFamily="34" charset="0"/>
              <a:buChar char="→"/>
            </a:pPr>
            <a:r>
              <a:rPr lang="en-CA" sz="2400" dirty="0" smtClean="0"/>
              <a:t>Exhaust valve is open; intake valve is closed</a:t>
            </a:r>
          </a:p>
          <a:p>
            <a:pPr>
              <a:spcBef>
                <a:spcPct val="45000"/>
              </a:spcBef>
              <a:buFont typeface="Arial" pitchFamily="34" charset="0"/>
              <a:buChar char="→"/>
            </a:pPr>
            <a:r>
              <a:rPr lang="en-CA" sz="2400" dirty="0" smtClean="0"/>
              <a:t>Piston moves up</a:t>
            </a:r>
          </a:p>
          <a:p>
            <a:pPr>
              <a:spcBef>
                <a:spcPct val="45000"/>
              </a:spcBef>
              <a:buFont typeface="Arial" pitchFamily="34" charset="0"/>
              <a:buChar char="→"/>
            </a:pPr>
            <a:r>
              <a:rPr lang="en-CA" sz="2400" dirty="0" smtClean="0"/>
              <a:t>Burnt gas is pushed out through exhaust valve</a:t>
            </a:r>
          </a:p>
          <a:p>
            <a:pPr>
              <a:spcBef>
                <a:spcPct val="45000"/>
              </a:spcBef>
              <a:buFont typeface="Arial" pitchFamily="34" charset="0"/>
              <a:buChar char="→"/>
            </a:pPr>
            <a:r>
              <a:rPr lang="en-CA" sz="2400" dirty="0" smtClean="0"/>
              <a:t>Second revolution of crankshaft has been completed</a:t>
            </a:r>
          </a:p>
        </p:txBody>
      </p:sp>
      <p:pic>
        <p:nvPicPr>
          <p:cNvPr id="14340" name="Picture 4" descr="C:\Master Lesson Plans\Pics\exhaust.bmp"/>
          <p:cNvPicPr>
            <a:picLocks noChangeAspect="1" noChangeArrowheads="1"/>
          </p:cNvPicPr>
          <p:nvPr/>
        </p:nvPicPr>
        <p:blipFill>
          <a:blip r:embed="rId3" cstate="print"/>
          <a:srcRect/>
          <a:stretch>
            <a:fillRect/>
          </a:stretch>
        </p:blipFill>
        <p:spPr bwMode="auto">
          <a:xfrm>
            <a:off x="5436096" y="1700808"/>
            <a:ext cx="2351088" cy="403860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4340"/>
                                        </p:tgtEl>
                                        <p:attrNameLst>
                                          <p:attrName>style.visibility</p:attrName>
                                        </p:attrNameLst>
                                      </p:cBhvr>
                                      <p:to>
                                        <p:strVal val="visible"/>
                                      </p:to>
                                    </p:set>
                                    <p:animEffect transition="in" filter="dissolve">
                                      <p:cBhvr>
                                        <p:cTn id="7" dur="5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wipe(left)">
                                      <p:cBhvr>
                                        <p:cTn id="12" dur="500"/>
                                        <p:tgtEl>
                                          <p:spTgt spid="143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wipe(left)">
                                      <p:cBhvr>
                                        <p:cTn id="17" dur="500"/>
                                        <p:tgtEl>
                                          <p:spTgt spid="143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wipe(left)">
                                      <p:cBhvr>
                                        <p:cTn id="22" dur="500"/>
                                        <p:tgtEl>
                                          <p:spTgt spid="143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animEffect transition="in" filter="wipe(left)">
                                      <p:cBhvr>
                                        <p:cTn id="27"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CA" dirty="0" smtClean="0"/>
              <a:t>Timing</a:t>
            </a:r>
          </a:p>
        </p:txBody>
      </p:sp>
      <p:sp>
        <p:nvSpPr>
          <p:cNvPr id="15363" name="Rectangle 3"/>
          <p:cNvSpPr>
            <a:spLocks noGrp="1" noChangeArrowheads="1"/>
          </p:cNvSpPr>
          <p:nvPr>
            <p:ph idx="1"/>
          </p:nvPr>
        </p:nvSpPr>
        <p:spPr/>
        <p:txBody>
          <a:bodyPr/>
          <a:lstStyle/>
          <a:p>
            <a:pPr>
              <a:spcAft>
                <a:spcPct val="45000"/>
              </a:spcAft>
            </a:pPr>
            <a:r>
              <a:rPr lang="en-CA" sz="2400" dirty="0" smtClean="0"/>
              <a:t>The purpose of timing is to improve the performance of the engine.</a:t>
            </a:r>
          </a:p>
          <a:p>
            <a:pPr>
              <a:spcAft>
                <a:spcPct val="45000"/>
              </a:spcAft>
            </a:pPr>
            <a:r>
              <a:rPr lang="en-CA" sz="2400" dirty="0" smtClean="0"/>
              <a:t>Valves take time to open and close and fuel-air mixture has inertia may be exploited to increase the amount of mixture intake by cylinder</a:t>
            </a:r>
          </a:p>
          <a:p>
            <a:pPr>
              <a:spcAft>
                <a:spcPct val="45000"/>
              </a:spcAft>
            </a:pPr>
            <a:r>
              <a:rPr lang="en-CA" sz="2400" dirty="0" smtClean="0"/>
              <a:t>Therefore they are timed to open early and close late in order not to waste any of the induction or exhaust stroke</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Timing</a:t>
            </a:r>
            <a:endParaRPr lang="en-US" dirty="0"/>
          </a:p>
        </p:txBody>
      </p:sp>
      <p:sp>
        <p:nvSpPr>
          <p:cNvPr id="7" name="Content Placeholder 6"/>
          <p:cNvSpPr>
            <a:spLocks noGrp="1"/>
          </p:cNvSpPr>
          <p:nvPr>
            <p:ph idx="1"/>
          </p:nvPr>
        </p:nvSpPr>
        <p:spPr>
          <a:xfrm>
            <a:off x="685800" y="1981200"/>
            <a:ext cx="7772400" cy="4472136"/>
          </a:xfrm>
        </p:spPr>
        <p:txBody>
          <a:bodyPr>
            <a:normAutofit fontScale="92500" lnSpcReduction="10000"/>
          </a:bodyPr>
          <a:lstStyle/>
          <a:p>
            <a:r>
              <a:rPr lang="en-US" dirty="0" smtClean="0"/>
              <a:t>Valve Lead</a:t>
            </a:r>
          </a:p>
          <a:p>
            <a:pPr lvl="1"/>
            <a:r>
              <a:rPr lang="en-US" dirty="0" smtClean="0"/>
              <a:t>Timing the valve to open early</a:t>
            </a:r>
          </a:p>
          <a:p>
            <a:endParaRPr lang="en-US" dirty="0" smtClean="0"/>
          </a:p>
          <a:p>
            <a:r>
              <a:rPr lang="en-US" dirty="0" smtClean="0"/>
              <a:t>Valve Lag</a:t>
            </a:r>
          </a:p>
          <a:p>
            <a:pPr lvl="1"/>
            <a:r>
              <a:rPr lang="en-US" dirty="0" smtClean="0"/>
              <a:t>Timing the valve to close late</a:t>
            </a:r>
          </a:p>
          <a:p>
            <a:endParaRPr lang="en-US" dirty="0" smtClean="0"/>
          </a:p>
          <a:p>
            <a:r>
              <a:rPr lang="en-US" dirty="0" smtClean="0"/>
              <a:t>Valve Overlap</a:t>
            </a:r>
          </a:p>
          <a:p>
            <a:pPr lvl="1"/>
            <a:r>
              <a:rPr lang="en-US" dirty="0" smtClean="0"/>
              <a:t>Allowing both valves to remain open at the same time</a:t>
            </a:r>
            <a:endParaRPr lang="en-US" dirty="0"/>
          </a:p>
        </p:txBody>
      </p:sp>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is Hypoxia?</a:t>
            </a:r>
          </a:p>
          <a:p>
            <a:pPr marL="514350" indent="-514350">
              <a:buFont typeface="+mj-lt"/>
              <a:buAutoNum type="arabicPeriod"/>
            </a:pPr>
            <a:endParaRPr lang="en-US" dirty="0" smtClean="0"/>
          </a:p>
          <a:p>
            <a:pPr marL="514350" indent="-514350">
              <a:buFont typeface="+mj-lt"/>
              <a:buAutoNum type="arabicPeriod"/>
            </a:pPr>
            <a:r>
              <a:rPr lang="en-US" dirty="0" smtClean="0"/>
              <a:t>When would you use the term MAYDAY?</a:t>
            </a:r>
          </a:p>
          <a:p>
            <a:pPr marL="514350" indent="-514350">
              <a:buFont typeface="+mj-lt"/>
              <a:buAutoNum type="arabicPeriod"/>
            </a:pPr>
            <a:endParaRPr lang="en-US" dirty="0" smtClean="0"/>
          </a:p>
          <a:p>
            <a:pPr marL="514350" indent="-514350">
              <a:buFont typeface="+mj-lt"/>
              <a:buAutoNum type="arabicPeriod"/>
            </a:pPr>
            <a:r>
              <a:rPr lang="en-US" dirty="0" smtClean="0"/>
              <a:t>What does line of sight mean?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CA" dirty="0" smtClean="0"/>
              <a:t>Valve Clearances</a:t>
            </a:r>
          </a:p>
        </p:txBody>
      </p:sp>
      <p:sp>
        <p:nvSpPr>
          <p:cNvPr id="17411" name="Rectangle 3"/>
          <p:cNvSpPr>
            <a:spLocks noGrp="1" noChangeArrowheads="1"/>
          </p:cNvSpPr>
          <p:nvPr>
            <p:ph idx="1"/>
          </p:nvPr>
        </p:nvSpPr>
        <p:spPr/>
        <p:txBody>
          <a:bodyPr/>
          <a:lstStyle/>
          <a:p>
            <a:pPr>
              <a:spcAft>
                <a:spcPct val="35000"/>
              </a:spcAft>
            </a:pPr>
            <a:r>
              <a:rPr lang="en-CA" sz="2800" b="1" dirty="0" smtClean="0"/>
              <a:t>Valve clearance</a:t>
            </a:r>
            <a:r>
              <a:rPr lang="en-CA" sz="2800" dirty="0" smtClean="0"/>
              <a:t>, or </a:t>
            </a:r>
            <a:r>
              <a:rPr lang="en-CA" sz="2800" i="1" dirty="0" smtClean="0"/>
              <a:t>tappet clearance</a:t>
            </a:r>
            <a:r>
              <a:rPr lang="en-CA" sz="2800" dirty="0" smtClean="0"/>
              <a:t>, is a space that must be provided between the valve stem and rocker to allow for heat expansion of the metal.</a:t>
            </a:r>
          </a:p>
          <a:p>
            <a:pPr lvl="1">
              <a:spcAft>
                <a:spcPct val="35000"/>
              </a:spcAft>
            </a:pPr>
            <a:r>
              <a:rPr lang="en-CA" sz="2400" dirty="0" smtClean="0"/>
              <a:t>Clearances too wide cause a loss of power, vibrations and excessive wear</a:t>
            </a:r>
          </a:p>
          <a:p>
            <a:pPr lvl="1">
              <a:spcAft>
                <a:spcPct val="35000"/>
              </a:spcAft>
            </a:pPr>
            <a:r>
              <a:rPr lang="en-CA" sz="2400" dirty="0" smtClean="0"/>
              <a:t>Clearances too close can warp the valves</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arn(outHorizontal)">
                                      <p:cBhvr>
                                        <p:cTn id="7" dur="500"/>
                                        <p:tgtEl>
                                          <p:spTgt spid="17411">
                                            <p:txEl>
                                              <p:pRg st="0" end="0"/>
                                            </p:txEl>
                                          </p:spTgt>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7411">
                                            <p:txEl>
                                              <p:pRg st="1" end="1"/>
                                            </p:txEl>
                                          </p:spTgt>
                                        </p:tgtEl>
                                        <p:attrNameLst>
                                          <p:attrName>style.visibility</p:attrName>
                                        </p:attrNameLst>
                                      </p:cBhvr>
                                      <p:to>
                                        <p:strVal val="visible"/>
                                      </p:to>
                                    </p:set>
                                    <p:animEffect transition="in" filter="barn(outHorizontal)">
                                      <p:cBhvr>
                                        <p:cTn id="10" dur="500"/>
                                        <p:tgtEl>
                                          <p:spTgt spid="17411">
                                            <p:txEl>
                                              <p:pRg st="1" end="1"/>
                                            </p:txEl>
                                          </p:spTgt>
                                        </p:tgtEl>
                                      </p:cBhvr>
                                    </p:animEffect>
                                  </p:childTnLst>
                                </p:cTn>
                              </p:par>
                              <p:par>
                                <p:cTn id="11" presetID="16" presetClass="entr" presetSubtype="42" fill="hold" grpId="0" nodeType="with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Effect transition="in" filter="barn(outHorizontal)">
                                      <p:cBhvr>
                                        <p:cTn id="13"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Two-Stroke Engines</a:t>
            </a:r>
            <a:endParaRPr lang="en-CA" dirty="0"/>
          </a:p>
        </p:txBody>
      </p:sp>
      <p:sp>
        <p:nvSpPr>
          <p:cNvPr id="3" name="Content Placeholder 2"/>
          <p:cNvSpPr>
            <a:spLocks noGrp="1"/>
          </p:cNvSpPr>
          <p:nvPr>
            <p:ph idx="1"/>
          </p:nvPr>
        </p:nvSpPr>
        <p:spPr/>
        <p:txBody>
          <a:bodyPr/>
          <a:lstStyle/>
          <a:p>
            <a:r>
              <a:rPr lang="en-CA" sz="2800" dirty="0" smtClean="0"/>
              <a:t>Only two strokes to complete full cycle</a:t>
            </a:r>
          </a:p>
          <a:p>
            <a:r>
              <a:rPr lang="en-CA" sz="2800" dirty="0" smtClean="0"/>
              <a:t>Less efficient; less than half of 4-stroke</a:t>
            </a:r>
          </a:p>
          <a:p>
            <a:r>
              <a:rPr lang="en-CA" sz="2800" dirty="0" smtClean="0"/>
              <a:t>Shorten period fuel inducted into combustion chamber</a:t>
            </a:r>
          </a:p>
          <a:p>
            <a:r>
              <a:rPr lang="en-CA" sz="2800" dirty="0" smtClean="0"/>
              <a:t>Reduces time spent exhausting burnt gases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6040016-Schlieren_photo_of_exhaust_gases_from_jet_engine-SPL.jpg"/>
          <p:cNvPicPr>
            <a:picLocks noChangeAspect="1"/>
          </p:cNvPicPr>
          <p:nvPr/>
        </p:nvPicPr>
        <p:blipFill>
          <a:blip r:embed="rId2" cstate="print">
            <a:lum contrast="-40000"/>
          </a:blip>
          <a:stretch>
            <a:fillRect/>
          </a:stretch>
        </p:blipFill>
        <p:spPr>
          <a:xfrm>
            <a:off x="-468560" y="0"/>
            <a:ext cx="9972600" cy="6905555"/>
          </a:xfrm>
          <a:prstGeom prst="rect">
            <a:avLst/>
          </a:prstGeom>
        </p:spPr>
      </p:pic>
      <p:sp>
        <p:nvSpPr>
          <p:cNvPr id="4" name="Title 3"/>
          <p:cNvSpPr>
            <a:spLocks noGrp="1"/>
          </p:cNvSpPr>
          <p:nvPr>
            <p:ph type="title"/>
          </p:nvPr>
        </p:nvSpPr>
        <p:spPr/>
        <p:txBody>
          <a:bodyPr/>
          <a:lstStyle/>
          <a:p>
            <a:r>
              <a:rPr lang="en-CA" dirty="0" smtClean="0"/>
              <a:t>Cooling, lubrication and lubricants</a:t>
            </a:r>
            <a:endParaRPr lang="en-CA" dirty="0"/>
          </a:p>
        </p:txBody>
      </p:sp>
      <p:sp>
        <p:nvSpPr>
          <p:cNvPr id="5" name="Text Placeholder 4"/>
          <p:cNvSpPr>
            <a:spLocks noGrp="1"/>
          </p:cNvSpPr>
          <p:nvPr>
            <p:ph type="body" idx="1"/>
          </p:nvPr>
        </p:nvSpPr>
        <p:spPr/>
        <p:txBody>
          <a:bodyPr/>
          <a:lstStyle/>
          <a:p>
            <a:endParaRPr lang="en-C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CA" dirty="0" smtClean="0"/>
              <a:t>Cooling System</a:t>
            </a:r>
          </a:p>
        </p:txBody>
      </p:sp>
      <p:sp>
        <p:nvSpPr>
          <p:cNvPr id="21507" name="Rectangle 3"/>
          <p:cNvSpPr>
            <a:spLocks noGrp="1" noChangeArrowheads="1"/>
          </p:cNvSpPr>
          <p:nvPr>
            <p:ph idx="1"/>
          </p:nvPr>
        </p:nvSpPr>
        <p:spPr/>
        <p:txBody>
          <a:bodyPr/>
          <a:lstStyle/>
          <a:p>
            <a:r>
              <a:rPr lang="en-CA" sz="2800" dirty="0" smtClean="0"/>
              <a:t>In an internal combustion engine, fuel is burned, resulting in the production of a tremendous amount of heat</a:t>
            </a:r>
          </a:p>
          <a:p>
            <a:r>
              <a:rPr lang="en-CA" sz="2800" dirty="0" smtClean="0"/>
              <a:t>This heat is distributed across the engine and absorbed by the metal</a:t>
            </a:r>
          </a:p>
          <a:p>
            <a:r>
              <a:rPr lang="en-CA" sz="2800" dirty="0" smtClean="0"/>
              <a:t>Without some sort of engine cooling, this heat would result in warping which would end in engine failure</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5"/>
          <p:cNvSpPr>
            <a:spLocks noGrp="1" noChangeArrowheads="1"/>
          </p:cNvSpPr>
          <p:nvPr>
            <p:ph type="title"/>
          </p:nvPr>
        </p:nvSpPr>
        <p:spPr/>
        <p:txBody>
          <a:bodyPr/>
          <a:lstStyle/>
          <a:p>
            <a:r>
              <a:rPr lang="en-CA" dirty="0" smtClean="0"/>
              <a:t>Cooling System</a:t>
            </a:r>
          </a:p>
        </p:txBody>
      </p:sp>
      <p:sp>
        <p:nvSpPr>
          <p:cNvPr id="22530" name="Rectangle 2"/>
          <p:cNvSpPr>
            <a:spLocks noGrp="1" noChangeArrowheads="1"/>
          </p:cNvSpPr>
          <p:nvPr>
            <p:ph idx="1"/>
          </p:nvPr>
        </p:nvSpPr>
        <p:spPr/>
        <p:txBody>
          <a:bodyPr>
            <a:normAutofit/>
          </a:bodyPr>
          <a:lstStyle/>
          <a:p>
            <a:r>
              <a:rPr lang="en-CA" sz="2800" dirty="0" smtClean="0"/>
              <a:t>The most common method of dissipating engine heat is by circulating cooler air around the engine cylinders.</a:t>
            </a:r>
          </a:p>
          <a:p>
            <a:r>
              <a:rPr lang="en-CA" sz="2800" dirty="0" smtClean="0"/>
              <a:t>Horizontally opposed engines are usually air cooled, although some are liquid cooled</a:t>
            </a:r>
          </a:p>
          <a:p>
            <a:r>
              <a:rPr lang="en-CA" sz="2800" dirty="0" smtClean="0"/>
              <a:t>Some in-line engines are air cooled; a few are liquid cooled</a:t>
            </a:r>
          </a:p>
          <a:p>
            <a:r>
              <a:rPr lang="en-CA" sz="2800" dirty="0" smtClean="0"/>
              <a:t>All radial engines are air cooled</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additive="base">
                                        <p:cTn id="7" dur="5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0">
                                            <p:txEl>
                                              <p:pRg st="1" end="1"/>
                                            </p:txEl>
                                          </p:spTgt>
                                        </p:tgtEl>
                                        <p:attrNameLst>
                                          <p:attrName>style.visibility</p:attrName>
                                        </p:attrNameLst>
                                      </p:cBhvr>
                                      <p:to>
                                        <p:strVal val="visible"/>
                                      </p:to>
                                    </p:set>
                                    <p:anim calcmode="lin" valueType="num">
                                      <p:cBhvr additive="base">
                                        <p:cTn id="13" dur="500" fill="hold"/>
                                        <p:tgtEl>
                                          <p:spTgt spid="225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0">
                                            <p:txEl>
                                              <p:pRg st="2" end="2"/>
                                            </p:txEl>
                                          </p:spTgt>
                                        </p:tgtEl>
                                        <p:attrNameLst>
                                          <p:attrName>style.visibility</p:attrName>
                                        </p:attrNameLst>
                                      </p:cBhvr>
                                      <p:to>
                                        <p:strVal val="visible"/>
                                      </p:to>
                                    </p:set>
                                    <p:anim calcmode="lin" valueType="num">
                                      <p:cBhvr additive="base">
                                        <p:cTn id="19" dur="500" fill="hold"/>
                                        <p:tgtEl>
                                          <p:spTgt spid="2253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0">
                                            <p:txEl>
                                              <p:pRg st="3" end="3"/>
                                            </p:txEl>
                                          </p:spTgt>
                                        </p:tgtEl>
                                        <p:attrNameLst>
                                          <p:attrName>style.visibility</p:attrName>
                                        </p:attrNameLst>
                                      </p:cBhvr>
                                      <p:to>
                                        <p:strVal val="visible"/>
                                      </p:to>
                                    </p:set>
                                    <p:anim calcmode="lin" valueType="num">
                                      <p:cBhvr additive="base">
                                        <p:cTn id="25" dur="500" fill="hold"/>
                                        <p:tgtEl>
                                          <p:spTgt spid="2253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CA" dirty="0" smtClean="0"/>
              <a:t>Parts of an Air Cooling System</a:t>
            </a:r>
          </a:p>
        </p:txBody>
      </p:sp>
      <p:sp>
        <p:nvSpPr>
          <p:cNvPr id="8" name="Content Placeholder 7"/>
          <p:cNvSpPr>
            <a:spLocks noGrp="1"/>
          </p:cNvSpPr>
          <p:nvPr>
            <p:ph sz="half" idx="1"/>
          </p:nvPr>
        </p:nvSpPr>
        <p:spPr>
          <a:xfrm>
            <a:off x="685800" y="1981200"/>
            <a:ext cx="3810000" cy="4876800"/>
          </a:xfrm>
        </p:spPr>
        <p:txBody>
          <a:bodyPr>
            <a:normAutofit fontScale="92500"/>
          </a:bodyPr>
          <a:lstStyle/>
          <a:p>
            <a:r>
              <a:rPr lang="en-US" dirty="0" smtClean="0"/>
              <a:t>Fins</a:t>
            </a:r>
          </a:p>
          <a:p>
            <a:pPr lvl="1"/>
            <a:r>
              <a:rPr lang="en-CA" dirty="0" smtClean="0"/>
              <a:t>Small metal rings added to the surface of the engine cylinders providing a greater surface area for heat to be absorbed</a:t>
            </a:r>
          </a:p>
          <a:p>
            <a:pPr lvl="1"/>
            <a:r>
              <a:rPr lang="en-CA" dirty="0" smtClean="0"/>
              <a:t>ram air enters the engine cowls and cools the fins as it passes by</a:t>
            </a:r>
          </a:p>
          <a:p>
            <a:pPr lvl="1"/>
            <a:r>
              <a:rPr lang="en-CA" dirty="0" smtClean="0"/>
              <a:t>openings in the rear of the cowls expel this air</a:t>
            </a:r>
          </a:p>
        </p:txBody>
      </p:sp>
      <p:sp>
        <p:nvSpPr>
          <p:cNvPr id="9" name="Content Placeholder 8"/>
          <p:cNvSpPr>
            <a:spLocks noGrp="1"/>
          </p:cNvSpPr>
          <p:nvPr>
            <p:ph sz="half" idx="2"/>
          </p:nvPr>
        </p:nvSpPr>
        <p:spPr/>
        <p:txBody>
          <a:bodyPr/>
          <a:lstStyle/>
          <a:p>
            <a:r>
              <a:rPr lang="en-US" dirty="0" smtClean="0"/>
              <a:t>Fans</a:t>
            </a:r>
          </a:p>
          <a:p>
            <a:pPr lvl="1"/>
            <a:r>
              <a:rPr lang="en-CA" dirty="0" smtClean="0"/>
              <a:t>gear driven fans</a:t>
            </a:r>
          </a:p>
          <a:p>
            <a:pPr lvl="1"/>
            <a:r>
              <a:rPr lang="en-CA" dirty="0" smtClean="0"/>
              <a:t>mounted on the front of the engines</a:t>
            </a:r>
          </a:p>
          <a:p>
            <a:pPr lvl="1"/>
            <a:r>
              <a:rPr lang="en-CA" dirty="0" smtClean="0"/>
              <a:t>assist the flow of cooling air at higher altitudes.</a:t>
            </a:r>
          </a:p>
          <a:p>
            <a:endParaRPr lang="en-US" dirty="0"/>
          </a:p>
        </p:txBody>
      </p:sp>
    </p:spTree>
  </p:cSld>
  <p:clrMapOvr>
    <a:masterClrMapping/>
  </p:clrMapOvr>
  <p:transition>
    <p:randomBa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CA" dirty="0" smtClean="0"/>
              <a:t>Parts of a Cooling System</a:t>
            </a:r>
          </a:p>
        </p:txBody>
      </p:sp>
      <p:sp>
        <p:nvSpPr>
          <p:cNvPr id="8" name="Content Placeholder 7"/>
          <p:cNvSpPr>
            <a:spLocks noGrp="1"/>
          </p:cNvSpPr>
          <p:nvPr>
            <p:ph sz="half" idx="1"/>
          </p:nvPr>
        </p:nvSpPr>
        <p:spPr/>
        <p:txBody>
          <a:bodyPr/>
          <a:lstStyle/>
          <a:p>
            <a:r>
              <a:rPr lang="en-US" dirty="0" smtClean="0"/>
              <a:t>Augmenter Tubes</a:t>
            </a:r>
          </a:p>
          <a:p>
            <a:pPr lvl="1">
              <a:spcAft>
                <a:spcPct val="20000"/>
              </a:spcAft>
            </a:pPr>
            <a:r>
              <a:rPr lang="en-CA" dirty="0" smtClean="0"/>
              <a:t>jet pumps direct exhaust gases through these tubes</a:t>
            </a:r>
          </a:p>
          <a:p>
            <a:pPr lvl="1">
              <a:spcAft>
                <a:spcPct val="20000"/>
              </a:spcAft>
            </a:pPr>
            <a:r>
              <a:rPr lang="en-CA" dirty="0" smtClean="0"/>
              <a:t>this produces a suction strong enough to increase the flow of cooling air past the cylinders</a:t>
            </a:r>
          </a:p>
        </p:txBody>
      </p:sp>
      <p:sp>
        <p:nvSpPr>
          <p:cNvPr id="9" name="Content Placeholder 8"/>
          <p:cNvSpPr>
            <a:spLocks noGrp="1"/>
          </p:cNvSpPr>
          <p:nvPr>
            <p:ph sz="half" idx="2"/>
          </p:nvPr>
        </p:nvSpPr>
        <p:spPr/>
        <p:txBody>
          <a:bodyPr/>
          <a:lstStyle/>
          <a:p>
            <a:r>
              <a:rPr lang="en-US" dirty="0" smtClean="0"/>
              <a:t>Cowl Flaps</a:t>
            </a:r>
          </a:p>
          <a:p>
            <a:pPr lvl="1"/>
            <a:r>
              <a:rPr lang="en-CA" dirty="0" smtClean="0">
                <a:latin typeface="Arial" charset="0"/>
              </a:rPr>
              <a:t>Doors on the cowl that can be opened by the pilot to increase airflow over the engine</a:t>
            </a:r>
          </a:p>
          <a:p>
            <a:pPr lvl="1"/>
            <a:endParaRPr lang="en-US" dirty="0"/>
          </a:p>
        </p:txBody>
      </p:sp>
    </p:spTree>
  </p:cSld>
  <p:clrMapOvr>
    <a:masterClrMapping/>
  </p:clrMapOvr>
  <p:transition>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CA" dirty="0" smtClean="0"/>
              <a:t>Four Functions of Oil</a:t>
            </a:r>
          </a:p>
        </p:txBody>
      </p:sp>
      <p:sp>
        <p:nvSpPr>
          <p:cNvPr id="25603" name="Rectangle 3"/>
          <p:cNvSpPr>
            <a:spLocks noGrp="1" noChangeArrowheads="1"/>
          </p:cNvSpPr>
          <p:nvPr>
            <p:ph sz="half" idx="1"/>
          </p:nvPr>
        </p:nvSpPr>
        <p:spPr/>
        <p:txBody>
          <a:bodyPr/>
          <a:lstStyle/>
          <a:p>
            <a:r>
              <a:rPr lang="en-CA" sz="2400" dirty="0" smtClean="0"/>
              <a:t>Cooling:</a:t>
            </a:r>
          </a:p>
          <a:p>
            <a:pPr lvl="1"/>
            <a:r>
              <a:rPr lang="en-CA" sz="2000" dirty="0" smtClean="0"/>
              <a:t>Carries away excessive heat generated by the engine</a:t>
            </a:r>
          </a:p>
          <a:p>
            <a:endParaRPr lang="en-CA" sz="2400" dirty="0" smtClean="0"/>
          </a:p>
          <a:p>
            <a:r>
              <a:rPr lang="en-CA" sz="2400" dirty="0" smtClean="0"/>
              <a:t>Seals</a:t>
            </a:r>
          </a:p>
          <a:p>
            <a:pPr lvl="1"/>
            <a:r>
              <a:rPr lang="en-CA" sz="2000" dirty="0" smtClean="0">
                <a:latin typeface="Arial" charset="0"/>
              </a:rPr>
              <a:t>Provides a seal between the piston rings and cylinder walls, preventing “blow-by” loss of power and excessive oil consumption.</a:t>
            </a:r>
          </a:p>
          <a:p>
            <a:endParaRPr lang="en-CA" sz="2400" dirty="0" smtClean="0"/>
          </a:p>
        </p:txBody>
      </p:sp>
      <p:sp>
        <p:nvSpPr>
          <p:cNvPr id="11" name="Content Placeholder 10"/>
          <p:cNvSpPr>
            <a:spLocks noGrp="1"/>
          </p:cNvSpPr>
          <p:nvPr>
            <p:ph sz="half" idx="2"/>
          </p:nvPr>
        </p:nvSpPr>
        <p:spPr/>
        <p:txBody>
          <a:bodyPr/>
          <a:lstStyle/>
          <a:p>
            <a:r>
              <a:rPr lang="en-US" sz="2400" dirty="0" smtClean="0"/>
              <a:t>Flushing/cleaning</a:t>
            </a:r>
          </a:p>
          <a:p>
            <a:pPr lvl="1"/>
            <a:r>
              <a:rPr lang="en-CA" sz="2000" dirty="0" smtClean="0">
                <a:latin typeface="Arial" charset="0"/>
              </a:rPr>
              <a:t>Cleans and flushes engine interior of contaminants that enter or are formed during combustion.</a:t>
            </a:r>
          </a:p>
          <a:p>
            <a:endParaRPr lang="en-US" sz="2400" dirty="0" smtClean="0"/>
          </a:p>
          <a:p>
            <a:r>
              <a:rPr lang="en-US" sz="2400" dirty="0" smtClean="0"/>
              <a:t>Lubrication</a:t>
            </a:r>
          </a:p>
          <a:p>
            <a:pPr lvl="1"/>
            <a:r>
              <a:rPr lang="en-CA" sz="2000" dirty="0" smtClean="0">
                <a:latin typeface="Arial" charset="0"/>
              </a:rPr>
              <a:t>Prevents wear and tear of metal parts by maintaining a film to reduce friction</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anim calcmode="lin" valueType="num">
                                      <p:cBhvr additive="base">
                                        <p:cTn id="11"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60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anim calcmode="lin" valueType="num">
                                      <p:cBhvr additive="base">
                                        <p:cTn id="17"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5603">
                                            <p:txEl>
                                              <p:pRg st="3" end="3"/>
                                            </p:tx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5603">
                                            <p:txEl>
                                              <p:pRg st="4" end="4"/>
                                            </p:txEl>
                                          </p:spTgt>
                                        </p:tgtEl>
                                        <p:attrNameLst>
                                          <p:attrName>style.visibility</p:attrName>
                                        </p:attrNameLst>
                                      </p:cBhvr>
                                      <p:to>
                                        <p:strVal val="visible"/>
                                      </p:to>
                                    </p:set>
                                    <p:anim calcmode="lin" valueType="num">
                                      <p:cBhvr additive="base">
                                        <p:cTn id="21"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560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CA" dirty="0" smtClean="0"/>
              <a:t>Requirements of a Good Oil</a:t>
            </a:r>
          </a:p>
        </p:txBody>
      </p:sp>
      <p:sp>
        <p:nvSpPr>
          <p:cNvPr id="26627" name="Rectangle 3"/>
          <p:cNvSpPr>
            <a:spLocks noGrp="1" noChangeArrowheads="1"/>
          </p:cNvSpPr>
          <p:nvPr>
            <p:ph idx="1"/>
          </p:nvPr>
        </p:nvSpPr>
        <p:spPr/>
        <p:txBody>
          <a:bodyPr>
            <a:normAutofit fontScale="77500" lnSpcReduction="20000"/>
          </a:bodyPr>
          <a:lstStyle/>
          <a:p>
            <a:r>
              <a:rPr lang="en-CA" dirty="0" smtClean="0"/>
              <a:t>Correct Viscosity</a:t>
            </a:r>
          </a:p>
          <a:p>
            <a:pPr lvl="1"/>
            <a:r>
              <a:rPr lang="en-CA" dirty="0" smtClean="0"/>
              <a:t>viscosity is the resistance to flow of a liquid</a:t>
            </a:r>
          </a:p>
          <a:p>
            <a:pPr lvl="1"/>
            <a:r>
              <a:rPr lang="en-CA" dirty="0" smtClean="0"/>
              <a:t>correct oil viscosity allows proper distribution throughout the engine and prevents rupturing of the oil film</a:t>
            </a:r>
          </a:p>
          <a:p>
            <a:pPr lvl="1"/>
            <a:r>
              <a:rPr lang="en-CA" dirty="0" smtClean="0"/>
              <a:t>high viscosity index: the changes in viscosity, due to varying operating temperatures, are small</a:t>
            </a:r>
          </a:p>
          <a:p>
            <a:pPr lvl="1"/>
            <a:r>
              <a:rPr lang="en-CA" dirty="0" smtClean="0">
                <a:solidFill>
                  <a:srgbClr val="FF0000"/>
                </a:solidFill>
              </a:rPr>
              <a:t>Too high viscosity:</a:t>
            </a:r>
          </a:p>
          <a:p>
            <a:pPr lvl="2"/>
            <a:r>
              <a:rPr lang="en-CA" dirty="0" smtClean="0"/>
              <a:t>Causes high oil pressure and prevent the oil from reaching all of the engine components</a:t>
            </a:r>
          </a:p>
          <a:p>
            <a:pPr lvl="1"/>
            <a:r>
              <a:rPr lang="en-CA" dirty="0" smtClean="0">
                <a:solidFill>
                  <a:srgbClr val="FF0000"/>
                </a:solidFill>
              </a:rPr>
              <a:t>Too low viscosity:</a:t>
            </a:r>
          </a:p>
          <a:p>
            <a:pPr lvl="2"/>
            <a:r>
              <a:rPr lang="en-CA" dirty="0" smtClean="0"/>
              <a:t>Causes low oil pressure and creates wear damage to the components</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ox(out)">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box(out)">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box(out)">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box(out)">
                                      <p:cBhvr>
                                        <p:cTn id="22" dur="500"/>
                                        <p:tgtEl>
                                          <p:spTgt spid="266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box(out)">
                                      <p:cBhvr>
                                        <p:cTn id="27" dur="500"/>
                                        <p:tgtEl>
                                          <p:spTgt spid="26627">
                                            <p:txEl>
                                              <p:pRg st="4" end="4"/>
                                            </p:txEl>
                                          </p:spTgt>
                                        </p:tgtEl>
                                      </p:cBhvr>
                                    </p:animEffect>
                                  </p:childTnLst>
                                </p:cTn>
                              </p:par>
                              <p:par>
                                <p:cTn id="28" presetID="4" presetClass="entr" presetSubtype="32" fill="hold" grpId="0" nodeType="withEffect">
                                  <p:stCondLst>
                                    <p:cond delay="0"/>
                                  </p:stCondLst>
                                  <p:childTnLst>
                                    <p:set>
                                      <p:cBhvr>
                                        <p:cTn id="29" dur="1" fill="hold">
                                          <p:stCondLst>
                                            <p:cond delay="0"/>
                                          </p:stCondLst>
                                        </p:cTn>
                                        <p:tgtEl>
                                          <p:spTgt spid="26627">
                                            <p:txEl>
                                              <p:pRg st="5" end="5"/>
                                            </p:txEl>
                                          </p:spTgt>
                                        </p:tgtEl>
                                        <p:attrNameLst>
                                          <p:attrName>style.visibility</p:attrName>
                                        </p:attrNameLst>
                                      </p:cBhvr>
                                      <p:to>
                                        <p:strVal val="visible"/>
                                      </p:to>
                                    </p:set>
                                    <p:animEffect transition="in" filter="box(out)">
                                      <p:cBhvr>
                                        <p:cTn id="30" dur="500"/>
                                        <p:tgtEl>
                                          <p:spTgt spid="26627">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26627">
                                            <p:txEl>
                                              <p:pRg st="6" end="6"/>
                                            </p:txEl>
                                          </p:spTgt>
                                        </p:tgtEl>
                                        <p:attrNameLst>
                                          <p:attrName>style.visibility</p:attrName>
                                        </p:attrNameLst>
                                      </p:cBhvr>
                                      <p:to>
                                        <p:strVal val="visible"/>
                                      </p:to>
                                    </p:set>
                                    <p:animEffect transition="in" filter="box(out)">
                                      <p:cBhvr>
                                        <p:cTn id="35" dur="500"/>
                                        <p:tgtEl>
                                          <p:spTgt spid="26627">
                                            <p:txEl>
                                              <p:pRg st="6" end="6"/>
                                            </p:txEl>
                                          </p:spTgt>
                                        </p:tgtEl>
                                      </p:cBhvr>
                                    </p:animEffect>
                                  </p:childTnLst>
                                </p:cTn>
                              </p:par>
                              <p:par>
                                <p:cTn id="36" presetID="4" presetClass="entr" presetSubtype="32" fill="hold" grpId="0" nodeType="withEffect">
                                  <p:stCondLst>
                                    <p:cond delay="0"/>
                                  </p:stCondLst>
                                  <p:childTnLst>
                                    <p:set>
                                      <p:cBhvr>
                                        <p:cTn id="37" dur="1" fill="hold">
                                          <p:stCondLst>
                                            <p:cond delay="0"/>
                                          </p:stCondLst>
                                        </p:cTn>
                                        <p:tgtEl>
                                          <p:spTgt spid="26627">
                                            <p:txEl>
                                              <p:pRg st="7" end="7"/>
                                            </p:txEl>
                                          </p:spTgt>
                                        </p:tgtEl>
                                        <p:attrNameLst>
                                          <p:attrName>style.visibility</p:attrName>
                                        </p:attrNameLst>
                                      </p:cBhvr>
                                      <p:to>
                                        <p:strVal val="visible"/>
                                      </p:to>
                                    </p:set>
                                    <p:animEffect transition="in" filter="box(out)">
                                      <p:cBhvr>
                                        <p:cTn id="38" dur="500"/>
                                        <p:tgtEl>
                                          <p:spTgt spid="266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CA" dirty="0" smtClean="0"/>
              <a:t>Requirements of a Good Oil</a:t>
            </a:r>
          </a:p>
        </p:txBody>
      </p:sp>
      <p:sp>
        <p:nvSpPr>
          <p:cNvPr id="27651" name="Rectangle 3"/>
          <p:cNvSpPr>
            <a:spLocks noGrp="1" noChangeArrowheads="1"/>
          </p:cNvSpPr>
          <p:nvPr>
            <p:ph idx="1"/>
          </p:nvPr>
        </p:nvSpPr>
        <p:spPr>
          <a:xfrm>
            <a:off x="685800" y="1981200"/>
            <a:ext cx="7772400" cy="4876800"/>
          </a:xfrm>
        </p:spPr>
        <p:txBody>
          <a:bodyPr>
            <a:normAutofit fontScale="92500" lnSpcReduction="10000"/>
          </a:bodyPr>
          <a:lstStyle/>
          <a:p>
            <a:r>
              <a:rPr lang="en-CA" dirty="0" smtClean="0"/>
              <a:t>High flash point:</a:t>
            </a:r>
          </a:p>
          <a:p>
            <a:pPr lvl="1"/>
            <a:r>
              <a:rPr lang="en-CA" dirty="0" smtClean="0"/>
              <a:t>temperature beyond which a fluid will ignite</a:t>
            </a:r>
          </a:p>
          <a:p>
            <a:pPr lvl="1"/>
            <a:r>
              <a:rPr lang="en-CA" dirty="0" smtClean="0"/>
              <a:t>an oil’s flash point should be in excess of the highest engine operating temperature</a:t>
            </a:r>
          </a:p>
          <a:p>
            <a:pPr lvl="1"/>
            <a:endParaRPr lang="en-CA" dirty="0" smtClean="0"/>
          </a:p>
          <a:p>
            <a:r>
              <a:rPr lang="en-CA" dirty="0" smtClean="0"/>
              <a:t>Low pour point:</a:t>
            </a:r>
          </a:p>
          <a:p>
            <a:pPr lvl="1"/>
            <a:r>
              <a:rPr lang="en-CA" dirty="0" smtClean="0"/>
              <a:t>pour point is the temperature at which a fluid becomes too viscous to flow (solid)</a:t>
            </a:r>
          </a:p>
          <a:p>
            <a:pPr lvl="1"/>
            <a:r>
              <a:rPr lang="en-CA" dirty="0" smtClean="0"/>
              <a:t>a low pour point is important for winter operations because the oil must flow as soon as the engine is started</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ox(out)">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box(out)">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box(out)">
                                      <p:cBhvr>
                                        <p:cTn id="17" dur="500"/>
                                        <p:tgtEl>
                                          <p:spTgt spid="27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7651">
                                            <p:txEl>
                                              <p:pRg st="4" end="4"/>
                                            </p:txEl>
                                          </p:spTgt>
                                        </p:tgtEl>
                                        <p:attrNameLst>
                                          <p:attrName>style.visibility</p:attrName>
                                        </p:attrNameLst>
                                      </p:cBhvr>
                                      <p:to>
                                        <p:strVal val="visible"/>
                                      </p:to>
                                    </p:set>
                                    <p:animEffect transition="in" filter="box(out)">
                                      <p:cBhvr>
                                        <p:cTn id="22" dur="500"/>
                                        <p:tgtEl>
                                          <p:spTgt spid="276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animEffect transition="in" filter="box(out)">
                                      <p:cBhvr>
                                        <p:cTn id="27" dur="500"/>
                                        <p:tgtEl>
                                          <p:spTgt spid="2765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7651">
                                            <p:txEl>
                                              <p:pRg st="6" end="6"/>
                                            </p:txEl>
                                          </p:spTgt>
                                        </p:tgtEl>
                                        <p:attrNameLst>
                                          <p:attrName>style.visibility</p:attrName>
                                        </p:attrNameLst>
                                      </p:cBhvr>
                                      <p:to>
                                        <p:strVal val="visible"/>
                                      </p:to>
                                    </p:set>
                                    <p:animEffect transition="in" filter="box(out)">
                                      <p:cBhvr>
                                        <p:cTn id="32" dur="500"/>
                                        <p:tgtEl>
                                          <p:spTgt spid="276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to be covered</a:t>
            </a:r>
            <a:endParaRPr lang="en-US" dirty="0"/>
          </a:p>
        </p:txBody>
      </p:sp>
      <p:sp>
        <p:nvSpPr>
          <p:cNvPr id="3" name="Content Placeholder 2"/>
          <p:cNvSpPr>
            <a:spLocks noGrp="1"/>
          </p:cNvSpPr>
          <p:nvPr>
            <p:ph idx="1"/>
          </p:nvPr>
        </p:nvSpPr>
        <p:spPr/>
        <p:txBody>
          <a:bodyPr/>
          <a:lstStyle/>
          <a:p>
            <a:r>
              <a:rPr lang="en-US" sz="2800" dirty="0" smtClean="0"/>
              <a:t>Basic Construction and Four Stroke Cycle</a:t>
            </a:r>
          </a:p>
          <a:p>
            <a:r>
              <a:rPr lang="en-US" sz="2800" dirty="0" smtClean="0"/>
              <a:t>Cooling, Fuel and Lubrication Systems</a:t>
            </a:r>
          </a:p>
          <a:p>
            <a:r>
              <a:rPr lang="en-US" sz="2800" dirty="0" smtClean="0"/>
              <a:t>Carburetor and Exhaust System</a:t>
            </a:r>
          </a:p>
          <a:p>
            <a:r>
              <a:rPr lang="en-US" sz="2800" dirty="0" smtClean="0"/>
              <a:t>Fuel Problems, Ignition and Basic Electrical System</a:t>
            </a:r>
          </a:p>
          <a:p>
            <a:r>
              <a:rPr lang="en-US" sz="2800" dirty="0" smtClean="0"/>
              <a:t>The Propeller and Engine Instruments</a:t>
            </a:r>
          </a:p>
          <a:p>
            <a:r>
              <a:rPr lang="en-US" sz="2800" dirty="0" smtClean="0"/>
              <a:t>CR-3 or E6-B Flight Computer</a:t>
            </a: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CA" dirty="0" smtClean="0"/>
              <a:t>Requirements of a Good Oil</a:t>
            </a:r>
          </a:p>
        </p:txBody>
      </p:sp>
      <p:sp>
        <p:nvSpPr>
          <p:cNvPr id="28675" name="Rectangle 3"/>
          <p:cNvSpPr>
            <a:spLocks noGrp="1" noChangeArrowheads="1"/>
          </p:cNvSpPr>
          <p:nvPr>
            <p:ph idx="1"/>
          </p:nvPr>
        </p:nvSpPr>
        <p:spPr/>
        <p:txBody>
          <a:bodyPr/>
          <a:lstStyle/>
          <a:p>
            <a:pPr marL="482600" indent="-482600">
              <a:spcAft>
                <a:spcPct val="10000"/>
              </a:spcAft>
            </a:pPr>
            <a:r>
              <a:rPr lang="en-CA" sz="2400" b="1" dirty="0" smtClean="0"/>
              <a:t>Low carbon content:</a:t>
            </a:r>
          </a:p>
          <a:p>
            <a:pPr marL="1143000" lvl="1" indent="-469900">
              <a:spcAft>
                <a:spcPct val="10000"/>
              </a:spcAft>
            </a:pPr>
            <a:r>
              <a:rPr lang="en-CA" sz="2400" dirty="0" smtClean="0"/>
              <a:t>important because a small amount of oil usually enters the cylinder and is burned, leaving carbon deposits on the cylinder walls</a:t>
            </a:r>
          </a:p>
          <a:p>
            <a:pPr marL="1143000" lvl="1" indent="-469900">
              <a:spcAft>
                <a:spcPct val="10000"/>
              </a:spcAft>
            </a:pPr>
            <a:r>
              <a:rPr lang="en-CA" sz="2400" dirty="0" smtClean="0"/>
              <a:t>good oil should also have a low wax content</a:t>
            </a:r>
          </a:p>
          <a:p>
            <a:pPr marL="1143000" lvl="1" indent="-469900">
              <a:spcAft>
                <a:spcPct val="10000"/>
              </a:spcAft>
            </a:pPr>
            <a:r>
              <a:rPr lang="en-CA" sz="2400" dirty="0" smtClean="0"/>
              <a:t>oils which have good resistance to deterioration and the formation of lacquer and carbon deposits are said to have good oxidation stability</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ox(ou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box(ou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box(out)">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box(out)">
                                      <p:cBhvr>
                                        <p:cTn id="22"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11227-F-JA180-048.JPG"/>
          <p:cNvPicPr>
            <a:picLocks noChangeAspect="1"/>
          </p:cNvPicPr>
          <p:nvPr/>
        </p:nvPicPr>
        <p:blipFill>
          <a:blip r:embed="rId2" cstate="print">
            <a:lum contrast="-42000"/>
          </a:blip>
          <a:stretch>
            <a:fillRect/>
          </a:stretch>
        </p:blipFill>
        <p:spPr>
          <a:xfrm>
            <a:off x="0" y="-3339752"/>
            <a:ext cx="9144000" cy="13695859"/>
          </a:xfrm>
          <a:prstGeom prst="rect">
            <a:avLst/>
          </a:prstGeom>
        </p:spPr>
      </p:pic>
      <p:sp>
        <p:nvSpPr>
          <p:cNvPr id="4" name="Title 3"/>
          <p:cNvSpPr>
            <a:spLocks noGrp="1"/>
          </p:cNvSpPr>
          <p:nvPr>
            <p:ph type="title"/>
          </p:nvPr>
        </p:nvSpPr>
        <p:spPr/>
        <p:txBody>
          <a:bodyPr/>
          <a:lstStyle/>
          <a:p>
            <a:r>
              <a:rPr lang="en-CA" dirty="0" smtClean="0"/>
              <a:t>Methods of lubrication</a:t>
            </a:r>
            <a:endParaRPr lang="en-CA" dirty="0"/>
          </a:p>
        </p:txBody>
      </p:sp>
      <p:sp>
        <p:nvSpPr>
          <p:cNvPr id="5" name="Text Placeholder 4"/>
          <p:cNvSpPr>
            <a:spLocks noGrp="1"/>
          </p:cNvSpPr>
          <p:nvPr>
            <p:ph type="body" idx="1"/>
          </p:nvPr>
        </p:nvSpPr>
        <p:spPr/>
        <p:txBody>
          <a:bodyPr/>
          <a:lstStyle/>
          <a:p>
            <a:endParaRPr lang="en-C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CA" dirty="0" smtClean="0"/>
              <a:t>Force Feed by Dry Sump</a:t>
            </a:r>
          </a:p>
        </p:txBody>
      </p:sp>
      <p:pic>
        <p:nvPicPr>
          <p:cNvPr id="6" name="Picture 4" descr="C:\RGS(A) Writing Team\Air Studies Course\PO 416 - Aero Engines\Dry Sump Lubrication System.jpg"/>
          <p:cNvPicPr>
            <a:picLocks noGrp="1" noChangeAspect="1" noChangeArrowheads="1"/>
          </p:cNvPicPr>
          <p:nvPr>
            <p:ph idx="1"/>
          </p:nvPr>
        </p:nvPicPr>
        <p:blipFill>
          <a:blip r:embed="rId3" cstate="print"/>
          <a:stretch>
            <a:fillRect/>
          </a:stretch>
        </p:blipFill>
        <p:spPr bwMode="auto">
          <a:xfrm>
            <a:off x="1763688" y="1484784"/>
            <a:ext cx="5328592" cy="5377181"/>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CA" dirty="0" smtClean="0"/>
              <a:t>Force Feed by Wet Sump</a:t>
            </a:r>
          </a:p>
        </p:txBody>
      </p:sp>
      <p:pic>
        <p:nvPicPr>
          <p:cNvPr id="6" name="Content Placeholder 5" descr="wetsump.jpg"/>
          <p:cNvPicPr>
            <a:picLocks noGrp="1" noChangeAspect="1"/>
          </p:cNvPicPr>
          <p:nvPr>
            <p:ph idx="1"/>
          </p:nvPr>
        </p:nvPicPr>
        <p:blipFill>
          <a:blip r:embed="rId3" cstate="print"/>
          <a:stretch>
            <a:fillRect/>
          </a:stretch>
        </p:blipFill>
        <p:spPr>
          <a:xfrm>
            <a:off x="1763688" y="1556792"/>
            <a:ext cx="5301208" cy="5301208"/>
          </a:xfrm>
          <a:prstGeom prst="rect">
            <a:avLst/>
          </a:prstGeom>
        </p:spPr>
      </p:pic>
    </p:spTree>
  </p:cSld>
  <p:clrMapOvr>
    <a:masterClrMapping/>
  </p:clrMapOvr>
  <p:transition>
    <p:randomBa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Splash Lubrication</a:t>
            </a:r>
            <a:endParaRPr lang="en-CA" dirty="0"/>
          </a:p>
        </p:txBody>
      </p:sp>
      <p:sp>
        <p:nvSpPr>
          <p:cNvPr id="3" name="Content Placeholder 2"/>
          <p:cNvSpPr>
            <a:spLocks noGrp="1"/>
          </p:cNvSpPr>
          <p:nvPr>
            <p:ph idx="1"/>
          </p:nvPr>
        </p:nvSpPr>
        <p:spPr/>
        <p:txBody>
          <a:bodyPr>
            <a:normAutofit/>
          </a:bodyPr>
          <a:lstStyle/>
          <a:p>
            <a:r>
              <a:rPr lang="en-CA" sz="2800" dirty="0" smtClean="0"/>
              <a:t>Oil is contained in a sump or reservoir, at the base of the engine</a:t>
            </a:r>
          </a:p>
          <a:p>
            <a:r>
              <a:rPr lang="en-CA" sz="2800" dirty="0" smtClean="0"/>
              <a:t>It is churned by the revolving crankshaft into a heavy mist, which splashes over the various engine parts</a:t>
            </a:r>
          </a:p>
          <a:p>
            <a:r>
              <a:rPr lang="en-CA" sz="2800" dirty="0" smtClean="0"/>
              <a:t>No longer used in aircraft manufactured today, but can be found in vintage aircraft</a:t>
            </a:r>
            <a:endParaRPr lang="en-CA"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are the types of engines?</a:t>
            </a:r>
          </a:p>
          <a:p>
            <a:pPr marL="514350" indent="-514350">
              <a:buFont typeface="+mj-lt"/>
              <a:buAutoNum type="arabicPeriod"/>
            </a:pPr>
            <a:endParaRPr lang="en-US" dirty="0" smtClean="0"/>
          </a:p>
          <a:p>
            <a:pPr marL="514350" indent="-514350">
              <a:buFont typeface="+mj-lt"/>
              <a:buAutoNum type="arabicPeriod"/>
            </a:pPr>
            <a:r>
              <a:rPr lang="en-US" dirty="0" smtClean="0"/>
              <a:t>Explain the conventional exhaust stroke. (no valve timing changes)</a:t>
            </a:r>
          </a:p>
          <a:p>
            <a:pPr marL="514350" indent="-514350">
              <a:buFont typeface="+mj-lt"/>
              <a:buAutoNum type="arabicPeriod"/>
            </a:pPr>
            <a:endParaRPr lang="en-US" dirty="0" smtClean="0"/>
          </a:p>
          <a:p>
            <a:pPr marL="514350" indent="-514350">
              <a:buFont typeface="+mj-lt"/>
              <a:buAutoNum type="arabicPeriod"/>
            </a:pPr>
            <a:r>
              <a:rPr lang="en-US" dirty="0" smtClean="0"/>
              <a:t>What are the four functions of oil?</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C:\Documents and Settings\Jurij Bilyk\My Documents\My Pictures\Flying Schol PP\AirlinersNetPhotoID191205.jpg"/>
          <p:cNvPicPr>
            <a:picLocks noChangeAspect="1" noChangeArrowheads="1"/>
          </p:cNvPicPr>
          <p:nvPr/>
        </p:nvPicPr>
        <p:blipFill>
          <a:blip r:embed="rId2" cstate="print">
            <a:lum contrast="-45000"/>
          </a:blip>
          <a:srcRect/>
          <a:stretch>
            <a:fillRect/>
          </a:stretch>
        </p:blipFill>
        <p:spPr bwMode="auto">
          <a:xfrm>
            <a:off x="-1232992" y="0"/>
            <a:ext cx="11277600" cy="7148513"/>
          </a:xfrm>
          <a:prstGeom prst="rect">
            <a:avLst/>
          </a:prstGeom>
          <a:noFill/>
          <a:ln w="9525">
            <a:noFill/>
            <a:miter lim="800000"/>
            <a:headEnd/>
            <a:tailEnd/>
          </a:ln>
        </p:spPr>
      </p:pic>
      <p:sp>
        <p:nvSpPr>
          <p:cNvPr id="31747" name="Rectangle 2"/>
          <p:cNvSpPr>
            <a:spLocks noGrp="1" noChangeArrowheads="1"/>
          </p:cNvSpPr>
          <p:nvPr>
            <p:ph type="title"/>
          </p:nvPr>
        </p:nvSpPr>
        <p:spPr/>
        <p:txBody>
          <a:bodyPr/>
          <a:lstStyle/>
          <a:p>
            <a:r>
              <a:rPr lang="en-US" dirty="0" smtClean="0"/>
              <a:t>Fuel Systems</a:t>
            </a:r>
          </a:p>
        </p:txBody>
      </p:sp>
      <p:sp>
        <p:nvSpPr>
          <p:cNvPr id="4" name="Text Placeholder 3"/>
          <p:cNvSpPr>
            <a:spLocks noGrp="1"/>
          </p:cNvSpPr>
          <p:nvPr>
            <p:ph type="body" idx="1"/>
          </p:nvPr>
        </p:nvSpPr>
        <p:spPr/>
        <p:txBody>
          <a:bodyPr/>
          <a:lstStyle/>
          <a:p>
            <a:endParaRPr lang="en-CA"/>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CA" dirty="0" smtClean="0"/>
              <a:t>Fuel Systems</a:t>
            </a:r>
          </a:p>
        </p:txBody>
      </p:sp>
      <p:sp>
        <p:nvSpPr>
          <p:cNvPr id="31747" name="Rectangle 3"/>
          <p:cNvSpPr>
            <a:spLocks noGrp="1" noChangeArrowheads="1"/>
          </p:cNvSpPr>
          <p:nvPr>
            <p:ph idx="1"/>
          </p:nvPr>
        </p:nvSpPr>
        <p:spPr/>
        <p:txBody>
          <a:bodyPr/>
          <a:lstStyle/>
          <a:p>
            <a:r>
              <a:rPr lang="en-CA" sz="2400" dirty="0" smtClean="0"/>
              <a:t> Stores and delivers the proper amounts of fuel at the right pressure to meet the demands of the engine.</a:t>
            </a:r>
          </a:p>
          <a:p>
            <a:r>
              <a:rPr lang="en-CA" sz="2400" dirty="0" smtClean="0"/>
              <a:t> Aircraft usually have several tanks to store the quantity of fuel required to give the airplane reasonable range.</a:t>
            </a:r>
          </a:p>
          <a:p>
            <a:r>
              <a:rPr lang="en-CA" sz="2400" dirty="0" smtClean="0"/>
              <a:t> Tanks are usually located in the wings, although some aircraft may have them located elsewhere (Katana)</a:t>
            </a:r>
          </a:p>
          <a:p>
            <a:r>
              <a:rPr lang="en-CA" sz="2400" dirty="0" smtClean="0"/>
              <a:t>The pilot can switch between tanks to balance the fuel load in the cockpit using a selector switch</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5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74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p:cTn id="13" dur="500" fill="hold"/>
                                        <p:tgtEl>
                                          <p:spTgt spid="3174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174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p:cTn id="19" dur="500" fill="hold"/>
                                        <p:tgtEl>
                                          <p:spTgt spid="3174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174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p:cTn id="25" dur="500" fill="hold"/>
                                        <p:tgtEl>
                                          <p:spTgt spid="3174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1747">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CA" dirty="0" smtClean="0"/>
              <a:t>Gravity Feed Fuel System</a:t>
            </a:r>
          </a:p>
        </p:txBody>
      </p:sp>
      <p:sp>
        <p:nvSpPr>
          <p:cNvPr id="32771" name="Rectangle 3"/>
          <p:cNvSpPr>
            <a:spLocks noGrp="1" noChangeArrowheads="1"/>
          </p:cNvSpPr>
          <p:nvPr>
            <p:ph idx="1"/>
          </p:nvPr>
        </p:nvSpPr>
        <p:spPr/>
        <p:txBody>
          <a:bodyPr/>
          <a:lstStyle/>
          <a:p>
            <a:r>
              <a:rPr lang="en-CA" sz="2400" dirty="0" smtClean="0"/>
              <a:t>Simplest design.</a:t>
            </a:r>
          </a:p>
          <a:p>
            <a:r>
              <a:rPr lang="en-CA" sz="2400" dirty="0" smtClean="0"/>
              <a:t>Used on many high wing, low powered airplanes.</a:t>
            </a:r>
          </a:p>
          <a:p>
            <a:r>
              <a:rPr lang="en-CA" sz="2400" dirty="0" smtClean="0"/>
              <a:t>Fuel tanks mounted in the wings above the carburetor.</a:t>
            </a:r>
          </a:p>
          <a:p>
            <a:r>
              <a:rPr lang="en-CA" sz="2400" dirty="0" smtClean="0"/>
              <a:t>Uses gravity to draw fuel from tanks, past fuel selector valve to the carburetor.</a:t>
            </a:r>
          </a:p>
        </p:txBody>
      </p:sp>
      <p:pic>
        <p:nvPicPr>
          <p:cNvPr id="6" name="Picture 4" descr="C:\RGS(A) Writing Team\Air Studies Course\PO 416 - Aero Engines\Gravity Feed Fuel System.jpg"/>
          <p:cNvPicPr>
            <a:picLocks noGrp="1" noChangeAspect="1" noChangeArrowheads="1"/>
          </p:cNvPicPr>
          <p:nvPr>
            <p:ph sz="half" idx="4294967295"/>
          </p:nvPr>
        </p:nvPicPr>
        <p:blipFill>
          <a:blip r:embed="rId3" cstate="print"/>
          <a:srcRect/>
          <a:stretch>
            <a:fillRect/>
          </a:stretch>
        </p:blipFill>
        <p:spPr bwMode="auto">
          <a:xfrm>
            <a:off x="1403648" y="0"/>
            <a:ext cx="6300788" cy="6858000"/>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barn(inHorizontal)">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barn(inHorizontal)">
                                      <p:cBhvr>
                                        <p:cTn id="12" dur="500"/>
                                        <p:tgtEl>
                                          <p:spTgt spid="32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barn(inHorizontal)">
                                      <p:cBhvr>
                                        <p:cTn id="17" dur="500"/>
                                        <p:tgtEl>
                                          <p:spTgt spid="327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barn(inHorizontal)">
                                      <p:cBhvr>
                                        <p:cTn id="22" dur="500"/>
                                        <p:tgtEl>
                                          <p:spTgt spid="32771">
                                            <p:txEl>
                                              <p:pRg st="3" end="3"/>
                                            </p:txEl>
                                          </p:spTgt>
                                        </p:tgtEl>
                                      </p:cBhvr>
                                    </p:animEffect>
                                  </p:childTnLst>
                                </p:cTn>
                              </p:par>
                            </p:childTnLst>
                          </p:cTn>
                        </p:par>
                        <p:par>
                          <p:cTn id="23" fill="hold">
                            <p:stCondLst>
                              <p:cond delay="500"/>
                            </p:stCondLst>
                            <p:childTnLst>
                              <p:par>
                                <p:cTn id="24" presetID="9" presetClass="entr" presetSubtype="0" fill="hold" nodeType="afterEffect">
                                  <p:stCondLst>
                                    <p:cond delay="100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CA" dirty="0" smtClean="0"/>
              <a:t>Fuel Pump Fuel System</a:t>
            </a:r>
          </a:p>
        </p:txBody>
      </p:sp>
      <p:sp>
        <p:nvSpPr>
          <p:cNvPr id="7" name="Content Placeholder 6"/>
          <p:cNvSpPr>
            <a:spLocks noGrp="1"/>
          </p:cNvSpPr>
          <p:nvPr>
            <p:ph idx="1"/>
          </p:nvPr>
        </p:nvSpPr>
        <p:spPr>
          <a:xfrm>
            <a:off x="685800" y="1981200"/>
            <a:ext cx="7772400" cy="4876800"/>
          </a:xfrm>
        </p:spPr>
        <p:txBody>
          <a:bodyPr>
            <a:normAutofit fontScale="92500" lnSpcReduction="20000"/>
          </a:bodyPr>
          <a:lstStyle/>
          <a:p>
            <a:r>
              <a:rPr lang="en-CA" dirty="0" smtClean="0"/>
              <a:t>Engine driven fuel pump supplies the pressure that keeps the fuel flowing to the engine</a:t>
            </a:r>
          </a:p>
          <a:p>
            <a:r>
              <a:rPr lang="en-CA" dirty="0" smtClean="0"/>
              <a:t>Used in all low wing airplanes and in any airplane with a higher performance or fuel injected engine</a:t>
            </a:r>
          </a:p>
          <a:p>
            <a:pPr>
              <a:buFont typeface="Arial" pitchFamily="34" charset="0"/>
              <a:buChar char="•"/>
            </a:pPr>
            <a:r>
              <a:rPr lang="en-CA" dirty="0" smtClean="0">
                <a:latin typeface="Arial" charset="0"/>
              </a:rPr>
              <a:t>Incorporates a basic pump, auxiliary electric pumps or booster pumps that serve in emergency in case the engine driven pump fails</a:t>
            </a:r>
          </a:p>
          <a:p>
            <a:pPr>
              <a:buFont typeface="Arial" pitchFamily="34" charset="0"/>
              <a:buChar char="•"/>
            </a:pPr>
            <a:r>
              <a:rPr lang="en-CA" dirty="0" smtClean="0">
                <a:latin typeface="Arial" charset="0"/>
              </a:rPr>
              <a:t>Fuel pressure gauge gives a visual indication that fuel system is working</a:t>
            </a:r>
            <a:endParaRPr lang="en-CA" dirty="0" smtClean="0"/>
          </a:p>
          <a:p>
            <a:endParaRPr lang="en-CA" dirty="0"/>
          </a:p>
        </p:txBody>
      </p:sp>
      <p:pic>
        <p:nvPicPr>
          <p:cNvPr id="8" name="Picture 4" descr="C:\RGS(A) Writing Team\Air Studies Course\PO 416 - Aero Engines\Fuel Pump Fuel System.jpg"/>
          <p:cNvPicPr>
            <a:picLocks noChangeAspect="1" noChangeArrowheads="1"/>
          </p:cNvPicPr>
          <p:nvPr/>
        </p:nvPicPr>
        <p:blipFill>
          <a:blip r:embed="rId3" cstate="print"/>
          <a:stretch>
            <a:fillRect/>
          </a:stretch>
        </p:blipFill>
        <p:spPr bwMode="auto">
          <a:xfrm>
            <a:off x="0" y="620688"/>
            <a:ext cx="9144000" cy="5994599"/>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Horsepower</a:t>
            </a:r>
            <a:endParaRPr lang="en-CA" dirty="0"/>
          </a:p>
        </p:txBody>
      </p:sp>
      <p:sp>
        <p:nvSpPr>
          <p:cNvPr id="3" name="Content Placeholder 2"/>
          <p:cNvSpPr>
            <a:spLocks noGrp="1"/>
          </p:cNvSpPr>
          <p:nvPr>
            <p:ph idx="1"/>
          </p:nvPr>
        </p:nvSpPr>
        <p:spPr>
          <a:xfrm>
            <a:off x="685800" y="1981200"/>
            <a:ext cx="7772400" cy="4876800"/>
          </a:xfrm>
        </p:spPr>
        <p:txBody>
          <a:bodyPr>
            <a:normAutofit fontScale="92500" lnSpcReduction="20000"/>
          </a:bodyPr>
          <a:lstStyle/>
          <a:p>
            <a:r>
              <a:rPr lang="en-CA" dirty="0" smtClean="0"/>
              <a:t>Horsepower</a:t>
            </a:r>
          </a:p>
          <a:p>
            <a:pPr lvl="1"/>
            <a:r>
              <a:rPr lang="en-CA" dirty="0" smtClean="0"/>
              <a:t>Standard unit used to measure power produced by an engine</a:t>
            </a:r>
          </a:p>
          <a:p>
            <a:pPr lvl="1"/>
            <a:r>
              <a:rPr lang="en-CA" dirty="0" smtClean="0"/>
              <a:t>Represents the amount of work required to lift a weight of 33,000 lbs 1 foot in 1 minute (1Hp)</a:t>
            </a:r>
          </a:p>
          <a:p>
            <a:r>
              <a:rPr lang="en-CA" dirty="0" smtClean="0"/>
              <a:t>Indicated Horsepower</a:t>
            </a:r>
          </a:p>
          <a:p>
            <a:pPr lvl="1"/>
            <a:r>
              <a:rPr lang="en-CA" dirty="0" smtClean="0"/>
              <a:t>Power developed inside internal combustion engine; no losses accounted</a:t>
            </a:r>
          </a:p>
          <a:p>
            <a:r>
              <a:rPr lang="en-CA" dirty="0" smtClean="0"/>
              <a:t>Brake Horsepower (BHP)</a:t>
            </a:r>
          </a:p>
          <a:p>
            <a:pPr lvl="1"/>
            <a:r>
              <a:rPr lang="en-CA" dirty="0" smtClean="0"/>
              <a:t>Due to friction and other losses, all indicated power is not available for useful work</a:t>
            </a:r>
          </a:p>
          <a:p>
            <a:pPr lvl="1"/>
            <a:r>
              <a:rPr lang="en-CA" dirty="0" smtClean="0"/>
              <a:t>Actual power driving the propeller is BHP</a:t>
            </a:r>
            <a:endParaRPr lang="en-C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CA" dirty="0" smtClean="0"/>
              <a:t>Other Components of the Fuel System</a:t>
            </a:r>
          </a:p>
        </p:txBody>
      </p:sp>
      <p:sp>
        <p:nvSpPr>
          <p:cNvPr id="5" name="Content Placeholder 4"/>
          <p:cNvSpPr>
            <a:spLocks noGrp="1"/>
          </p:cNvSpPr>
          <p:nvPr>
            <p:ph idx="1"/>
          </p:nvPr>
        </p:nvSpPr>
        <p:spPr/>
        <p:txBody>
          <a:bodyPr/>
          <a:lstStyle/>
          <a:p>
            <a:r>
              <a:rPr lang="en-US" sz="2800" dirty="0" smtClean="0"/>
              <a:t>Fuel Tanks:</a:t>
            </a:r>
          </a:p>
          <a:p>
            <a:pPr marL="971550" lvl="1" indent="-387350"/>
            <a:r>
              <a:rPr lang="en-CA" sz="2400" dirty="0" smtClean="0"/>
              <a:t>vary in size, shape and location</a:t>
            </a:r>
          </a:p>
          <a:p>
            <a:pPr marL="971550" lvl="1" indent="-387350"/>
            <a:r>
              <a:rPr lang="en-CA" sz="2400" dirty="0" smtClean="0"/>
              <a:t>construction material is light and chemically inert to fuel</a:t>
            </a:r>
          </a:p>
          <a:p>
            <a:pPr marL="971550" lvl="1" indent="-387350"/>
            <a:r>
              <a:rPr lang="en-CA" sz="2400" dirty="0" smtClean="0"/>
              <a:t>tanks usually have a drain at the bottom to remove water and have internal baffles to prevent fuel from shifting suddenly during attitude changes</a:t>
            </a:r>
          </a:p>
          <a:p>
            <a:pPr marL="971550" lvl="1" indent="-387350"/>
            <a:r>
              <a:rPr lang="en-CA" sz="2400" dirty="0" smtClean="0"/>
              <a:t>tanks are vented to maintain atmospheric pressure inside the tank and allow the fuel to flow</a:t>
            </a:r>
          </a:p>
        </p:txBody>
      </p:sp>
    </p:spTree>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CA" dirty="0" smtClean="0"/>
              <a:t>Other Components of the Fuel System</a:t>
            </a:r>
          </a:p>
        </p:txBody>
      </p:sp>
      <p:sp>
        <p:nvSpPr>
          <p:cNvPr id="7" name="Content Placeholder 6"/>
          <p:cNvSpPr>
            <a:spLocks noGrp="1"/>
          </p:cNvSpPr>
          <p:nvPr>
            <p:ph idx="1"/>
          </p:nvPr>
        </p:nvSpPr>
        <p:spPr/>
        <p:txBody>
          <a:bodyPr/>
          <a:lstStyle/>
          <a:p>
            <a:r>
              <a:rPr lang="en-US" dirty="0" smtClean="0"/>
              <a:t>Fuel Selector Control:</a:t>
            </a:r>
          </a:p>
          <a:p>
            <a:pPr marL="971550" lvl="1" indent="-387350"/>
            <a:r>
              <a:rPr lang="en-CA" sz="2400" dirty="0" smtClean="0">
                <a:latin typeface="Arial" charset="0"/>
              </a:rPr>
              <a:t>This device permits the pilot to select from which tank they want to draw fuel</a:t>
            </a:r>
          </a:p>
          <a:p>
            <a:pPr marL="971550" lvl="1" indent="-387350"/>
            <a:endParaRPr lang="en-CA" sz="2400" dirty="0" smtClean="0">
              <a:latin typeface="Arial" charset="0"/>
            </a:endParaRPr>
          </a:p>
          <a:p>
            <a:r>
              <a:rPr lang="en-US" dirty="0" smtClean="0"/>
              <a:t>Fuel Lines and Filters:</a:t>
            </a:r>
          </a:p>
          <a:p>
            <a:pPr marL="971550" lvl="1" indent="-387350"/>
            <a:r>
              <a:rPr lang="en-CA" sz="2400" dirty="0" smtClean="0"/>
              <a:t>Connect the fuel tanks to the carburetor</a:t>
            </a:r>
          </a:p>
          <a:p>
            <a:pPr marL="971550" lvl="1" indent="-387350"/>
            <a:r>
              <a:rPr lang="en-CA" sz="2400" dirty="0" smtClean="0"/>
              <a:t>Made of a variety of materials</a:t>
            </a:r>
          </a:p>
          <a:p>
            <a:pPr marL="971550" lvl="1" indent="-387350"/>
            <a:r>
              <a:rPr lang="en-CA" sz="2400" dirty="0" smtClean="0"/>
              <a:t>One or several filters prior to the carburetor prevent debris from clogging the system</a:t>
            </a:r>
            <a:endParaRPr lang="en-US" dirty="0" smtClean="0"/>
          </a:p>
          <a:p>
            <a:endParaRPr lang="en-US" dirty="0" smtClean="0"/>
          </a:p>
        </p:txBody>
      </p:sp>
    </p:spTree>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CA" dirty="0" smtClean="0"/>
              <a:t>Fuels</a:t>
            </a:r>
          </a:p>
        </p:txBody>
      </p:sp>
      <p:sp>
        <p:nvSpPr>
          <p:cNvPr id="37891" name="Rectangle 3"/>
          <p:cNvSpPr>
            <a:spLocks noGrp="1" noChangeArrowheads="1"/>
          </p:cNvSpPr>
          <p:nvPr>
            <p:ph idx="1"/>
          </p:nvPr>
        </p:nvSpPr>
        <p:spPr/>
        <p:txBody>
          <a:bodyPr/>
          <a:lstStyle/>
          <a:p>
            <a:r>
              <a:rPr lang="en-CA" sz="2800" dirty="0" smtClean="0"/>
              <a:t>Fuels for modern high compression engines must burn slowly and expand evenly rather than explode quickly</a:t>
            </a:r>
          </a:p>
          <a:p>
            <a:endParaRPr lang="en-CA" sz="2800" dirty="0" smtClean="0"/>
          </a:p>
          <a:p>
            <a:r>
              <a:rPr lang="en-CA" sz="2800" dirty="0" smtClean="0"/>
              <a:t>The fuels that possess this quality are known as high octane fuels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strips(downRight)">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7891">
                                            <p:txEl>
                                              <p:pRg st="2" end="2"/>
                                            </p:txEl>
                                          </p:spTgt>
                                        </p:tgtEl>
                                        <p:attrNameLst>
                                          <p:attrName>style.visibility</p:attrName>
                                        </p:attrNameLst>
                                      </p:cBhvr>
                                      <p:to>
                                        <p:strVal val="visible"/>
                                      </p:to>
                                    </p:set>
                                    <p:animEffect transition="in" filter="strips(downRight)">
                                      <p:cBhvr>
                                        <p:cTn id="12" dur="500"/>
                                        <p:tgtEl>
                                          <p:spTgt spid="37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3"/>
          <p:cNvSpPr>
            <a:spLocks noGrp="1" noChangeArrowheads="1"/>
          </p:cNvSpPr>
          <p:nvPr>
            <p:ph type="title"/>
          </p:nvPr>
        </p:nvSpPr>
        <p:spPr/>
        <p:txBody>
          <a:bodyPr/>
          <a:lstStyle/>
          <a:p>
            <a:r>
              <a:rPr lang="en-CA" dirty="0" smtClean="0"/>
              <a:t>Octane Ratings</a:t>
            </a:r>
          </a:p>
        </p:txBody>
      </p:sp>
      <p:sp>
        <p:nvSpPr>
          <p:cNvPr id="39938" name="Rectangle 2"/>
          <p:cNvSpPr>
            <a:spLocks noGrp="1" noChangeArrowheads="1"/>
          </p:cNvSpPr>
          <p:nvPr>
            <p:ph idx="1"/>
          </p:nvPr>
        </p:nvSpPr>
        <p:spPr/>
        <p:txBody>
          <a:bodyPr>
            <a:normAutofit fontScale="92500"/>
          </a:bodyPr>
          <a:lstStyle/>
          <a:p>
            <a:r>
              <a:rPr lang="en-CA" dirty="0" smtClean="0"/>
              <a:t>Octane:</a:t>
            </a:r>
          </a:p>
          <a:p>
            <a:pPr lvl="1"/>
            <a:r>
              <a:rPr lang="en-CA" dirty="0" smtClean="0"/>
              <a:t>a substance which possesses minimum detonating qualities.</a:t>
            </a:r>
          </a:p>
          <a:p>
            <a:r>
              <a:rPr lang="en-CA" dirty="0" smtClean="0"/>
              <a:t>Heptane:</a:t>
            </a:r>
          </a:p>
          <a:p>
            <a:pPr lvl="1"/>
            <a:r>
              <a:rPr lang="en-CA" dirty="0" smtClean="0"/>
              <a:t>a substance which possesses maximum detonating qualities.</a:t>
            </a:r>
          </a:p>
          <a:p>
            <a:r>
              <a:rPr lang="en-CA" dirty="0" smtClean="0"/>
              <a:t>The proportion of octane to heptane in a fuel is usually expressed as a percentage</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strips(downRight)">
                                      <p:cBhvr>
                                        <p:cTn id="7" dur="500"/>
                                        <p:tgtEl>
                                          <p:spTgt spid="39938">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39938">
                                            <p:txEl>
                                              <p:pRg st="1" end="1"/>
                                            </p:txEl>
                                          </p:spTgt>
                                        </p:tgtEl>
                                        <p:attrNameLst>
                                          <p:attrName>style.visibility</p:attrName>
                                        </p:attrNameLst>
                                      </p:cBhvr>
                                      <p:to>
                                        <p:strVal val="visible"/>
                                      </p:to>
                                    </p:set>
                                    <p:animEffect transition="in" filter="strips(downRight)">
                                      <p:cBhvr>
                                        <p:cTn id="10" dur="500"/>
                                        <p:tgtEl>
                                          <p:spTgt spid="3993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39938">
                                            <p:txEl>
                                              <p:pRg st="2" end="2"/>
                                            </p:txEl>
                                          </p:spTgt>
                                        </p:tgtEl>
                                        <p:attrNameLst>
                                          <p:attrName>style.visibility</p:attrName>
                                        </p:attrNameLst>
                                      </p:cBhvr>
                                      <p:to>
                                        <p:strVal val="visible"/>
                                      </p:to>
                                    </p:set>
                                    <p:animEffect transition="in" filter="strips(downRight)">
                                      <p:cBhvr>
                                        <p:cTn id="15" dur="500"/>
                                        <p:tgtEl>
                                          <p:spTgt spid="39938">
                                            <p:txEl>
                                              <p:pRg st="2" end="2"/>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39938">
                                            <p:txEl>
                                              <p:pRg st="3" end="3"/>
                                            </p:txEl>
                                          </p:spTgt>
                                        </p:tgtEl>
                                        <p:attrNameLst>
                                          <p:attrName>style.visibility</p:attrName>
                                        </p:attrNameLst>
                                      </p:cBhvr>
                                      <p:to>
                                        <p:strVal val="visible"/>
                                      </p:to>
                                    </p:set>
                                    <p:animEffect transition="in" filter="strips(downRight)">
                                      <p:cBhvr>
                                        <p:cTn id="18" dur="500"/>
                                        <p:tgtEl>
                                          <p:spTgt spid="3993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39938">
                                            <p:txEl>
                                              <p:pRg st="4" end="4"/>
                                            </p:txEl>
                                          </p:spTgt>
                                        </p:tgtEl>
                                        <p:attrNameLst>
                                          <p:attrName>style.visibility</p:attrName>
                                        </p:attrNameLst>
                                      </p:cBhvr>
                                      <p:to>
                                        <p:strVal val="visible"/>
                                      </p:to>
                                    </p:set>
                                    <p:animEffect transition="in" filter="strips(downRight)">
                                      <p:cBhvr>
                                        <p:cTn id="23" dur="500"/>
                                        <p:tgtEl>
                                          <p:spTgt spid="399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CA" dirty="0" smtClean="0"/>
              <a:t>Fuel Grades</a:t>
            </a:r>
          </a:p>
        </p:txBody>
      </p:sp>
      <p:sp>
        <p:nvSpPr>
          <p:cNvPr id="40963" name="Rectangle 3"/>
          <p:cNvSpPr>
            <a:spLocks noGrp="1" noChangeArrowheads="1"/>
          </p:cNvSpPr>
          <p:nvPr>
            <p:ph idx="1"/>
          </p:nvPr>
        </p:nvSpPr>
        <p:spPr/>
        <p:txBody>
          <a:bodyPr/>
          <a:lstStyle/>
          <a:p>
            <a:pPr marL="469900" indent="-469900"/>
            <a:r>
              <a:rPr lang="en-CA" sz="2400" dirty="0" smtClean="0"/>
              <a:t>Usually indicated by two numbers.</a:t>
            </a:r>
          </a:p>
          <a:p>
            <a:pPr marL="469900" indent="-469900"/>
            <a:r>
              <a:rPr lang="en-CA" sz="2400" dirty="0" smtClean="0"/>
              <a:t>The first number indicates the octane rating at lean mixture conditions and the second at rich mixture conditions.</a:t>
            </a:r>
          </a:p>
          <a:p>
            <a:pPr marL="469900" indent="-469900"/>
            <a:r>
              <a:rPr lang="en-CA" sz="2400" dirty="0" smtClean="0"/>
              <a:t>E.g.. Grade 80/87 = octane rating of 80 at lean mixture conditions and 87 at rich mixture conditions</a:t>
            </a:r>
          </a:p>
          <a:p>
            <a:pPr marL="469900" indent="-469900"/>
            <a:r>
              <a:rPr lang="en-CA" sz="2400" dirty="0" smtClean="0"/>
              <a:t>Octane numbers only go to 100. </a:t>
            </a:r>
          </a:p>
          <a:p>
            <a:pPr marL="469900" indent="-469900"/>
            <a:r>
              <a:rPr lang="en-CA" sz="2400" dirty="0" smtClean="0"/>
              <a:t>Those above are called </a:t>
            </a:r>
            <a:r>
              <a:rPr lang="en-CA" sz="2400" u="sng" dirty="0" smtClean="0"/>
              <a:t>Performance Numbers</a:t>
            </a:r>
            <a:r>
              <a:rPr lang="en-CA" sz="2400" dirty="0" smtClean="0"/>
              <a:t> and represent 100% octane with additional additives to slow the burning even more.</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p:cTn id="7" dur="500" fill="hold"/>
                                        <p:tgtEl>
                                          <p:spTgt spid="409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6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0963">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4096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40963">
                                            <p:txEl>
                                              <p:pRg st="1" end="1"/>
                                            </p:txEl>
                                          </p:spTgt>
                                        </p:tgtEl>
                                        <p:attrNameLst>
                                          <p:attrName>style.visibility</p:attrName>
                                        </p:attrNameLst>
                                      </p:cBhvr>
                                      <p:to>
                                        <p:strVal val="visible"/>
                                      </p:to>
                                    </p:set>
                                    <p:anim calcmode="lin" valueType="num">
                                      <p:cBhvr>
                                        <p:cTn id="15" dur="500" fill="hold"/>
                                        <p:tgtEl>
                                          <p:spTgt spid="4096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4096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40963">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40963">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40963">
                                            <p:txEl>
                                              <p:pRg st="2" end="2"/>
                                            </p:txEl>
                                          </p:spTgt>
                                        </p:tgtEl>
                                        <p:attrNameLst>
                                          <p:attrName>style.visibility</p:attrName>
                                        </p:attrNameLst>
                                      </p:cBhvr>
                                      <p:to>
                                        <p:strVal val="visible"/>
                                      </p:to>
                                    </p:set>
                                    <p:anim calcmode="lin" valueType="num">
                                      <p:cBhvr>
                                        <p:cTn id="23" dur="500" fill="hold"/>
                                        <p:tgtEl>
                                          <p:spTgt spid="4096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096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40963">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40963">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40963">
                                            <p:txEl>
                                              <p:pRg st="3" end="3"/>
                                            </p:txEl>
                                          </p:spTgt>
                                        </p:tgtEl>
                                        <p:attrNameLst>
                                          <p:attrName>style.visibility</p:attrName>
                                        </p:attrNameLst>
                                      </p:cBhvr>
                                      <p:to>
                                        <p:strVal val="visible"/>
                                      </p:to>
                                    </p:set>
                                    <p:anim calcmode="lin" valueType="num">
                                      <p:cBhvr>
                                        <p:cTn id="31" dur="500" fill="hold"/>
                                        <p:tgtEl>
                                          <p:spTgt spid="4096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4096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40963">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40963">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40963">
                                            <p:txEl>
                                              <p:pRg st="4" end="4"/>
                                            </p:txEl>
                                          </p:spTgt>
                                        </p:tgtEl>
                                        <p:attrNameLst>
                                          <p:attrName>style.visibility</p:attrName>
                                        </p:attrNameLst>
                                      </p:cBhvr>
                                      <p:to>
                                        <p:strVal val="visible"/>
                                      </p:to>
                                    </p:set>
                                    <p:anim calcmode="lin" valueType="num">
                                      <p:cBhvr>
                                        <p:cTn id="39" dur="500" fill="hold"/>
                                        <p:tgtEl>
                                          <p:spTgt spid="4096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4096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40963">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40963">
                                            <p:txEl>
                                              <p:pRg st="4" end="4"/>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p:spPr>
        <p:txBody>
          <a:bodyPr lIns="92075" tIns="46038" rIns="92075" bIns="46038" anchor="b"/>
          <a:lstStyle/>
          <a:p>
            <a:r>
              <a:rPr lang="en-CA" dirty="0" smtClean="0"/>
              <a:t>Applications of Various Fuel Grades</a:t>
            </a:r>
          </a:p>
        </p:txBody>
      </p:sp>
      <p:graphicFrame>
        <p:nvGraphicFramePr>
          <p:cNvPr id="5" name="Content Placeholder 4"/>
          <p:cNvGraphicFramePr>
            <a:graphicFrameLocks noGrp="1"/>
          </p:cNvGraphicFramePr>
          <p:nvPr>
            <p:ph idx="1"/>
          </p:nvPr>
        </p:nvGraphicFramePr>
        <p:xfrm>
          <a:off x="0" y="1916830"/>
          <a:ext cx="9144000" cy="4136412"/>
        </p:xfrm>
        <a:graphic>
          <a:graphicData uri="http://schemas.openxmlformats.org/drawingml/2006/table">
            <a:tbl>
              <a:tblPr firstRow="1" bandRow="1">
                <a:tableStyleId>{5C22544A-7EE6-4342-B048-85BDC9FD1C3A}</a:tableStyleId>
              </a:tblPr>
              <a:tblGrid>
                <a:gridCol w="2555776"/>
                <a:gridCol w="3312368"/>
                <a:gridCol w="3275856"/>
              </a:tblGrid>
              <a:tr h="748884">
                <a:tc>
                  <a:txBody>
                    <a:bodyPr/>
                    <a:lstStyle/>
                    <a:p>
                      <a:r>
                        <a:rPr lang="en-CA" sz="2800" dirty="0" smtClean="0"/>
                        <a:t>Application</a:t>
                      </a:r>
                      <a:endParaRPr lang="en-CA" sz="2800" dirty="0"/>
                    </a:p>
                  </a:txBody>
                  <a:tcPr/>
                </a:tc>
                <a:tc>
                  <a:txBody>
                    <a:bodyPr/>
                    <a:lstStyle/>
                    <a:p>
                      <a:r>
                        <a:rPr lang="en-CA" sz="2800" dirty="0" smtClean="0"/>
                        <a:t>Grade or Type</a:t>
                      </a:r>
                      <a:endParaRPr lang="en-CA" sz="2800" dirty="0"/>
                    </a:p>
                  </a:txBody>
                  <a:tcPr/>
                </a:tc>
                <a:tc>
                  <a:txBody>
                    <a:bodyPr/>
                    <a:lstStyle/>
                    <a:p>
                      <a:r>
                        <a:rPr lang="en-CA" sz="2800" dirty="0" smtClean="0"/>
                        <a:t>Colour</a:t>
                      </a:r>
                      <a:endParaRPr lang="en-CA" sz="2800" dirty="0"/>
                    </a:p>
                  </a:txBody>
                  <a:tcPr/>
                </a:tc>
              </a:tr>
              <a:tr h="748884">
                <a:tc>
                  <a:txBody>
                    <a:bodyPr/>
                    <a:lstStyle/>
                    <a:p>
                      <a:r>
                        <a:rPr lang="en-CA" sz="2800" dirty="0" smtClean="0"/>
                        <a:t>Low power</a:t>
                      </a:r>
                      <a:endParaRPr lang="en-CA" sz="2800" dirty="0"/>
                    </a:p>
                  </a:txBody>
                  <a:tcPr/>
                </a:tc>
                <a:tc>
                  <a:txBody>
                    <a:bodyPr/>
                    <a:lstStyle/>
                    <a:p>
                      <a:r>
                        <a:rPr lang="en-CA" sz="2800" dirty="0" smtClean="0"/>
                        <a:t>Grade 80 (or 80/87)</a:t>
                      </a:r>
                      <a:endParaRPr lang="en-CA" sz="2800" dirty="0"/>
                    </a:p>
                  </a:txBody>
                  <a:tcPr/>
                </a:tc>
                <a:tc>
                  <a:txBody>
                    <a:bodyPr/>
                    <a:lstStyle/>
                    <a:p>
                      <a:r>
                        <a:rPr lang="en-CA" sz="2800" b="1" dirty="0" smtClean="0">
                          <a:solidFill>
                            <a:srgbClr val="FF0000"/>
                          </a:solidFill>
                        </a:rPr>
                        <a:t>RED</a:t>
                      </a:r>
                      <a:endParaRPr lang="en-CA" sz="2800" b="1" dirty="0">
                        <a:solidFill>
                          <a:srgbClr val="FF0000"/>
                        </a:solidFill>
                      </a:endParaRPr>
                    </a:p>
                  </a:txBody>
                  <a:tcPr/>
                </a:tc>
              </a:tr>
              <a:tr h="748884">
                <a:tc>
                  <a:txBody>
                    <a:bodyPr/>
                    <a:lstStyle/>
                    <a:p>
                      <a:r>
                        <a:rPr lang="en-CA" sz="2800" dirty="0" smtClean="0"/>
                        <a:t>Medium power</a:t>
                      </a:r>
                      <a:endParaRPr lang="en-CA" sz="2800" dirty="0"/>
                    </a:p>
                  </a:txBody>
                  <a:tcPr/>
                </a:tc>
                <a:tc>
                  <a:txBody>
                    <a:bodyPr/>
                    <a:lstStyle/>
                    <a:p>
                      <a:r>
                        <a:rPr lang="en-CA" sz="2800" dirty="0" smtClean="0"/>
                        <a:t>100 (High Lead)</a:t>
                      </a:r>
                      <a:endParaRPr lang="en-CA" sz="2800" dirty="0"/>
                    </a:p>
                  </a:txBody>
                  <a:tcPr/>
                </a:tc>
                <a:tc>
                  <a:txBody>
                    <a:bodyPr/>
                    <a:lstStyle/>
                    <a:p>
                      <a:r>
                        <a:rPr lang="en-CA" sz="2800" b="1" dirty="0" smtClean="0">
                          <a:solidFill>
                            <a:srgbClr val="00B050"/>
                          </a:solidFill>
                        </a:rPr>
                        <a:t>GREEN</a:t>
                      </a:r>
                      <a:endParaRPr lang="en-CA" sz="2800" b="1" dirty="0">
                        <a:solidFill>
                          <a:srgbClr val="00B050"/>
                        </a:solidFill>
                      </a:endParaRPr>
                    </a:p>
                  </a:txBody>
                  <a:tcPr/>
                </a:tc>
              </a:tr>
              <a:tr h="748884">
                <a:tc>
                  <a:txBody>
                    <a:bodyPr/>
                    <a:lstStyle/>
                    <a:p>
                      <a:r>
                        <a:rPr lang="en-CA" sz="2800" dirty="0" smtClean="0"/>
                        <a:t>Medium power</a:t>
                      </a:r>
                      <a:endParaRPr lang="en-CA" sz="2800" dirty="0"/>
                    </a:p>
                  </a:txBody>
                  <a:tcPr/>
                </a:tc>
                <a:tc>
                  <a:txBody>
                    <a:bodyPr/>
                    <a:lstStyle/>
                    <a:p>
                      <a:r>
                        <a:rPr lang="en-CA" sz="2800" dirty="0" smtClean="0"/>
                        <a:t>100LL</a:t>
                      </a:r>
                      <a:r>
                        <a:rPr lang="en-CA" sz="2800" baseline="0" dirty="0" smtClean="0"/>
                        <a:t> (Low Lead)</a:t>
                      </a:r>
                      <a:endParaRPr lang="en-CA" sz="2800" dirty="0"/>
                    </a:p>
                  </a:txBody>
                  <a:tcPr/>
                </a:tc>
                <a:tc>
                  <a:txBody>
                    <a:bodyPr/>
                    <a:lstStyle/>
                    <a:p>
                      <a:r>
                        <a:rPr lang="en-CA" sz="2800" b="1" dirty="0" smtClean="0">
                          <a:solidFill>
                            <a:srgbClr val="0070C0"/>
                          </a:solidFill>
                        </a:rPr>
                        <a:t>BLUE</a:t>
                      </a:r>
                      <a:endParaRPr lang="en-CA" sz="2800" b="1" dirty="0">
                        <a:solidFill>
                          <a:srgbClr val="0070C0"/>
                        </a:solidFill>
                      </a:endParaRPr>
                    </a:p>
                  </a:txBody>
                  <a:tcPr/>
                </a:tc>
              </a:tr>
              <a:tr h="748884">
                <a:tc>
                  <a:txBody>
                    <a:bodyPr/>
                    <a:lstStyle/>
                    <a:p>
                      <a:r>
                        <a:rPr lang="en-CA" sz="2800" dirty="0" smtClean="0"/>
                        <a:t>Jet Engine</a:t>
                      </a:r>
                      <a:endParaRPr lang="en-CA" sz="2800" dirty="0"/>
                    </a:p>
                  </a:txBody>
                  <a:tcPr/>
                </a:tc>
                <a:tc>
                  <a:txBody>
                    <a:bodyPr/>
                    <a:lstStyle/>
                    <a:p>
                      <a:r>
                        <a:rPr lang="en-CA" sz="2800" dirty="0" smtClean="0"/>
                        <a:t>Kerosene</a:t>
                      </a:r>
                      <a:endParaRPr lang="en-CA" sz="2800" dirty="0"/>
                    </a:p>
                  </a:txBody>
                  <a:tcPr/>
                </a:tc>
                <a:tc>
                  <a:txBody>
                    <a:bodyPr/>
                    <a:lstStyle/>
                    <a:p>
                      <a:r>
                        <a:rPr lang="en-CA" sz="2800" b="1" dirty="0" smtClean="0">
                          <a:solidFill>
                            <a:srgbClr val="FFC000"/>
                          </a:solidFill>
                        </a:rPr>
                        <a:t>CLEAR</a:t>
                      </a:r>
                      <a:r>
                        <a:rPr lang="en-CA" sz="2800" b="1" baseline="0" dirty="0" smtClean="0">
                          <a:solidFill>
                            <a:srgbClr val="FFC000"/>
                          </a:solidFill>
                        </a:rPr>
                        <a:t> or STRAW YELLOW</a:t>
                      </a:r>
                      <a:endParaRPr lang="en-CA" sz="2800" b="1" dirty="0">
                        <a:solidFill>
                          <a:srgbClr val="FFC000"/>
                        </a:solidFill>
                      </a:endParaRPr>
                    </a:p>
                  </a:txBody>
                  <a:tcPr/>
                </a:tc>
              </a:tr>
            </a:tbl>
          </a:graphicData>
        </a:graphic>
      </p:graphicFrame>
    </p:spTree>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CA" dirty="0" smtClean="0"/>
              <a:t>Additional Notes</a:t>
            </a:r>
          </a:p>
        </p:txBody>
      </p:sp>
      <p:sp>
        <p:nvSpPr>
          <p:cNvPr id="43011" name="Rectangle 3"/>
          <p:cNvSpPr>
            <a:spLocks noGrp="1" noChangeArrowheads="1"/>
          </p:cNvSpPr>
          <p:nvPr>
            <p:ph idx="1"/>
          </p:nvPr>
        </p:nvSpPr>
        <p:spPr/>
        <p:txBody>
          <a:bodyPr/>
          <a:lstStyle/>
          <a:p>
            <a:r>
              <a:rPr lang="en-CA" sz="2800" dirty="0" smtClean="0"/>
              <a:t>If the proper grade of fuel is not available, always use the next (higher) grade, never the lower one</a:t>
            </a:r>
          </a:p>
          <a:p>
            <a:r>
              <a:rPr lang="en-CA" sz="2800" dirty="0" smtClean="0"/>
              <a:t>The pilot is responsible to see that the proper fuel is used </a:t>
            </a:r>
          </a:p>
          <a:p>
            <a:r>
              <a:rPr lang="en-CA" sz="2800" dirty="0" smtClean="0"/>
              <a:t>The correct grade of fuel can be found in the airplane flight manual</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p:cTn id="7" dur="500" fill="hold"/>
                                        <p:tgtEl>
                                          <p:spTgt spid="43011">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430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3011">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430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43011">
                                            <p:txEl>
                                              <p:pRg st="1" end="1"/>
                                            </p:txEl>
                                          </p:spTgt>
                                        </p:tgtEl>
                                        <p:attrNameLst>
                                          <p:attrName>style.visibility</p:attrName>
                                        </p:attrNameLst>
                                      </p:cBhvr>
                                      <p:to>
                                        <p:strVal val="visible"/>
                                      </p:to>
                                    </p:set>
                                    <p:anim calcmode="lin" valueType="num">
                                      <p:cBhvr>
                                        <p:cTn id="15" dur="500" fill="hold"/>
                                        <p:tgtEl>
                                          <p:spTgt spid="43011">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43011">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43011">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301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grpId="0" nodeType="clickEffect">
                                  <p:stCondLst>
                                    <p:cond delay="0"/>
                                  </p:stCondLst>
                                  <p:childTnLst>
                                    <p:set>
                                      <p:cBhvr>
                                        <p:cTn id="22" dur="1" fill="hold">
                                          <p:stCondLst>
                                            <p:cond delay="0"/>
                                          </p:stCondLst>
                                        </p:cTn>
                                        <p:tgtEl>
                                          <p:spTgt spid="43011">
                                            <p:txEl>
                                              <p:pRg st="2" end="2"/>
                                            </p:txEl>
                                          </p:spTgt>
                                        </p:tgtEl>
                                        <p:attrNameLst>
                                          <p:attrName>style.visibility</p:attrName>
                                        </p:attrNameLst>
                                      </p:cBhvr>
                                      <p:to>
                                        <p:strVal val="visible"/>
                                      </p:to>
                                    </p:set>
                                    <p:anim calcmode="lin" valueType="num">
                                      <p:cBhvr>
                                        <p:cTn id="23" dur="500" fill="hold"/>
                                        <p:tgtEl>
                                          <p:spTgt spid="43011">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43011">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4301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3011">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CA" dirty="0" smtClean="0"/>
              <a:t>Detonation</a:t>
            </a:r>
          </a:p>
        </p:txBody>
      </p:sp>
      <p:sp>
        <p:nvSpPr>
          <p:cNvPr id="62467" name="Rectangle 3"/>
          <p:cNvSpPr>
            <a:spLocks noGrp="1" noChangeArrowheads="1"/>
          </p:cNvSpPr>
          <p:nvPr>
            <p:ph idx="1"/>
          </p:nvPr>
        </p:nvSpPr>
        <p:spPr>
          <a:xfrm>
            <a:off x="685800" y="1981200"/>
            <a:ext cx="7772400" cy="4876800"/>
          </a:xfrm>
        </p:spPr>
        <p:txBody>
          <a:bodyPr>
            <a:normAutofit lnSpcReduction="10000"/>
          </a:bodyPr>
          <a:lstStyle/>
          <a:p>
            <a:r>
              <a:rPr lang="en-CA" sz="2400" dirty="0" smtClean="0"/>
              <a:t>Very rapid and violent explosion of the fuel in the cylinder; causes overheating and can damage engine components</a:t>
            </a:r>
          </a:p>
          <a:p>
            <a:r>
              <a:rPr lang="en-CA" sz="2400" dirty="0" smtClean="0"/>
              <a:t>Signs:</a:t>
            </a:r>
          </a:p>
          <a:p>
            <a:pPr lvl="1"/>
            <a:r>
              <a:rPr lang="en-CA" sz="2000" dirty="0" smtClean="0"/>
              <a:t>rapid rise in cylinder pressure, and</a:t>
            </a:r>
          </a:p>
          <a:p>
            <a:pPr lvl="1"/>
            <a:r>
              <a:rPr lang="en-CA" sz="2000" dirty="0" smtClean="0"/>
              <a:t>rapid increase in cylinder head temperature</a:t>
            </a:r>
          </a:p>
          <a:p>
            <a:r>
              <a:rPr lang="en-CA" sz="2400" dirty="0" smtClean="0"/>
              <a:t>Causes:</a:t>
            </a:r>
          </a:p>
          <a:p>
            <a:pPr lvl="1"/>
            <a:r>
              <a:rPr lang="en-CA" sz="2000" dirty="0" smtClean="0"/>
              <a:t>use of incorrect fuel,</a:t>
            </a:r>
          </a:p>
          <a:p>
            <a:pPr lvl="1"/>
            <a:r>
              <a:rPr lang="en-CA" sz="2000" dirty="0" smtClean="0"/>
              <a:t>overheating (lack of airflow)</a:t>
            </a:r>
          </a:p>
          <a:p>
            <a:pPr lvl="1"/>
            <a:r>
              <a:rPr lang="en-CA" sz="2000" dirty="0" smtClean="0"/>
              <a:t>Too lean of mixture</a:t>
            </a:r>
          </a:p>
          <a:p>
            <a:r>
              <a:rPr lang="en-CA" sz="2400" dirty="0" smtClean="0"/>
              <a:t>Solution:</a:t>
            </a:r>
          </a:p>
          <a:p>
            <a:pPr lvl="1"/>
            <a:r>
              <a:rPr lang="en-CA" sz="2000" dirty="0" smtClean="0"/>
              <a:t>Solved by enrichening mixture (temporary)</a:t>
            </a:r>
          </a:p>
          <a:p>
            <a:pPr lvl="1"/>
            <a:r>
              <a:rPr lang="en-CA" sz="2000" dirty="0" smtClean="0"/>
              <a:t>Only use manufacturer approved octane rating (permanent)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blinds(vertical)">
                                      <p:cBhvr>
                                        <p:cTn id="7" dur="5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blinds(vertical)">
                                      <p:cBhvr>
                                        <p:cTn id="12" dur="500"/>
                                        <p:tgtEl>
                                          <p:spTgt spid="624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blinds(vertical)">
                                      <p:cBhvr>
                                        <p:cTn id="17" dur="500"/>
                                        <p:tgtEl>
                                          <p:spTgt spid="624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62467">
                                            <p:txEl>
                                              <p:pRg st="3" end="3"/>
                                            </p:txEl>
                                          </p:spTgt>
                                        </p:tgtEl>
                                        <p:attrNameLst>
                                          <p:attrName>style.visibility</p:attrName>
                                        </p:attrNameLst>
                                      </p:cBhvr>
                                      <p:to>
                                        <p:strVal val="visible"/>
                                      </p:to>
                                    </p:set>
                                    <p:animEffect transition="in" filter="blinds(vertical)">
                                      <p:cBhvr>
                                        <p:cTn id="22" dur="500"/>
                                        <p:tgtEl>
                                          <p:spTgt spid="624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62467">
                                            <p:txEl>
                                              <p:pRg st="4" end="4"/>
                                            </p:txEl>
                                          </p:spTgt>
                                        </p:tgtEl>
                                        <p:attrNameLst>
                                          <p:attrName>style.visibility</p:attrName>
                                        </p:attrNameLst>
                                      </p:cBhvr>
                                      <p:to>
                                        <p:strVal val="visible"/>
                                      </p:to>
                                    </p:set>
                                    <p:animEffect transition="in" filter="blinds(vertical)">
                                      <p:cBhvr>
                                        <p:cTn id="27" dur="500"/>
                                        <p:tgtEl>
                                          <p:spTgt spid="624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62467">
                                            <p:txEl>
                                              <p:pRg st="5" end="5"/>
                                            </p:txEl>
                                          </p:spTgt>
                                        </p:tgtEl>
                                        <p:attrNameLst>
                                          <p:attrName>style.visibility</p:attrName>
                                        </p:attrNameLst>
                                      </p:cBhvr>
                                      <p:to>
                                        <p:strVal val="visible"/>
                                      </p:to>
                                    </p:set>
                                    <p:animEffect transition="in" filter="blinds(vertical)">
                                      <p:cBhvr>
                                        <p:cTn id="32" dur="500"/>
                                        <p:tgtEl>
                                          <p:spTgt spid="624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62467">
                                            <p:txEl>
                                              <p:pRg st="6" end="6"/>
                                            </p:txEl>
                                          </p:spTgt>
                                        </p:tgtEl>
                                        <p:attrNameLst>
                                          <p:attrName>style.visibility</p:attrName>
                                        </p:attrNameLst>
                                      </p:cBhvr>
                                      <p:to>
                                        <p:strVal val="visible"/>
                                      </p:to>
                                    </p:set>
                                    <p:animEffect transition="in" filter="blinds(vertical)">
                                      <p:cBhvr>
                                        <p:cTn id="37" dur="500"/>
                                        <p:tgtEl>
                                          <p:spTgt spid="6246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5" fill="hold" grpId="0" nodeType="clickEffect">
                                  <p:stCondLst>
                                    <p:cond delay="0"/>
                                  </p:stCondLst>
                                  <p:childTnLst>
                                    <p:set>
                                      <p:cBhvr>
                                        <p:cTn id="41" dur="1" fill="hold">
                                          <p:stCondLst>
                                            <p:cond delay="0"/>
                                          </p:stCondLst>
                                        </p:cTn>
                                        <p:tgtEl>
                                          <p:spTgt spid="62467">
                                            <p:txEl>
                                              <p:pRg st="7" end="7"/>
                                            </p:txEl>
                                          </p:spTgt>
                                        </p:tgtEl>
                                        <p:attrNameLst>
                                          <p:attrName>style.visibility</p:attrName>
                                        </p:attrNameLst>
                                      </p:cBhvr>
                                      <p:to>
                                        <p:strVal val="visible"/>
                                      </p:to>
                                    </p:set>
                                    <p:animEffect transition="in" filter="blinds(vertical)">
                                      <p:cBhvr>
                                        <p:cTn id="42" dur="500"/>
                                        <p:tgtEl>
                                          <p:spTgt spid="6246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5" fill="hold" grpId="0" nodeType="clickEffect">
                                  <p:stCondLst>
                                    <p:cond delay="0"/>
                                  </p:stCondLst>
                                  <p:childTnLst>
                                    <p:set>
                                      <p:cBhvr>
                                        <p:cTn id="46" dur="1" fill="hold">
                                          <p:stCondLst>
                                            <p:cond delay="0"/>
                                          </p:stCondLst>
                                        </p:cTn>
                                        <p:tgtEl>
                                          <p:spTgt spid="62467">
                                            <p:txEl>
                                              <p:pRg st="8" end="8"/>
                                            </p:txEl>
                                          </p:spTgt>
                                        </p:tgtEl>
                                        <p:attrNameLst>
                                          <p:attrName>style.visibility</p:attrName>
                                        </p:attrNameLst>
                                      </p:cBhvr>
                                      <p:to>
                                        <p:strVal val="visible"/>
                                      </p:to>
                                    </p:set>
                                    <p:animEffect transition="in" filter="blinds(vertical)">
                                      <p:cBhvr>
                                        <p:cTn id="47" dur="500"/>
                                        <p:tgtEl>
                                          <p:spTgt spid="6246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5" fill="hold" grpId="0" nodeType="clickEffect">
                                  <p:stCondLst>
                                    <p:cond delay="0"/>
                                  </p:stCondLst>
                                  <p:childTnLst>
                                    <p:set>
                                      <p:cBhvr>
                                        <p:cTn id="51" dur="1" fill="hold">
                                          <p:stCondLst>
                                            <p:cond delay="0"/>
                                          </p:stCondLst>
                                        </p:cTn>
                                        <p:tgtEl>
                                          <p:spTgt spid="62467">
                                            <p:txEl>
                                              <p:pRg st="9" end="9"/>
                                            </p:txEl>
                                          </p:spTgt>
                                        </p:tgtEl>
                                        <p:attrNameLst>
                                          <p:attrName>style.visibility</p:attrName>
                                        </p:attrNameLst>
                                      </p:cBhvr>
                                      <p:to>
                                        <p:strVal val="visible"/>
                                      </p:to>
                                    </p:set>
                                    <p:animEffect transition="in" filter="blinds(vertical)">
                                      <p:cBhvr>
                                        <p:cTn id="52" dur="500"/>
                                        <p:tgtEl>
                                          <p:spTgt spid="6246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5" fill="hold" grpId="0" nodeType="clickEffect">
                                  <p:stCondLst>
                                    <p:cond delay="0"/>
                                  </p:stCondLst>
                                  <p:childTnLst>
                                    <p:set>
                                      <p:cBhvr>
                                        <p:cTn id="56" dur="1" fill="hold">
                                          <p:stCondLst>
                                            <p:cond delay="0"/>
                                          </p:stCondLst>
                                        </p:cTn>
                                        <p:tgtEl>
                                          <p:spTgt spid="62467">
                                            <p:txEl>
                                              <p:pRg st="10" end="10"/>
                                            </p:txEl>
                                          </p:spTgt>
                                        </p:tgtEl>
                                        <p:attrNameLst>
                                          <p:attrName>style.visibility</p:attrName>
                                        </p:attrNameLst>
                                      </p:cBhvr>
                                      <p:to>
                                        <p:strVal val="visible"/>
                                      </p:to>
                                    </p:set>
                                    <p:animEffect transition="in" filter="blinds(vertical)">
                                      <p:cBhvr>
                                        <p:cTn id="57" dur="500"/>
                                        <p:tgtEl>
                                          <p:spTgt spid="624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bldLvl="2"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Rectangle 3"/>
          <p:cNvSpPr>
            <a:spLocks noGrp="1" noChangeArrowheads="1"/>
          </p:cNvSpPr>
          <p:nvPr>
            <p:ph type="title"/>
          </p:nvPr>
        </p:nvSpPr>
        <p:spPr/>
        <p:txBody>
          <a:bodyPr/>
          <a:lstStyle/>
          <a:p>
            <a:r>
              <a:rPr lang="en-CA" dirty="0" smtClean="0"/>
              <a:t>Pre-ignition</a:t>
            </a:r>
          </a:p>
        </p:txBody>
      </p:sp>
      <p:sp>
        <p:nvSpPr>
          <p:cNvPr id="63490" name="Rectangle 2"/>
          <p:cNvSpPr>
            <a:spLocks noGrp="1" noChangeArrowheads="1"/>
          </p:cNvSpPr>
          <p:nvPr>
            <p:ph idx="1"/>
          </p:nvPr>
        </p:nvSpPr>
        <p:spPr/>
        <p:txBody>
          <a:bodyPr>
            <a:noAutofit/>
          </a:bodyPr>
          <a:lstStyle/>
          <a:p>
            <a:r>
              <a:rPr lang="en-CA" sz="2800" dirty="0" smtClean="0"/>
              <a:t>Premature ignition of the fuel/air mixture due to glowing carbon particles or local hotspots</a:t>
            </a:r>
          </a:p>
          <a:p>
            <a:r>
              <a:rPr lang="en-CA" sz="2800" dirty="0" smtClean="0"/>
              <a:t>Experienced when attempting to start a hot engine and usually results in a backfire through the intake manifold</a:t>
            </a:r>
          </a:p>
          <a:p>
            <a:r>
              <a:rPr lang="en-CA" sz="2800" dirty="0" smtClean="0"/>
              <a:t>Can do severe damage including warped pistons, and cracked cylinder heads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animEffect transition="in" filter="barn(outVertical)">
                                      <p:cBhvr>
                                        <p:cTn id="7" dur="500"/>
                                        <p:tgtEl>
                                          <p:spTgt spid="634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3490">
                                            <p:txEl>
                                              <p:pRg st="1" end="1"/>
                                            </p:txEl>
                                          </p:spTgt>
                                        </p:tgtEl>
                                        <p:attrNameLst>
                                          <p:attrName>style.visibility</p:attrName>
                                        </p:attrNameLst>
                                      </p:cBhvr>
                                      <p:to>
                                        <p:strVal val="visible"/>
                                      </p:to>
                                    </p:set>
                                    <p:animEffect transition="in" filter="barn(outVertical)">
                                      <p:cBhvr>
                                        <p:cTn id="12" dur="500"/>
                                        <p:tgtEl>
                                          <p:spTgt spid="634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63490">
                                            <p:txEl>
                                              <p:pRg st="2" end="2"/>
                                            </p:txEl>
                                          </p:spTgt>
                                        </p:tgtEl>
                                        <p:attrNameLst>
                                          <p:attrName>style.visibility</p:attrName>
                                        </p:attrNameLst>
                                      </p:cBhvr>
                                      <p:to>
                                        <p:strVal val="visible"/>
                                      </p:to>
                                    </p:set>
                                    <p:animEffect transition="in" filter="barn(outVertical)">
                                      <p:cBhvr>
                                        <p:cTn id="17" dur="500"/>
                                        <p:tgtEl>
                                          <p:spTgt spid="634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7" name="Rectangle 3"/>
          <p:cNvSpPr>
            <a:spLocks noGrp="1" noChangeArrowheads="1"/>
          </p:cNvSpPr>
          <p:nvPr>
            <p:ph type="title"/>
          </p:nvPr>
        </p:nvSpPr>
        <p:spPr/>
        <p:txBody>
          <a:bodyPr/>
          <a:lstStyle/>
          <a:p>
            <a:r>
              <a:rPr lang="en-CA" dirty="0" smtClean="0"/>
              <a:t>Vapour Lock</a:t>
            </a:r>
          </a:p>
        </p:txBody>
      </p:sp>
      <p:sp>
        <p:nvSpPr>
          <p:cNvPr id="64514" name="Rectangle 2"/>
          <p:cNvSpPr>
            <a:spLocks noGrp="1" noChangeArrowheads="1"/>
          </p:cNvSpPr>
          <p:nvPr>
            <p:ph idx="1"/>
          </p:nvPr>
        </p:nvSpPr>
        <p:spPr/>
        <p:txBody>
          <a:bodyPr/>
          <a:lstStyle/>
          <a:p>
            <a:r>
              <a:rPr lang="en-CA" sz="2800" dirty="0" smtClean="0"/>
              <a:t>Occurs in the fuel lines</a:t>
            </a:r>
          </a:p>
          <a:p>
            <a:endParaRPr lang="en-CA" sz="2800" dirty="0" smtClean="0"/>
          </a:p>
          <a:p>
            <a:r>
              <a:rPr lang="en-CA" sz="2800" dirty="0" smtClean="0"/>
              <a:t>Caused by high atmospheric temperatures, which causes the fuel in the lines to vaporize and block the flow of liquid fuel in the line</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4">
                                            <p:txEl>
                                              <p:pRg st="0" end="0"/>
                                            </p:txEl>
                                          </p:spTgt>
                                        </p:tgtEl>
                                        <p:attrNameLst>
                                          <p:attrName>style.visibility</p:attrName>
                                        </p:attrNameLst>
                                      </p:cBhvr>
                                      <p:to>
                                        <p:strVal val="visible"/>
                                      </p:to>
                                    </p:set>
                                    <p:anim calcmode="lin" valueType="num">
                                      <p:cBhvr additive="base">
                                        <p:cTn id="7" dur="500" fill="hold"/>
                                        <p:tgtEl>
                                          <p:spTgt spid="645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514">
                                            <p:txEl>
                                              <p:pRg st="2" end="2"/>
                                            </p:txEl>
                                          </p:spTgt>
                                        </p:tgtEl>
                                        <p:attrNameLst>
                                          <p:attrName>style.visibility</p:attrName>
                                        </p:attrNameLst>
                                      </p:cBhvr>
                                      <p:to>
                                        <p:strVal val="visible"/>
                                      </p:to>
                                    </p:set>
                                    <p:anim calcmode="lin" valueType="num">
                                      <p:cBhvr additive="base">
                                        <p:cTn id="13" dur="500" fill="hold"/>
                                        <p:tgtEl>
                                          <p:spTgt spid="645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5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CA" dirty="0" smtClean="0"/>
              <a:t>Types of Engines</a:t>
            </a:r>
          </a:p>
        </p:txBody>
      </p:sp>
      <p:sp>
        <p:nvSpPr>
          <p:cNvPr id="3075" name="Rectangle 3"/>
          <p:cNvSpPr>
            <a:spLocks noGrp="1" noChangeArrowheads="1"/>
          </p:cNvSpPr>
          <p:nvPr>
            <p:ph idx="1"/>
          </p:nvPr>
        </p:nvSpPr>
        <p:spPr/>
        <p:txBody>
          <a:bodyPr/>
          <a:lstStyle/>
          <a:p>
            <a:r>
              <a:rPr lang="en-CA" dirty="0" smtClean="0"/>
              <a:t>There are three main types of piston engines currently in use:</a:t>
            </a:r>
          </a:p>
          <a:p>
            <a:pPr lvl="2"/>
            <a:r>
              <a:rPr lang="en-CA" dirty="0" smtClean="0"/>
              <a:t>Horizontally Opposed</a:t>
            </a:r>
          </a:p>
          <a:p>
            <a:pPr lvl="2"/>
            <a:r>
              <a:rPr lang="en-CA" dirty="0" smtClean="0"/>
              <a:t>Radial</a:t>
            </a:r>
          </a:p>
          <a:p>
            <a:pPr lvl="2"/>
            <a:r>
              <a:rPr lang="en-CA" dirty="0" smtClean="0"/>
              <a:t>In-Line</a:t>
            </a:r>
          </a:p>
          <a:p>
            <a:pPr lvl="1"/>
            <a:endParaRPr lang="en-CA" dirty="0" smtClean="0"/>
          </a:p>
          <a:p>
            <a:r>
              <a:rPr lang="en-CA" dirty="0" smtClean="0"/>
              <a:t>Jet engines</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checkerboard(across)">
                                      <p:cBhvr>
                                        <p:cTn id="7" dur="500"/>
                                        <p:tgtEl>
                                          <p:spTgt spid="3075">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075">
                                            <p:txEl>
                                              <p:pRg st="1" end="1"/>
                                            </p:txEl>
                                          </p:spTgt>
                                        </p:tgtEl>
                                        <p:attrNameLst>
                                          <p:attrName>style.visibility</p:attrName>
                                        </p:attrNameLst>
                                      </p:cBhvr>
                                      <p:to>
                                        <p:strVal val="visible"/>
                                      </p:to>
                                    </p:set>
                                    <p:animEffect transition="in" filter="checkerboard(across)">
                                      <p:cBhvr>
                                        <p:cTn id="10" dur="500"/>
                                        <p:tgtEl>
                                          <p:spTgt spid="3075">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Effect transition="in" filter="checkerboard(across)">
                                      <p:cBhvr>
                                        <p:cTn id="13" dur="500"/>
                                        <p:tgtEl>
                                          <p:spTgt spid="3075">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075">
                                            <p:txEl>
                                              <p:pRg st="3" end="3"/>
                                            </p:txEl>
                                          </p:spTgt>
                                        </p:tgtEl>
                                        <p:attrNameLst>
                                          <p:attrName>style.visibility</p:attrName>
                                        </p:attrNameLst>
                                      </p:cBhvr>
                                      <p:to>
                                        <p:strVal val="visible"/>
                                      </p:to>
                                    </p:set>
                                    <p:animEffect transition="in" filter="checkerboard(across)">
                                      <p:cBhvr>
                                        <p:cTn id="16" dur="500"/>
                                        <p:tgtEl>
                                          <p:spTgt spid="307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075">
                                            <p:txEl>
                                              <p:pRg st="5" end="5"/>
                                            </p:txEl>
                                          </p:spTgt>
                                        </p:tgtEl>
                                        <p:attrNameLst>
                                          <p:attrName>style.visibility</p:attrName>
                                        </p:attrNameLst>
                                      </p:cBhvr>
                                      <p:to>
                                        <p:strVal val="visible"/>
                                      </p:to>
                                    </p:set>
                                    <p:animEffect transition="in" filter="checkerboard(across)">
                                      <p:cBhvr>
                                        <p:cTn id="21"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2"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verse_20091009_1964068993.jpg"/>
          <p:cNvPicPr>
            <a:picLocks noChangeAspect="1"/>
          </p:cNvPicPr>
          <p:nvPr/>
        </p:nvPicPr>
        <p:blipFill>
          <a:blip r:embed="rId2" cstate="print">
            <a:lum contrast="-52000"/>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r>
              <a:rPr lang="en-CA" dirty="0" smtClean="0"/>
              <a:t>The carburetor</a:t>
            </a:r>
            <a:endParaRPr lang="en-CA" dirty="0"/>
          </a:p>
        </p:txBody>
      </p:sp>
      <p:sp>
        <p:nvSpPr>
          <p:cNvPr id="5" name="Text Placeholder 4"/>
          <p:cNvSpPr>
            <a:spLocks noGrp="1"/>
          </p:cNvSpPr>
          <p:nvPr>
            <p:ph type="body" idx="1"/>
          </p:nvPr>
        </p:nvSpPr>
        <p:spPr/>
        <p:txBody>
          <a:bodyPr/>
          <a:lstStyle/>
          <a:p>
            <a:endParaRPr lang="en-CA"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CA" dirty="0" smtClean="0"/>
              <a:t>The Carburetor</a:t>
            </a:r>
          </a:p>
        </p:txBody>
      </p:sp>
      <p:sp>
        <p:nvSpPr>
          <p:cNvPr id="5" name="Content Placeholder 4"/>
          <p:cNvSpPr>
            <a:spLocks noGrp="1"/>
          </p:cNvSpPr>
          <p:nvPr>
            <p:ph idx="1"/>
          </p:nvPr>
        </p:nvSpPr>
        <p:spPr/>
        <p:txBody>
          <a:bodyPr/>
          <a:lstStyle/>
          <a:p>
            <a:r>
              <a:rPr lang="en-CA" dirty="0" smtClean="0">
                <a:latin typeface="Arial" charset="0"/>
              </a:rPr>
              <a:t>The carburetor has three important functions:</a:t>
            </a:r>
          </a:p>
          <a:p>
            <a:pPr marL="1143000" lvl="1" indent="-571500">
              <a:spcAft>
                <a:spcPct val="40000"/>
              </a:spcAft>
            </a:pPr>
            <a:r>
              <a:rPr lang="en-CA" dirty="0" smtClean="0"/>
              <a:t>measure the correct quantity of gasoline and vaporize this fuel,</a:t>
            </a:r>
          </a:p>
          <a:p>
            <a:pPr marL="1143000" lvl="1" indent="-571500">
              <a:spcAft>
                <a:spcPct val="40000"/>
              </a:spcAft>
            </a:pPr>
            <a:r>
              <a:rPr lang="en-CA" dirty="0" smtClean="0"/>
              <a:t>mix it with air in the proper proportion, and</a:t>
            </a:r>
          </a:p>
          <a:p>
            <a:pPr marL="1143000" lvl="1" indent="-571500">
              <a:spcAft>
                <a:spcPct val="40000"/>
              </a:spcAft>
            </a:pPr>
            <a:r>
              <a:rPr lang="en-CA" dirty="0" smtClean="0"/>
              <a:t>deliver the mixture to the cylinders.</a:t>
            </a:r>
          </a:p>
        </p:txBody>
      </p:sp>
    </p:spTree>
  </p:cSld>
  <p:clrMapOvr>
    <a:masterClrMapping/>
  </p:clrMapOvr>
  <p:transition>
    <p:pull dir="l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CA" dirty="0" smtClean="0"/>
              <a:t>Components of a Carburetor</a:t>
            </a:r>
          </a:p>
        </p:txBody>
      </p:sp>
      <p:sp>
        <p:nvSpPr>
          <p:cNvPr id="45059" name="Rectangle 3"/>
          <p:cNvSpPr>
            <a:spLocks noGrp="1" noChangeArrowheads="1"/>
          </p:cNvSpPr>
          <p:nvPr>
            <p:ph sz="half" idx="1"/>
          </p:nvPr>
        </p:nvSpPr>
        <p:spPr/>
        <p:txBody>
          <a:bodyPr/>
          <a:lstStyle/>
          <a:p>
            <a:pPr marL="152400" indent="-152400"/>
            <a:r>
              <a:rPr lang="en-CA" sz="2000" b="1" dirty="0" smtClean="0"/>
              <a:t>Venturi</a:t>
            </a:r>
            <a:endParaRPr lang="en-CA" sz="2000" dirty="0" smtClean="0"/>
          </a:p>
          <a:p>
            <a:pPr marL="590550" lvl="1" indent="-247650"/>
            <a:r>
              <a:rPr lang="en-CA" sz="2000" dirty="0" smtClean="0"/>
              <a:t>air is drawn into the venturi and because of its shape, the air is accelerated while the pressure is reduced</a:t>
            </a:r>
          </a:p>
          <a:p>
            <a:pPr marL="152400" indent="-152400"/>
            <a:r>
              <a:rPr lang="en-CA" sz="2000" b="1" dirty="0" smtClean="0"/>
              <a:t>Nozzle</a:t>
            </a:r>
            <a:endParaRPr lang="en-CA" sz="2000" dirty="0" smtClean="0"/>
          </a:p>
          <a:p>
            <a:pPr marL="590550" lvl="1" indent="-247650"/>
            <a:r>
              <a:rPr lang="en-CA" sz="2000" dirty="0" smtClean="0"/>
              <a:t>provides a passage for fuel from the float chamber to the venturi</a:t>
            </a:r>
          </a:p>
          <a:p>
            <a:pPr marL="590550" lvl="1" indent="-247650"/>
            <a:r>
              <a:rPr lang="en-CA" sz="2000" dirty="0" smtClean="0"/>
              <a:t>reduced pressure draws fuel into the venturi where it is vaporized</a:t>
            </a:r>
          </a:p>
        </p:txBody>
      </p:sp>
      <p:graphicFrame>
        <p:nvGraphicFramePr>
          <p:cNvPr id="2" name="Object 1024"/>
          <p:cNvGraphicFramePr>
            <a:graphicFrameLocks noChangeAspect="1"/>
          </p:cNvGraphicFramePr>
          <p:nvPr>
            <p:ph sz="half" idx="2"/>
          </p:nvPr>
        </p:nvGraphicFramePr>
        <p:xfrm>
          <a:off x="4470676" y="2420888"/>
          <a:ext cx="4634891" cy="3600400"/>
        </p:xfrm>
        <a:graphic>
          <a:graphicData uri="http://schemas.openxmlformats.org/presentationml/2006/ole">
            <p:oleObj spid="_x0000_s1027" name="Image" r:id="rId3" imgW="2354784" imgH="1828959" progId="">
              <p:embed/>
            </p:oleObj>
          </a:graphicData>
        </a:graphic>
      </p:graphicFrame>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box(in)">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box(in)">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box(in)">
                                      <p:cBhvr>
                                        <p:cTn id="17" dur="500"/>
                                        <p:tgtEl>
                                          <p:spTgt spid="45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Effect transition="in" filter="box(in)">
                                      <p:cBhvr>
                                        <p:cTn id="22" dur="500"/>
                                        <p:tgtEl>
                                          <p:spTgt spid="450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animEffect transition="in" filter="box(in)">
                                      <p:cBhvr>
                                        <p:cTn id="27" dur="500"/>
                                        <p:tgtEl>
                                          <p:spTgt spid="450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ssolv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bldLvl="2"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CA" dirty="0" smtClean="0"/>
              <a:t>Components of a Carburetor</a:t>
            </a:r>
          </a:p>
        </p:txBody>
      </p:sp>
      <p:sp>
        <p:nvSpPr>
          <p:cNvPr id="46083" name="Rectangle 3"/>
          <p:cNvSpPr>
            <a:spLocks noGrp="1" noChangeArrowheads="1"/>
          </p:cNvSpPr>
          <p:nvPr>
            <p:ph sz="half" idx="1"/>
          </p:nvPr>
        </p:nvSpPr>
        <p:spPr/>
        <p:txBody>
          <a:bodyPr/>
          <a:lstStyle/>
          <a:p>
            <a:pPr marL="152400" indent="-152400">
              <a:spcAft>
                <a:spcPct val="10000"/>
              </a:spcAft>
            </a:pPr>
            <a:r>
              <a:rPr lang="en-CA" sz="2400" b="1" dirty="0" smtClean="0"/>
              <a:t>Throttle Valve</a:t>
            </a:r>
            <a:endParaRPr lang="en-CA" sz="2400" dirty="0" smtClean="0"/>
          </a:p>
          <a:p>
            <a:pPr marL="590550" lvl="1" indent="-247650">
              <a:spcAft>
                <a:spcPct val="10000"/>
              </a:spcAft>
            </a:pPr>
            <a:r>
              <a:rPr lang="en-CA" sz="2000" dirty="0" smtClean="0"/>
              <a:t>regulates the volume of fuel/air mixture</a:t>
            </a:r>
          </a:p>
          <a:p>
            <a:pPr marL="152400" indent="-152400">
              <a:spcAft>
                <a:spcPct val="10000"/>
              </a:spcAft>
            </a:pPr>
            <a:r>
              <a:rPr lang="en-CA" sz="2400" b="1" dirty="0" smtClean="0"/>
              <a:t>Intake Manifold</a:t>
            </a:r>
          </a:p>
          <a:p>
            <a:pPr marL="590550" lvl="1" indent="-247650">
              <a:spcAft>
                <a:spcPct val="10000"/>
              </a:spcAft>
            </a:pPr>
            <a:r>
              <a:rPr lang="en-CA" sz="2000" dirty="0" smtClean="0"/>
              <a:t>distributes the fuel/air mixture from the carburetor to the cylinders</a:t>
            </a:r>
          </a:p>
          <a:p>
            <a:pPr marL="152400" indent="-152400">
              <a:spcAft>
                <a:spcPct val="10000"/>
              </a:spcAft>
            </a:pPr>
            <a:r>
              <a:rPr lang="en-CA" sz="2400" b="1" dirty="0" smtClean="0"/>
              <a:t>Float Chamber</a:t>
            </a:r>
          </a:p>
          <a:p>
            <a:pPr marL="590550" lvl="1" indent="-247650">
              <a:spcAft>
                <a:spcPct val="10000"/>
              </a:spcAft>
            </a:pPr>
            <a:r>
              <a:rPr lang="en-CA" sz="2000" dirty="0" smtClean="0"/>
              <a:t>contains a constant level of fuel in order to keep fuel supply steady</a:t>
            </a:r>
            <a:endParaRPr lang="en-CA" sz="2000" b="1" dirty="0" smtClean="0"/>
          </a:p>
        </p:txBody>
      </p:sp>
      <p:graphicFrame>
        <p:nvGraphicFramePr>
          <p:cNvPr id="2" name="Object 0"/>
          <p:cNvGraphicFramePr>
            <a:graphicFrameLocks noChangeAspect="1"/>
          </p:cNvGraphicFramePr>
          <p:nvPr>
            <p:ph sz="half" idx="2"/>
          </p:nvPr>
        </p:nvGraphicFramePr>
        <p:xfrm>
          <a:off x="4444263" y="2420888"/>
          <a:ext cx="4691910" cy="3600399"/>
        </p:xfrm>
        <a:graphic>
          <a:graphicData uri="http://schemas.openxmlformats.org/presentationml/2006/ole">
            <p:oleObj spid="_x0000_s2051" name="Image" r:id="rId3" imgW="2354784" imgH="1806097" progId="">
              <p:embed/>
            </p:oleObj>
          </a:graphicData>
        </a:graphic>
      </p:graphicFrame>
      <p:sp>
        <p:nvSpPr>
          <p:cNvPr id="2054" name="Rectangle 7"/>
          <p:cNvSpPr>
            <a:spLocks noChangeArrowheads="1"/>
          </p:cNvSpPr>
          <p:nvPr/>
        </p:nvSpPr>
        <p:spPr bwMode="auto">
          <a:xfrm>
            <a:off x="5364088" y="2636912"/>
            <a:ext cx="1482725" cy="822325"/>
          </a:xfrm>
          <a:prstGeom prst="rect">
            <a:avLst/>
          </a:prstGeom>
          <a:noFill/>
          <a:ln w="9525">
            <a:noFill/>
            <a:miter lim="800000"/>
            <a:headEnd/>
            <a:tailEnd/>
          </a:ln>
        </p:spPr>
        <p:txBody>
          <a:bodyPr>
            <a:spAutoFit/>
          </a:bodyPr>
          <a:lstStyle/>
          <a:p>
            <a:r>
              <a:rPr lang="en-CA" dirty="0"/>
              <a:t>Throttle Valve</a:t>
            </a:r>
          </a:p>
        </p:txBody>
      </p:sp>
      <p:sp>
        <p:nvSpPr>
          <p:cNvPr id="2055" name="Rectangle 8"/>
          <p:cNvSpPr>
            <a:spLocks noChangeArrowheads="1"/>
          </p:cNvSpPr>
          <p:nvPr/>
        </p:nvSpPr>
        <p:spPr bwMode="auto">
          <a:xfrm>
            <a:off x="8007150" y="3140968"/>
            <a:ext cx="1136850" cy="1015663"/>
          </a:xfrm>
          <a:prstGeom prst="rect">
            <a:avLst/>
          </a:prstGeom>
          <a:noFill/>
          <a:ln w="9525">
            <a:noFill/>
            <a:miter lim="800000"/>
            <a:headEnd/>
            <a:tailEnd/>
          </a:ln>
        </p:spPr>
        <p:txBody>
          <a:bodyPr wrap="none">
            <a:spAutoFit/>
          </a:bodyPr>
          <a:lstStyle/>
          <a:p>
            <a:pPr algn="ctr"/>
            <a:r>
              <a:rPr lang="en-CA" sz="2000" dirty="0" smtClean="0"/>
              <a:t>To </a:t>
            </a:r>
            <a:endParaRPr lang="en-CA" sz="2000" dirty="0"/>
          </a:p>
          <a:p>
            <a:pPr algn="ctr"/>
            <a:r>
              <a:rPr lang="en-CA" sz="2000" dirty="0"/>
              <a:t>Intake </a:t>
            </a:r>
          </a:p>
          <a:p>
            <a:pPr algn="ctr"/>
            <a:r>
              <a:rPr lang="en-CA" sz="2000" dirty="0"/>
              <a:t>Manifold</a:t>
            </a:r>
          </a:p>
        </p:txBody>
      </p:sp>
      <p:sp>
        <p:nvSpPr>
          <p:cNvPr id="2056" name="Rectangle 9"/>
          <p:cNvSpPr>
            <a:spLocks noChangeArrowheads="1"/>
          </p:cNvSpPr>
          <p:nvPr/>
        </p:nvSpPr>
        <p:spPr bwMode="auto">
          <a:xfrm>
            <a:off x="5436096" y="5157192"/>
            <a:ext cx="1300163" cy="822325"/>
          </a:xfrm>
          <a:prstGeom prst="rect">
            <a:avLst/>
          </a:prstGeom>
          <a:noFill/>
          <a:ln w="9525">
            <a:noFill/>
            <a:miter lim="800000"/>
            <a:headEnd/>
            <a:tailEnd/>
          </a:ln>
        </p:spPr>
        <p:txBody>
          <a:bodyPr wrap="none">
            <a:spAutoFit/>
          </a:bodyPr>
          <a:lstStyle/>
          <a:p>
            <a:r>
              <a:rPr lang="en-CA" dirty="0"/>
              <a:t>Float </a:t>
            </a:r>
          </a:p>
          <a:p>
            <a:r>
              <a:rPr lang="en-CA" dirty="0"/>
              <a:t>Chamber</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barn(outHorizontal)">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barn(outHorizontal)">
                                      <p:cBhvr>
                                        <p:cTn id="12" dur="5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barn(outHorizontal)">
                                      <p:cBhvr>
                                        <p:cTn id="17" dur="500"/>
                                        <p:tgtEl>
                                          <p:spTgt spid="46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barn(outHorizontal)">
                                      <p:cBhvr>
                                        <p:cTn id="22" dur="500"/>
                                        <p:tgtEl>
                                          <p:spTgt spid="460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animEffect transition="in" filter="barn(outHorizontal)">
                                      <p:cBhvr>
                                        <p:cTn id="27" dur="500"/>
                                        <p:tgtEl>
                                          <p:spTgt spid="460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 fill="hold">
                                          <p:stCondLst>
                                            <p:cond delay="0"/>
                                          </p:stCondLst>
                                        </p:cTn>
                                        <p:tgtEl>
                                          <p:spTgt spid="46083">
                                            <p:txEl>
                                              <p:pRg st="5" end="5"/>
                                            </p:txEl>
                                          </p:spTgt>
                                        </p:tgtEl>
                                        <p:attrNameLst>
                                          <p:attrName>style.visibility</p:attrName>
                                        </p:attrNameLst>
                                      </p:cBhvr>
                                      <p:to>
                                        <p:strVal val="visible"/>
                                      </p:to>
                                    </p:set>
                                    <p:animEffect transition="in" filter="barn(outHorizontal)">
                                      <p:cBhvr>
                                        <p:cTn id="32" dur="500"/>
                                        <p:tgtEl>
                                          <p:spTgt spid="460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2"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CA" dirty="0" smtClean="0"/>
              <a:t>Components of a Carburetor</a:t>
            </a:r>
          </a:p>
        </p:txBody>
      </p:sp>
      <p:sp>
        <p:nvSpPr>
          <p:cNvPr id="47107" name="Rectangle 3"/>
          <p:cNvSpPr>
            <a:spLocks noGrp="1" noChangeArrowheads="1"/>
          </p:cNvSpPr>
          <p:nvPr>
            <p:ph sz="half" idx="1"/>
          </p:nvPr>
        </p:nvSpPr>
        <p:spPr>
          <a:xfrm>
            <a:off x="0" y="1981200"/>
            <a:ext cx="4495800" cy="4876800"/>
          </a:xfrm>
        </p:spPr>
        <p:txBody>
          <a:bodyPr>
            <a:normAutofit fontScale="92500" lnSpcReduction="10000"/>
          </a:bodyPr>
          <a:lstStyle/>
          <a:p>
            <a:r>
              <a:rPr lang="en-CA" dirty="0" smtClean="0"/>
              <a:t>Float valve/ Needle Valve</a:t>
            </a:r>
          </a:p>
          <a:p>
            <a:pPr lvl="1"/>
            <a:r>
              <a:rPr lang="en-CA" dirty="0" smtClean="0"/>
              <a:t>opens and closes the fuel line and is controlled by the float</a:t>
            </a:r>
          </a:p>
          <a:p>
            <a:r>
              <a:rPr lang="en-CA" dirty="0" smtClean="0"/>
              <a:t>Vent/air intake</a:t>
            </a:r>
          </a:p>
          <a:p>
            <a:pPr lvl="1"/>
            <a:r>
              <a:rPr lang="en-CA" dirty="0" smtClean="0"/>
              <a:t>allows the pressure to be equalized with that of the changing outside air pressure</a:t>
            </a:r>
          </a:p>
          <a:p>
            <a:r>
              <a:rPr lang="en-CA" dirty="0" smtClean="0"/>
              <a:t>Idle Jet</a:t>
            </a:r>
          </a:p>
          <a:p>
            <a:pPr lvl="1"/>
            <a:r>
              <a:rPr lang="en-CA" dirty="0" smtClean="0"/>
              <a:t>used to keep the engine going when there is insufficient air flow to drawn in fuel from the nozzle</a:t>
            </a:r>
          </a:p>
        </p:txBody>
      </p:sp>
      <p:graphicFrame>
        <p:nvGraphicFramePr>
          <p:cNvPr id="2" name="Object 4"/>
          <p:cNvGraphicFramePr>
            <a:graphicFrameLocks noChangeAspect="1"/>
          </p:cNvGraphicFramePr>
          <p:nvPr>
            <p:ph sz="half" idx="2"/>
          </p:nvPr>
        </p:nvGraphicFramePr>
        <p:xfrm>
          <a:off x="4530620" y="2060848"/>
          <a:ext cx="5471296" cy="4250122"/>
        </p:xfrm>
        <a:graphic>
          <a:graphicData uri="http://schemas.openxmlformats.org/presentationml/2006/ole">
            <p:oleObj spid="_x0000_s3075" name="Image" r:id="rId3" imgW="2354784" imgH="1828959" progId="">
              <p:embed/>
            </p:oleObj>
          </a:graphicData>
        </a:graphic>
      </p:graphicFrame>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barn(outHorizontal)">
                                      <p:cBhvr>
                                        <p:cTn id="7" dur="5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barn(outHorizontal)">
                                      <p:cBhvr>
                                        <p:cTn id="12" dur="500"/>
                                        <p:tgtEl>
                                          <p:spTgt spid="47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barn(outHorizontal)">
                                      <p:cBhvr>
                                        <p:cTn id="17" dur="500"/>
                                        <p:tgtEl>
                                          <p:spTgt spid="47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47107">
                                            <p:txEl>
                                              <p:pRg st="3" end="3"/>
                                            </p:txEl>
                                          </p:spTgt>
                                        </p:tgtEl>
                                        <p:attrNameLst>
                                          <p:attrName>style.visibility</p:attrName>
                                        </p:attrNameLst>
                                      </p:cBhvr>
                                      <p:to>
                                        <p:strVal val="visible"/>
                                      </p:to>
                                    </p:set>
                                    <p:animEffect transition="in" filter="barn(outHorizontal)">
                                      <p:cBhvr>
                                        <p:cTn id="22" dur="500"/>
                                        <p:tgtEl>
                                          <p:spTgt spid="471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47107">
                                            <p:txEl>
                                              <p:pRg st="4" end="4"/>
                                            </p:txEl>
                                          </p:spTgt>
                                        </p:tgtEl>
                                        <p:attrNameLst>
                                          <p:attrName>style.visibility</p:attrName>
                                        </p:attrNameLst>
                                      </p:cBhvr>
                                      <p:to>
                                        <p:strVal val="visible"/>
                                      </p:to>
                                    </p:set>
                                    <p:animEffect transition="in" filter="barn(outHorizontal)">
                                      <p:cBhvr>
                                        <p:cTn id="27" dur="500"/>
                                        <p:tgtEl>
                                          <p:spTgt spid="471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 fill="hold">
                                          <p:stCondLst>
                                            <p:cond delay="0"/>
                                          </p:stCondLst>
                                        </p:cTn>
                                        <p:tgtEl>
                                          <p:spTgt spid="47107">
                                            <p:txEl>
                                              <p:pRg st="5" end="5"/>
                                            </p:txEl>
                                          </p:spTgt>
                                        </p:tgtEl>
                                        <p:attrNameLst>
                                          <p:attrName>style.visibility</p:attrName>
                                        </p:attrNameLst>
                                      </p:cBhvr>
                                      <p:to>
                                        <p:strVal val="visible"/>
                                      </p:to>
                                    </p:set>
                                    <p:animEffect transition="in" filter="barn(outHorizontal)">
                                      <p:cBhvr>
                                        <p:cTn id="32" dur="500"/>
                                        <p:tgtEl>
                                          <p:spTgt spid="471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bldLvl="5"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Mixture</a:t>
            </a:r>
            <a:endParaRPr lang="en-US" dirty="0"/>
          </a:p>
        </p:txBody>
      </p:sp>
      <p:sp>
        <p:nvSpPr>
          <p:cNvPr id="6" name="Content Placeholder 5"/>
          <p:cNvSpPr>
            <a:spLocks noGrp="1"/>
          </p:cNvSpPr>
          <p:nvPr>
            <p:ph idx="1"/>
          </p:nvPr>
        </p:nvSpPr>
        <p:spPr/>
        <p:txBody>
          <a:bodyPr/>
          <a:lstStyle/>
          <a:p>
            <a:r>
              <a:rPr lang="en-US" sz="2800" dirty="0" smtClean="0"/>
              <a:t>Engine temperature greatly affected by the ratio of fuel to air</a:t>
            </a:r>
          </a:p>
          <a:p>
            <a:r>
              <a:rPr lang="en-US" sz="2800" dirty="0" smtClean="0"/>
              <a:t>Engine will run hotter with a lean mixture than with a rich mixture because the lean mixture is burning faster</a:t>
            </a:r>
          </a:p>
          <a:p>
            <a:r>
              <a:rPr lang="en-US" sz="2800" dirty="0" smtClean="0"/>
              <a:t>Mixture ratio measured by weight</a:t>
            </a:r>
          </a:p>
          <a:p>
            <a:r>
              <a:rPr lang="en-US" sz="2800" dirty="0" smtClean="0"/>
              <a:t>Chemically correct mixture above 15:1</a:t>
            </a:r>
            <a:endParaRPr lang="en-US" sz="2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CA" dirty="0" smtClean="0"/>
              <a:t>Mixture Control</a:t>
            </a:r>
          </a:p>
        </p:txBody>
      </p:sp>
      <p:sp>
        <p:nvSpPr>
          <p:cNvPr id="50179" name="Rectangle 3"/>
          <p:cNvSpPr>
            <a:spLocks noGrp="1" noChangeArrowheads="1"/>
          </p:cNvSpPr>
          <p:nvPr>
            <p:ph idx="1"/>
          </p:nvPr>
        </p:nvSpPr>
        <p:spPr>
          <a:xfrm>
            <a:off x="685800" y="1981200"/>
            <a:ext cx="7772400" cy="4876800"/>
          </a:xfrm>
        </p:spPr>
        <p:txBody>
          <a:bodyPr>
            <a:normAutofit lnSpcReduction="10000"/>
          </a:bodyPr>
          <a:lstStyle/>
          <a:p>
            <a:r>
              <a:rPr lang="en-CA" sz="2800" dirty="0" smtClean="0"/>
              <a:t>As altitude increases, the density of air decreases</a:t>
            </a:r>
          </a:p>
          <a:p>
            <a:r>
              <a:rPr lang="en-CA" sz="2800" dirty="0" smtClean="0"/>
              <a:t>Carburetors are calibrated for sea level operation; full rich mixture setting at sea level</a:t>
            </a:r>
          </a:p>
          <a:p>
            <a:r>
              <a:rPr lang="en-CA" sz="2800" dirty="0" smtClean="0"/>
              <a:t>Therefore, with altitude, the mixture would become over-rich, causing a waste of fuel and a loss of power</a:t>
            </a:r>
          </a:p>
          <a:p>
            <a:r>
              <a:rPr lang="en-CA" sz="2800" dirty="0" smtClean="0"/>
              <a:t>A mixture control is fitted to adjust the amount of fuel being drawn from the nozzle.</a:t>
            </a:r>
          </a:p>
          <a:p>
            <a:r>
              <a:rPr lang="en-CA" sz="2800" dirty="0" smtClean="0"/>
              <a:t>The mixture control can be used to produce a rich or lean fuel/air mixture.</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wipe(left)">
                                      <p:cBhvr>
                                        <p:cTn id="7" dur="5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wipe(left)">
                                      <p:cBhvr>
                                        <p:cTn id="12" dur="500"/>
                                        <p:tgtEl>
                                          <p:spTgt spid="50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wipe(left)">
                                      <p:cBhvr>
                                        <p:cTn id="17" dur="500"/>
                                        <p:tgtEl>
                                          <p:spTgt spid="50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179">
                                            <p:txEl>
                                              <p:pRg st="3" end="3"/>
                                            </p:txEl>
                                          </p:spTgt>
                                        </p:tgtEl>
                                        <p:attrNameLst>
                                          <p:attrName>style.visibility</p:attrName>
                                        </p:attrNameLst>
                                      </p:cBhvr>
                                      <p:to>
                                        <p:strVal val="visible"/>
                                      </p:to>
                                    </p:set>
                                    <p:animEffect transition="in" filter="wipe(left)">
                                      <p:cBhvr>
                                        <p:cTn id="22" dur="500"/>
                                        <p:tgtEl>
                                          <p:spTgt spid="501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179">
                                            <p:txEl>
                                              <p:pRg st="4" end="4"/>
                                            </p:txEl>
                                          </p:spTgt>
                                        </p:tgtEl>
                                        <p:attrNameLst>
                                          <p:attrName>style.visibility</p:attrName>
                                        </p:attrNameLst>
                                      </p:cBhvr>
                                      <p:to>
                                        <p:strVal val="visible"/>
                                      </p:to>
                                    </p:set>
                                    <p:animEffect transition="in" filter="wipe(left)">
                                      <p:cBhvr>
                                        <p:cTn id="27" dur="500"/>
                                        <p:tgtEl>
                                          <p:spTgt spid="50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uiExpand="1"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LEAN Fuel/Air Mixture</a:t>
            </a:r>
            <a:endParaRPr lang="en-US" dirty="0"/>
          </a:p>
        </p:txBody>
      </p:sp>
      <p:sp>
        <p:nvSpPr>
          <p:cNvPr id="3" name="Content Placeholder 2"/>
          <p:cNvSpPr>
            <a:spLocks noGrp="1"/>
          </p:cNvSpPr>
          <p:nvPr>
            <p:ph idx="1"/>
          </p:nvPr>
        </p:nvSpPr>
        <p:spPr/>
        <p:txBody>
          <a:bodyPr/>
          <a:lstStyle/>
          <a:p>
            <a:r>
              <a:rPr lang="en-US" sz="2800" dirty="0" smtClean="0"/>
              <a:t>Lean mixture has more higher air in fuel/air mixture</a:t>
            </a:r>
          </a:p>
          <a:p>
            <a:r>
              <a:rPr lang="en-US" sz="2800" dirty="0" smtClean="0"/>
              <a:t>Too lean causes rough operation, sudden cutting out, detonation</a:t>
            </a:r>
          </a:p>
          <a:p>
            <a:r>
              <a:rPr lang="en-US" sz="2800" dirty="0" smtClean="0"/>
              <a:t>Continuous operation can cause engine failure</a:t>
            </a:r>
          </a:p>
          <a:p>
            <a:r>
              <a:rPr lang="en-US" sz="2800" dirty="0" smtClean="0"/>
              <a:t>Used for cruise to conserve fuel</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 Fuel/Air Mixture</a:t>
            </a:r>
            <a:endParaRPr lang="en-US" dirty="0"/>
          </a:p>
        </p:txBody>
      </p:sp>
      <p:sp>
        <p:nvSpPr>
          <p:cNvPr id="3" name="Content Placeholder 2"/>
          <p:cNvSpPr>
            <a:spLocks noGrp="1"/>
          </p:cNvSpPr>
          <p:nvPr>
            <p:ph idx="1"/>
          </p:nvPr>
        </p:nvSpPr>
        <p:spPr/>
        <p:txBody>
          <a:bodyPr/>
          <a:lstStyle/>
          <a:p>
            <a:r>
              <a:rPr lang="en-US" sz="2800" dirty="0" smtClean="0"/>
              <a:t>Rich mixture has lower combustion temperature</a:t>
            </a:r>
          </a:p>
          <a:p>
            <a:r>
              <a:rPr lang="en-US" sz="2800" dirty="0" smtClean="0"/>
              <a:t>Too rich wastes fuel and contributes to spark plug fouling and combustion chamber deposits leading to engine failure</a:t>
            </a:r>
          </a:p>
          <a:p>
            <a:r>
              <a:rPr lang="en-CA" sz="2800" dirty="0" smtClean="0"/>
              <a:t>A rich mixture should only be used for situations where a high power setting is required or when operating close to sea level (below 3000’) i.e. takeoff, landing </a:t>
            </a:r>
            <a:endParaRPr lang="en-US" sz="28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Leaning the Mixture</a:t>
            </a:r>
            <a:endParaRPr lang="en-US" dirty="0"/>
          </a:p>
        </p:txBody>
      </p:sp>
      <p:sp>
        <p:nvSpPr>
          <p:cNvPr id="3" name="Content Placeholder 2"/>
          <p:cNvSpPr>
            <a:spLocks noGrp="1"/>
          </p:cNvSpPr>
          <p:nvPr>
            <p:ph idx="1"/>
          </p:nvPr>
        </p:nvSpPr>
        <p:spPr/>
        <p:txBody>
          <a:bodyPr/>
          <a:lstStyle/>
          <a:p>
            <a:r>
              <a:rPr lang="en-US" sz="2800" dirty="0" smtClean="0"/>
              <a:t>Operating below 75% rated RPM for economy</a:t>
            </a:r>
          </a:p>
          <a:p>
            <a:r>
              <a:rPr lang="en-US" sz="2800" dirty="0" smtClean="0"/>
              <a:t>For takeoff at high altitude</a:t>
            </a:r>
          </a:p>
          <a:p>
            <a:r>
              <a:rPr lang="en-US" sz="2800" dirty="0" smtClean="0"/>
              <a:t>After climbing to higher altitude due to less dense air and enrichened during descent</a:t>
            </a:r>
          </a:p>
          <a:p>
            <a:r>
              <a:rPr lang="en-US" sz="2800" dirty="0" smtClean="0"/>
              <a:t>Any flight at altitudes over 5,000 feet</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381000"/>
            <a:ext cx="7772400" cy="1143000"/>
          </a:xfrm>
        </p:spPr>
        <p:txBody>
          <a:bodyPr/>
          <a:lstStyle/>
          <a:p>
            <a:r>
              <a:rPr lang="en-CA" dirty="0" smtClean="0"/>
              <a:t>Horizontally Opposed</a:t>
            </a:r>
          </a:p>
        </p:txBody>
      </p:sp>
      <p:sp>
        <p:nvSpPr>
          <p:cNvPr id="4099" name="Rectangle 3"/>
          <p:cNvSpPr>
            <a:spLocks noGrp="1" noChangeArrowheads="1"/>
          </p:cNvSpPr>
          <p:nvPr>
            <p:ph type="body" sz="half" idx="1"/>
          </p:nvPr>
        </p:nvSpPr>
        <p:spPr>
          <a:xfrm>
            <a:off x="304800" y="1981200"/>
            <a:ext cx="4191000" cy="4343400"/>
          </a:xfrm>
        </p:spPr>
        <p:txBody>
          <a:bodyPr/>
          <a:lstStyle/>
          <a:p>
            <a:r>
              <a:rPr lang="en-CA" sz="2400" dirty="0" smtClean="0"/>
              <a:t>Two banks of cylinders which lie directly opposite to each other in the horizontal plane.</a:t>
            </a:r>
          </a:p>
          <a:p>
            <a:r>
              <a:rPr lang="en-CA" sz="2400" dirty="0" smtClean="0"/>
              <a:t>Four, six or eight cylinders.</a:t>
            </a:r>
          </a:p>
          <a:p>
            <a:r>
              <a:rPr lang="en-CA" sz="2400" dirty="0" smtClean="0"/>
              <a:t>Design is flat with small frontal area  (good visibility) and low drag production.</a:t>
            </a:r>
          </a:p>
          <a:p>
            <a:r>
              <a:rPr lang="en-CA" sz="2400" dirty="0" smtClean="0"/>
              <a:t>Most commonly used aircraft piston engine</a:t>
            </a:r>
          </a:p>
        </p:txBody>
      </p:sp>
      <p:pic>
        <p:nvPicPr>
          <p:cNvPr id="4100" name="Picture 4" descr="C:\Master Lesson Plans\Pics\horizontal.bmp"/>
          <p:cNvPicPr>
            <a:picLocks noChangeAspect="1" noChangeArrowheads="1"/>
          </p:cNvPicPr>
          <p:nvPr/>
        </p:nvPicPr>
        <p:blipFill>
          <a:blip r:embed="rId3" cstate="print"/>
          <a:srcRect/>
          <a:stretch>
            <a:fillRect/>
          </a:stretch>
        </p:blipFill>
        <p:spPr bwMode="auto">
          <a:xfrm>
            <a:off x="4648200" y="1828800"/>
            <a:ext cx="4238625" cy="3762375"/>
          </a:xfrm>
          <a:prstGeom prst="rect">
            <a:avLst/>
          </a:prstGeom>
          <a:noFill/>
          <a:ln w="9525">
            <a:noFill/>
            <a:miter lim="800000"/>
            <a:headEnd/>
            <a:tailEnd/>
          </a:ln>
        </p:spPr>
      </p:pic>
      <p:pic>
        <p:nvPicPr>
          <p:cNvPr id="4114" name="Picture 18" descr="C:\Documents and Settings\Jurij Bilyk\My Documents\My Pictures\Flying Schol PP\AirlinersNetPhotoID198266.jpg"/>
          <p:cNvPicPr>
            <a:picLocks noChangeAspect="1" noChangeArrowheads="1"/>
          </p:cNvPicPr>
          <p:nvPr/>
        </p:nvPicPr>
        <p:blipFill>
          <a:blip r:embed="rId4" cstate="print"/>
          <a:srcRect/>
          <a:stretch>
            <a:fillRect/>
          </a:stretch>
        </p:blipFill>
        <p:spPr bwMode="auto">
          <a:xfrm>
            <a:off x="-79176" y="-1035496"/>
            <a:ext cx="9223176" cy="8231613"/>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4100"/>
                                        </p:tgtEl>
                                        <p:attrNameLst>
                                          <p:attrName>style.visibility</p:attrName>
                                        </p:attrNameLst>
                                      </p:cBhvr>
                                      <p:to>
                                        <p:strVal val="visible"/>
                                      </p:to>
                                    </p:set>
                                    <p:animEffect transition="in" filter="dissolve">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blinds(vertical)">
                                      <p:cBhvr>
                                        <p:cTn id="12" dur="500"/>
                                        <p:tgtEl>
                                          <p:spTgt spid="40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4099">
                                            <p:txEl>
                                              <p:pRg st="1" end="1"/>
                                            </p:txEl>
                                          </p:spTgt>
                                        </p:tgtEl>
                                        <p:attrNameLst>
                                          <p:attrName>style.visibility</p:attrName>
                                        </p:attrNameLst>
                                      </p:cBhvr>
                                      <p:to>
                                        <p:strVal val="visible"/>
                                      </p:to>
                                    </p:set>
                                    <p:animEffect transition="in" filter="blinds(vertical)">
                                      <p:cBhvr>
                                        <p:cTn id="17" dur="500"/>
                                        <p:tgtEl>
                                          <p:spTgt spid="40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4099">
                                            <p:txEl>
                                              <p:pRg st="2" end="2"/>
                                            </p:txEl>
                                          </p:spTgt>
                                        </p:tgtEl>
                                        <p:attrNameLst>
                                          <p:attrName>style.visibility</p:attrName>
                                        </p:attrNameLst>
                                      </p:cBhvr>
                                      <p:to>
                                        <p:strVal val="visible"/>
                                      </p:to>
                                    </p:set>
                                    <p:animEffect transition="in" filter="blinds(vertical)">
                                      <p:cBhvr>
                                        <p:cTn id="22" dur="500"/>
                                        <p:tgtEl>
                                          <p:spTgt spid="40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4099">
                                            <p:txEl>
                                              <p:pRg st="3" end="3"/>
                                            </p:txEl>
                                          </p:spTgt>
                                        </p:tgtEl>
                                        <p:attrNameLst>
                                          <p:attrName>style.visibility</p:attrName>
                                        </p:attrNameLst>
                                      </p:cBhvr>
                                      <p:to>
                                        <p:strVal val="visible"/>
                                      </p:to>
                                    </p:set>
                                    <p:animEffect transition="in" filter="blinds(vertical)">
                                      <p:cBhvr>
                                        <p:cTn id="27" dur="500"/>
                                        <p:tgtEl>
                                          <p:spTgt spid="40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114"/>
                                        </p:tgtEl>
                                        <p:attrNameLst>
                                          <p:attrName>style.visibility</p:attrName>
                                        </p:attrNameLst>
                                      </p:cBhvr>
                                      <p:to>
                                        <p:strVal val="visible"/>
                                      </p:to>
                                    </p:set>
                                    <p:animEffect transition="in" filter="dissolve">
                                      <p:cBhvr>
                                        <p:cTn id="32" dur="500"/>
                                        <p:tgtEl>
                                          <p:spTgt spid="4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CA" dirty="0" smtClean="0"/>
              <a:t>Why Lean the Engine</a:t>
            </a:r>
          </a:p>
        </p:txBody>
      </p:sp>
      <p:sp>
        <p:nvSpPr>
          <p:cNvPr id="54275" name="Rectangle 3"/>
          <p:cNvSpPr>
            <a:spLocks noGrp="1" noChangeArrowheads="1"/>
          </p:cNvSpPr>
          <p:nvPr>
            <p:ph idx="1"/>
          </p:nvPr>
        </p:nvSpPr>
        <p:spPr>
          <a:xfrm>
            <a:off x="685800" y="1981200"/>
            <a:ext cx="7772400" cy="4876800"/>
          </a:xfrm>
        </p:spPr>
        <p:txBody>
          <a:bodyPr>
            <a:normAutofit lnSpcReduction="10000"/>
          </a:bodyPr>
          <a:lstStyle/>
          <a:p>
            <a:pPr marL="0" indent="38100"/>
            <a:r>
              <a:rPr lang="en-CA" sz="2800" dirty="0" smtClean="0"/>
              <a:t>Proper leaning of engine is both </a:t>
            </a:r>
            <a:r>
              <a:rPr lang="en-CA" sz="2800" u="sng" dirty="0" smtClean="0"/>
              <a:t>practical and economical</a:t>
            </a:r>
            <a:r>
              <a:rPr lang="en-CA" sz="2800" dirty="0" smtClean="0"/>
              <a:t>.  It results in:</a:t>
            </a:r>
          </a:p>
          <a:p>
            <a:pPr lvl="1"/>
            <a:r>
              <a:rPr lang="en-CA" dirty="0" smtClean="0"/>
              <a:t>economy of fuel,</a:t>
            </a:r>
          </a:p>
          <a:p>
            <a:pPr lvl="1"/>
            <a:r>
              <a:rPr lang="en-CA" dirty="0" smtClean="0"/>
              <a:t>a smoother running engine,</a:t>
            </a:r>
          </a:p>
          <a:p>
            <a:pPr lvl="1"/>
            <a:r>
              <a:rPr lang="en-CA" dirty="0" smtClean="0"/>
              <a:t>a more efficient engine,</a:t>
            </a:r>
          </a:p>
          <a:p>
            <a:pPr lvl="1"/>
            <a:r>
              <a:rPr lang="en-CA" dirty="0" smtClean="0"/>
              <a:t>extended range at cruise,</a:t>
            </a:r>
          </a:p>
          <a:p>
            <a:pPr lvl="1"/>
            <a:r>
              <a:rPr lang="en-CA" dirty="0" smtClean="0"/>
              <a:t>less spark plug fouling,</a:t>
            </a:r>
          </a:p>
          <a:p>
            <a:pPr lvl="1"/>
            <a:r>
              <a:rPr lang="en-CA" dirty="0" smtClean="0"/>
              <a:t>more desirable engine temperatures, and</a:t>
            </a:r>
          </a:p>
          <a:p>
            <a:pPr lvl="1"/>
            <a:r>
              <a:rPr lang="en-CA" dirty="0" smtClean="0"/>
              <a:t>cleaner combustion chambers</a:t>
            </a:r>
          </a:p>
          <a:p>
            <a:pPr lvl="1"/>
            <a:r>
              <a:rPr lang="en-CA" dirty="0" smtClean="0"/>
              <a:t>Reduce carburetor icing hazards</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checkerboard(across)">
                                      <p:cBhvr>
                                        <p:cTn id="7" dur="500"/>
                                        <p:tgtEl>
                                          <p:spTgt spid="54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checkerboard(across)">
                                      <p:cBhvr>
                                        <p:cTn id="12" dur="500"/>
                                        <p:tgtEl>
                                          <p:spTgt spid="54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Effect transition="in" filter="checkerboard(across)">
                                      <p:cBhvr>
                                        <p:cTn id="17" dur="500"/>
                                        <p:tgtEl>
                                          <p:spTgt spid="542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4275">
                                            <p:txEl>
                                              <p:pRg st="3" end="3"/>
                                            </p:txEl>
                                          </p:spTgt>
                                        </p:tgtEl>
                                        <p:attrNameLst>
                                          <p:attrName>style.visibility</p:attrName>
                                        </p:attrNameLst>
                                      </p:cBhvr>
                                      <p:to>
                                        <p:strVal val="visible"/>
                                      </p:to>
                                    </p:set>
                                    <p:animEffect transition="in" filter="checkerboard(across)">
                                      <p:cBhvr>
                                        <p:cTn id="22" dur="500"/>
                                        <p:tgtEl>
                                          <p:spTgt spid="542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4275">
                                            <p:txEl>
                                              <p:pRg st="4" end="4"/>
                                            </p:txEl>
                                          </p:spTgt>
                                        </p:tgtEl>
                                        <p:attrNameLst>
                                          <p:attrName>style.visibility</p:attrName>
                                        </p:attrNameLst>
                                      </p:cBhvr>
                                      <p:to>
                                        <p:strVal val="visible"/>
                                      </p:to>
                                    </p:set>
                                    <p:animEffect transition="in" filter="checkerboard(across)">
                                      <p:cBhvr>
                                        <p:cTn id="27" dur="500"/>
                                        <p:tgtEl>
                                          <p:spTgt spid="542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4275">
                                            <p:txEl>
                                              <p:pRg st="5" end="5"/>
                                            </p:txEl>
                                          </p:spTgt>
                                        </p:tgtEl>
                                        <p:attrNameLst>
                                          <p:attrName>style.visibility</p:attrName>
                                        </p:attrNameLst>
                                      </p:cBhvr>
                                      <p:to>
                                        <p:strVal val="visible"/>
                                      </p:to>
                                    </p:set>
                                    <p:animEffect transition="in" filter="checkerboard(across)">
                                      <p:cBhvr>
                                        <p:cTn id="32" dur="500"/>
                                        <p:tgtEl>
                                          <p:spTgt spid="542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4275">
                                            <p:txEl>
                                              <p:pRg st="6" end="6"/>
                                            </p:txEl>
                                          </p:spTgt>
                                        </p:tgtEl>
                                        <p:attrNameLst>
                                          <p:attrName>style.visibility</p:attrName>
                                        </p:attrNameLst>
                                      </p:cBhvr>
                                      <p:to>
                                        <p:strVal val="visible"/>
                                      </p:to>
                                    </p:set>
                                    <p:animEffect transition="in" filter="checkerboard(across)">
                                      <p:cBhvr>
                                        <p:cTn id="37" dur="500"/>
                                        <p:tgtEl>
                                          <p:spTgt spid="5427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54275">
                                            <p:txEl>
                                              <p:pRg st="7" end="7"/>
                                            </p:txEl>
                                          </p:spTgt>
                                        </p:tgtEl>
                                        <p:attrNameLst>
                                          <p:attrName>style.visibility</p:attrName>
                                        </p:attrNameLst>
                                      </p:cBhvr>
                                      <p:to>
                                        <p:strVal val="visible"/>
                                      </p:to>
                                    </p:set>
                                    <p:animEffect transition="in" filter="checkerboard(across)">
                                      <p:cBhvr>
                                        <p:cTn id="42" dur="500"/>
                                        <p:tgtEl>
                                          <p:spTgt spid="5427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54275">
                                            <p:txEl>
                                              <p:pRg st="8" end="8"/>
                                            </p:txEl>
                                          </p:spTgt>
                                        </p:tgtEl>
                                        <p:attrNameLst>
                                          <p:attrName>style.visibility</p:attrName>
                                        </p:attrNameLst>
                                      </p:cBhvr>
                                      <p:to>
                                        <p:strVal val="visible"/>
                                      </p:to>
                                    </p:set>
                                    <p:animEffect transition="in" filter="checkerboard(across)">
                                      <p:cBhvr>
                                        <p:cTn id="47" dur="500"/>
                                        <p:tgtEl>
                                          <p:spTgt spid="542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bldLvl="2"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Carburetor Icing</a:t>
            </a:r>
            <a:endParaRPr lang="en-US" dirty="0"/>
          </a:p>
        </p:txBody>
      </p:sp>
      <p:sp>
        <p:nvSpPr>
          <p:cNvPr id="55298" name="Rectangle 2"/>
          <p:cNvSpPr>
            <a:spLocks noGrp="1" noChangeArrowheads="1"/>
          </p:cNvSpPr>
          <p:nvPr>
            <p:ph sz="half" idx="1"/>
          </p:nvPr>
        </p:nvSpPr>
        <p:spPr>
          <a:xfrm>
            <a:off x="685800" y="1981200"/>
            <a:ext cx="3810000" cy="4876800"/>
          </a:xfrm>
        </p:spPr>
        <p:txBody>
          <a:bodyPr>
            <a:normAutofit lnSpcReduction="10000"/>
          </a:bodyPr>
          <a:lstStyle/>
          <a:p>
            <a:pPr>
              <a:buFont typeface="Arial" pitchFamily="34" charset="0"/>
              <a:buChar char="•"/>
            </a:pPr>
            <a:r>
              <a:rPr lang="en-CA" dirty="0" smtClean="0"/>
              <a:t>Forms under moist atmospheric conditions with air temperatures anywhere from approximately -5</a:t>
            </a:r>
            <a:r>
              <a:rPr lang="en-CA" dirty="0" smtClean="0">
                <a:sym typeface="Symbol" pitchFamily="18" charset="2"/>
              </a:rPr>
              <a:t></a:t>
            </a:r>
            <a:r>
              <a:rPr lang="en-CA" dirty="0" smtClean="0"/>
              <a:t>C to 30</a:t>
            </a:r>
            <a:r>
              <a:rPr lang="en-CA" dirty="0" smtClean="0">
                <a:sym typeface="Symbol" pitchFamily="18" charset="2"/>
              </a:rPr>
              <a:t></a:t>
            </a:r>
            <a:r>
              <a:rPr lang="en-CA" dirty="0" smtClean="0"/>
              <a:t>C.</a:t>
            </a:r>
          </a:p>
          <a:p>
            <a:pPr>
              <a:buFont typeface="Arial" pitchFamily="34" charset="0"/>
              <a:buChar char="•"/>
            </a:pPr>
            <a:r>
              <a:rPr lang="en-CA" dirty="0" smtClean="0"/>
              <a:t>Indicated by a loss of power (RPM drop)</a:t>
            </a:r>
          </a:p>
          <a:p>
            <a:pPr>
              <a:buFont typeface="Arial" pitchFamily="34" charset="0"/>
              <a:buChar char="•"/>
            </a:pPr>
            <a:r>
              <a:rPr lang="en-CA" dirty="0" smtClean="0"/>
              <a:t>Can cause complete engine failure</a:t>
            </a:r>
          </a:p>
        </p:txBody>
      </p:sp>
      <p:pic>
        <p:nvPicPr>
          <p:cNvPr id="7" name="Picture 3" descr="C:\RGS(A) Writing Team\Air Studies Course\PO 416 - Aero Engines\Carburetor ice.jpg"/>
          <p:cNvPicPr>
            <a:picLocks noGrp="1" noChangeAspect="1" noChangeArrowheads="1"/>
          </p:cNvPicPr>
          <p:nvPr>
            <p:ph sz="half" idx="2"/>
          </p:nvPr>
        </p:nvPicPr>
        <p:blipFill>
          <a:blip r:embed="rId3" cstate="print"/>
          <a:srcRect/>
          <a:stretch>
            <a:fillRect/>
          </a:stretch>
        </p:blipFill>
        <p:spPr bwMode="auto">
          <a:xfrm>
            <a:off x="4310590" y="2204864"/>
            <a:ext cx="4755448" cy="3888432"/>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Effect transition="in" filter="randombar(horizontal)">
                                      <p:cBhvr>
                                        <p:cTn id="7" dur="500"/>
                                        <p:tgtEl>
                                          <p:spTgt spid="552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5298">
                                            <p:txEl>
                                              <p:pRg st="1" end="1"/>
                                            </p:txEl>
                                          </p:spTgt>
                                        </p:tgtEl>
                                        <p:attrNameLst>
                                          <p:attrName>style.visibility</p:attrName>
                                        </p:attrNameLst>
                                      </p:cBhvr>
                                      <p:to>
                                        <p:strVal val="visible"/>
                                      </p:to>
                                    </p:set>
                                    <p:animEffect transition="in" filter="randombar(horizontal)">
                                      <p:cBhvr>
                                        <p:cTn id="12" dur="500"/>
                                        <p:tgtEl>
                                          <p:spTgt spid="552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5298">
                                            <p:txEl>
                                              <p:pRg st="2" end="2"/>
                                            </p:txEl>
                                          </p:spTgt>
                                        </p:tgtEl>
                                        <p:attrNameLst>
                                          <p:attrName>style.visibility</p:attrName>
                                        </p:attrNameLst>
                                      </p:cBhvr>
                                      <p:to>
                                        <p:strVal val="visible"/>
                                      </p:to>
                                    </p:set>
                                    <p:animEffect transition="in" filter="randombar(horizontal)">
                                      <p:cBhvr>
                                        <p:cTn id="17" dur="500"/>
                                        <p:tgtEl>
                                          <p:spTgt spid="552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CA" dirty="0" smtClean="0"/>
              <a:t>Carburetor Ice</a:t>
            </a:r>
          </a:p>
        </p:txBody>
      </p:sp>
      <p:sp>
        <p:nvSpPr>
          <p:cNvPr id="56323" name="Rectangle 3"/>
          <p:cNvSpPr>
            <a:spLocks noGrp="1" noChangeArrowheads="1"/>
          </p:cNvSpPr>
          <p:nvPr>
            <p:ph idx="1"/>
          </p:nvPr>
        </p:nvSpPr>
        <p:spPr>
          <a:xfrm>
            <a:off x="685800" y="1981200"/>
            <a:ext cx="7772400" cy="4876800"/>
          </a:xfrm>
        </p:spPr>
        <p:txBody>
          <a:bodyPr>
            <a:normAutofit lnSpcReduction="10000"/>
          </a:bodyPr>
          <a:lstStyle/>
          <a:p>
            <a:pPr marL="88900" indent="38100"/>
            <a:r>
              <a:rPr lang="en-CA" sz="2800" dirty="0" smtClean="0"/>
              <a:t>Two sources:</a:t>
            </a:r>
          </a:p>
          <a:p>
            <a:pPr marL="488950" lvl="1" indent="38100"/>
            <a:r>
              <a:rPr lang="en-CA" sz="2400" dirty="0" smtClean="0"/>
              <a:t>Progressive drop in temperature as the energy is taken from the air and used to vaporize the fuel (Latent heat of vaporization)</a:t>
            </a:r>
          </a:p>
          <a:p>
            <a:pPr marL="488950" lvl="1" indent="38100"/>
            <a:r>
              <a:rPr lang="en-CA" sz="2400" dirty="0" smtClean="0"/>
              <a:t>Cooling caused by the lower pressure existing in the carburetor</a:t>
            </a:r>
          </a:p>
          <a:p>
            <a:pPr marL="88900" indent="38100"/>
            <a:endParaRPr lang="en-CA" sz="2800" dirty="0" smtClean="0"/>
          </a:p>
          <a:p>
            <a:pPr marL="88900" indent="38100"/>
            <a:r>
              <a:rPr lang="en-CA" sz="2800" dirty="0" smtClean="0"/>
              <a:t>There are three forms of carburetor ice:</a:t>
            </a:r>
          </a:p>
          <a:p>
            <a:pPr marL="1797050" lvl="1" indent="-450850"/>
            <a:r>
              <a:rPr lang="en-CA" dirty="0" smtClean="0"/>
              <a:t>fuel vaporization ice</a:t>
            </a:r>
          </a:p>
          <a:p>
            <a:pPr marL="1797050" lvl="1" indent="-450850"/>
            <a:r>
              <a:rPr lang="en-CA" dirty="0" smtClean="0"/>
              <a:t>impact ice</a:t>
            </a:r>
          </a:p>
          <a:p>
            <a:pPr marL="1797050" lvl="1" indent="-450850"/>
            <a:r>
              <a:rPr lang="en-CA" dirty="0" smtClean="0"/>
              <a:t>throttle ice</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p:cTn id="7" dur="1000" fill="hold"/>
                                        <p:tgtEl>
                                          <p:spTgt spid="5632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632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632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632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6323">
                                            <p:txEl>
                                              <p:pRg st="1" end="1"/>
                                            </p:txEl>
                                          </p:spTgt>
                                        </p:tgtEl>
                                        <p:attrNameLst>
                                          <p:attrName>style.visibility</p:attrName>
                                        </p:attrNameLst>
                                      </p:cBhvr>
                                      <p:to>
                                        <p:strVal val="visible"/>
                                      </p:to>
                                    </p:set>
                                    <p:anim calcmode="lin" valueType="num">
                                      <p:cBhvr>
                                        <p:cTn id="15" dur="1000" fill="hold"/>
                                        <p:tgtEl>
                                          <p:spTgt spid="5632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632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632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632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56323">
                                            <p:txEl>
                                              <p:pRg st="2" end="2"/>
                                            </p:txEl>
                                          </p:spTgt>
                                        </p:tgtEl>
                                        <p:attrNameLst>
                                          <p:attrName>style.visibility</p:attrName>
                                        </p:attrNameLst>
                                      </p:cBhvr>
                                      <p:to>
                                        <p:strVal val="visible"/>
                                      </p:to>
                                    </p:set>
                                    <p:anim calcmode="lin" valueType="num">
                                      <p:cBhvr>
                                        <p:cTn id="23" dur="1000" fill="hold"/>
                                        <p:tgtEl>
                                          <p:spTgt spid="5632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5632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5632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632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56323">
                                            <p:txEl>
                                              <p:pRg st="4" end="4"/>
                                            </p:txEl>
                                          </p:spTgt>
                                        </p:tgtEl>
                                        <p:attrNameLst>
                                          <p:attrName>style.visibility</p:attrName>
                                        </p:attrNameLst>
                                      </p:cBhvr>
                                      <p:to>
                                        <p:strVal val="visible"/>
                                      </p:to>
                                    </p:set>
                                    <p:anim calcmode="lin" valueType="num">
                                      <p:cBhvr>
                                        <p:cTn id="31" dur="1000" fill="hold"/>
                                        <p:tgtEl>
                                          <p:spTgt spid="5632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632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632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632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56323">
                                            <p:txEl>
                                              <p:pRg st="5" end="5"/>
                                            </p:txEl>
                                          </p:spTgt>
                                        </p:tgtEl>
                                        <p:attrNameLst>
                                          <p:attrName>style.visibility</p:attrName>
                                        </p:attrNameLst>
                                      </p:cBhvr>
                                      <p:to>
                                        <p:strVal val="visible"/>
                                      </p:to>
                                    </p:set>
                                    <p:anim calcmode="lin" valueType="num">
                                      <p:cBhvr>
                                        <p:cTn id="39" dur="1000" fill="hold"/>
                                        <p:tgtEl>
                                          <p:spTgt spid="5632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5632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5632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5632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56323">
                                            <p:txEl>
                                              <p:pRg st="6" end="6"/>
                                            </p:txEl>
                                          </p:spTgt>
                                        </p:tgtEl>
                                        <p:attrNameLst>
                                          <p:attrName>style.visibility</p:attrName>
                                        </p:attrNameLst>
                                      </p:cBhvr>
                                      <p:to>
                                        <p:strVal val="visible"/>
                                      </p:to>
                                    </p:set>
                                    <p:anim calcmode="lin" valueType="num">
                                      <p:cBhvr>
                                        <p:cTn id="47" dur="1000" fill="hold"/>
                                        <p:tgtEl>
                                          <p:spTgt spid="5632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5632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5632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5632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56323">
                                            <p:txEl>
                                              <p:pRg st="7" end="7"/>
                                            </p:txEl>
                                          </p:spTgt>
                                        </p:tgtEl>
                                        <p:attrNameLst>
                                          <p:attrName>style.visibility</p:attrName>
                                        </p:attrNameLst>
                                      </p:cBhvr>
                                      <p:to>
                                        <p:strVal val="visible"/>
                                      </p:to>
                                    </p:set>
                                    <p:anim calcmode="lin" valueType="num">
                                      <p:cBhvr>
                                        <p:cTn id="55" dur="1000" fill="hold"/>
                                        <p:tgtEl>
                                          <p:spTgt spid="5632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56323">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56323">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56323">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bldLvl="2"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CA" dirty="0" smtClean="0"/>
              <a:t>Prevention of Carb Icing</a:t>
            </a:r>
          </a:p>
        </p:txBody>
      </p:sp>
      <p:sp>
        <p:nvSpPr>
          <p:cNvPr id="5" name="Content Placeholder 4"/>
          <p:cNvSpPr>
            <a:spLocks noGrp="1"/>
          </p:cNvSpPr>
          <p:nvPr>
            <p:ph sz="half" idx="2"/>
          </p:nvPr>
        </p:nvSpPr>
        <p:spPr/>
        <p:txBody>
          <a:bodyPr/>
          <a:lstStyle/>
          <a:p>
            <a:r>
              <a:rPr lang="en-CA" sz="2400" dirty="0" smtClean="0"/>
              <a:t>Carb icing does not occur in engines that have fuel injectors</a:t>
            </a:r>
          </a:p>
          <a:p>
            <a:r>
              <a:rPr lang="en-CA" sz="2400" dirty="0" smtClean="0"/>
              <a:t>Carb heat directs hot air into the carburetor intake.</a:t>
            </a:r>
          </a:p>
          <a:p>
            <a:r>
              <a:rPr lang="en-CA" sz="2400" dirty="0" smtClean="0"/>
              <a:t>This results in initial drop in RPM</a:t>
            </a:r>
          </a:p>
          <a:p>
            <a:r>
              <a:rPr lang="en-CA" sz="2400" dirty="0" smtClean="0"/>
              <a:t>If ice is present, its melting will give a short period of engine roughness.</a:t>
            </a:r>
          </a:p>
        </p:txBody>
      </p:sp>
      <p:pic>
        <p:nvPicPr>
          <p:cNvPr id="6" name="Picture 4" descr="C:\RGS(A) Writing Team\Air Studies Course\PO 416 - Aero Engines\Carburetor heat.jpg"/>
          <p:cNvPicPr>
            <a:picLocks noGrp="1" noChangeAspect="1" noChangeArrowheads="1"/>
          </p:cNvPicPr>
          <p:nvPr>
            <p:ph sz="half" idx="1"/>
          </p:nvPr>
        </p:nvPicPr>
        <p:blipFill>
          <a:blip r:embed="rId2" cstate="print"/>
          <a:srcRect/>
          <a:stretch>
            <a:fillRect/>
          </a:stretch>
        </p:blipFill>
        <p:spPr bwMode="auto">
          <a:xfrm>
            <a:off x="-1" y="2276873"/>
            <a:ext cx="4542109" cy="4100814"/>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22-raptor-12.jpg"/>
          <p:cNvPicPr>
            <a:picLocks noChangeAspect="1"/>
          </p:cNvPicPr>
          <p:nvPr/>
        </p:nvPicPr>
        <p:blipFill>
          <a:blip r:embed="rId2" cstate="print">
            <a:lum contrast="-53000"/>
          </a:blip>
          <a:stretch>
            <a:fillRect/>
          </a:stretch>
        </p:blipFill>
        <p:spPr>
          <a:xfrm>
            <a:off x="0" y="0"/>
            <a:ext cx="9144000" cy="6972300"/>
          </a:xfrm>
          <a:prstGeom prst="rect">
            <a:avLst/>
          </a:prstGeom>
        </p:spPr>
      </p:pic>
      <p:sp>
        <p:nvSpPr>
          <p:cNvPr id="5" name="Title 4"/>
          <p:cNvSpPr>
            <a:spLocks noGrp="1"/>
          </p:cNvSpPr>
          <p:nvPr>
            <p:ph type="title"/>
          </p:nvPr>
        </p:nvSpPr>
        <p:spPr/>
        <p:txBody>
          <a:bodyPr/>
          <a:lstStyle/>
          <a:p>
            <a:r>
              <a:rPr lang="en-CA" dirty="0" smtClean="0"/>
              <a:t>The exhaust system</a:t>
            </a:r>
            <a:endParaRPr lang="en-CA" dirty="0"/>
          </a:p>
        </p:txBody>
      </p:sp>
      <p:sp>
        <p:nvSpPr>
          <p:cNvPr id="6" name="Text Placeholder 5"/>
          <p:cNvSpPr>
            <a:spLocks noGrp="1"/>
          </p:cNvSpPr>
          <p:nvPr>
            <p:ph type="body" idx="1"/>
          </p:nvPr>
        </p:nvSpPr>
        <p:spPr/>
        <p:txBody>
          <a:bodyPr/>
          <a:lstStyle/>
          <a:p>
            <a:endParaRPr lang="en-CA"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CA" dirty="0" smtClean="0"/>
              <a:t>Exhaust System</a:t>
            </a:r>
          </a:p>
        </p:txBody>
      </p:sp>
      <p:sp>
        <p:nvSpPr>
          <p:cNvPr id="58371" name="Rectangle 3"/>
          <p:cNvSpPr>
            <a:spLocks noGrp="1" noChangeArrowheads="1"/>
          </p:cNvSpPr>
          <p:nvPr>
            <p:ph idx="1"/>
          </p:nvPr>
        </p:nvSpPr>
        <p:spPr/>
        <p:txBody>
          <a:bodyPr/>
          <a:lstStyle/>
          <a:p>
            <a:r>
              <a:rPr lang="en-CA" sz="2800" dirty="0" smtClean="0"/>
              <a:t>Collects and disposes of the high temperature, noxious gases discharged by the engine</a:t>
            </a:r>
          </a:p>
          <a:p>
            <a:r>
              <a:rPr lang="en-CA" sz="2800" dirty="0" smtClean="0"/>
              <a:t>Main function is to prevent the escape of these potentially destructive gases into the airframe and cabin</a:t>
            </a:r>
          </a:p>
          <a:p>
            <a:r>
              <a:rPr lang="en-CA" sz="2800" dirty="0" smtClean="0"/>
              <a:t>Two types for piston engines:</a:t>
            </a:r>
          </a:p>
          <a:p>
            <a:pPr marL="1719263" lvl="1"/>
            <a:r>
              <a:rPr lang="en-CA" dirty="0" smtClean="0"/>
              <a:t>short stack system </a:t>
            </a:r>
          </a:p>
          <a:p>
            <a:pPr marL="1719263" lvl="1"/>
            <a:r>
              <a:rPr lang="en-CA" dirty="0" smtClean="0"/>
              <a:t>collector system.</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wipe(left)">
                                      <p:cBhvr>
                                        <p:cTn id="7" dur="500"/>
                                        <p:tgtEl>
                                          <p:spTgt spid="58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wipe(left)">
                                      <p:cBhvr>
                                        <p:cTn id="12" dur="500"/>
                                        <p:tgtEl>
                                          <p:spTgt spid="583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wipe(left)">
                                      <p:cBhvr>
                                        <p:cTn id="17" dur="500"/>
                                        <p:tgtEl>
                                          <p:spTgt spid="583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8371">
                                            <p:txEl>
                                              <p:pRg st="3" end="3"/>
                                            </p:txEl>
                                          </p:spTgt>
                                        </p:tgtEl>
                                        <p:attrNameLst>
                                          <p:attrName>style.visibility</p:attrName>
                                        </p:attrNameLst>
                                      </p:cBhvr>
                                      <p:to>
                                        <p:strVal val="visible"/>
                                      </p:to>
                                    </p:set>
                                    <p:animEffect transition="in" filter="wipe(left)">
                                      <p:cBhvr>
                                        <p:cTn id="22" dur="500"/>
                                        <p:tgtEl>
                                          <p:spTgt spid="583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8371">
                                            <p:txEl>
                                              <p:pRg st="4" end="4"/>
                                            </p:txEl>
                                          </p:spTgt>
                                        </p:tgtEl>
                                        <p:attrNameLst>
                                          <p:attrName>style.visibility</p:attrName>
                                        </p:attrNameLst>
                                      </p:cBhvr>
                                      <p:to>
                                        <p:strVal val="visible"/>
                                      </p:to>
                                    </p:set>
                                    <p:animEffect transition="in" filter="wipe(left)">
                                      <p:cBhvr>
                                        <p:cTn id="27" dur="500"/>
                                        <p:tgtEl>
                                          <p:spTgt spid="583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bldLvl="2"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CA" dirty="0" smtClean="0"/>
              <a:t>Short Stack Exhaust System</a:t>
            </a:r>
          </a:p>
        </p:txBody>
      </p:sp>
      <p:sp>
        <p:nvSpPr>
          <p:cNvPr id="59395" name="Rectangle 3"/>
          <p:cNvSpPr>
            <a:spLocks noGrp="1" noChangeArrowheads="1"/>
          </p:cNvSpPr>
          <p:nvPr>
            <p:ph sz="half" idx="1"/>
          </p:nvPr>
        </p:nvSpPr>
        <p:spPr>
          <a:xfrm>
            <a:off x="0" y="1981200"/>
            <a:ext cx="4495800" cy="4876800"/>
          </a:xfrm>
        </p:spPr>
        <p:txBody>
          <a:bodyPr>
            <a:normAutofit fontScale="92500"/>
          </a:bodyPr>
          <a:lstStyle/>
          <a:p>
            <a:r>
              <a:rPr lang="en-CA" dirty="0" smtClean="0"/>
              <a:t>Used on low powered, non-turbocharged engines</a:t>
            </a:r>
          </a:p>
          <a:p>
            <a:r>
              <a:rPr lang="en-CA" dirty="0" smtClean="0"/>
              <a:t>Simple design of: </a:t>
            </a:r>
          </a:p>
          <a:p>
            <a:pPr marL="854075" lvl="1" indent="-320675"/>
            <a:r>
              <a:rPr lang="en-CA" sz="2800" dirty="0" smtClean="0"/>
              <a:t>a downstack from each cylinder, </a:t>
            </a:r>
          </a:p>
          <a:p>
            <a:pPr marL="854075" lvl="1" indent="-320675"/>
            <a:r>
              <a:rPr lang="en-CA" sz="2800" dirty="0" smtClean="0"/>
              <a:t>an exhaust collector tube on each side of the engine, and</a:t>
            </a:r>
          </a:p>
          <a:p>
            <a:pPr marL="854075" lvl="1" indent="-320675"/>
            <a:r>
              <a:rPr lang="en-CA" sz="2800" dirty="0" smtClean="0"/>
              <a:t>an exhaust ejector on each side of the cowling.</a:t>
            </a:r>
          </a:p>
        </p:txBody>
      </p:sp>
      <p:pic>
        <p:nvPicPr>
          <p:cNvPr id="6" name="Picture 4" descr="C:\RGS(A) Writing Team\Air Studies Course\PO 416 - Aero Engines\Short Stack Exhaust System.jpg"/>
          <p:cNvPicPr>
            <a:picLocks noGrp="1" noChangeAspect="1" noChangeArrowheads="1"/>
          </p:cNvPicPr>
          <p:nvPr>
            <p:ph sz="half" idx="2"/>
          </p:nvPr>
        </p:nvPicPr>
        <p:blipFill>
          <a:blip r:embed="rId3" cstate="print"/>
          <a:srcRect/>
          <a:stretch>
            <a:fillRect/>
          </a:stretch>
        </p:blipFill>
        <p:spPr bwMode="auto">
          <a:xfrm>
            <a:off x="4448692" y="2276871"/>
            <a:ext cx="4695308" cy="3930541"/>
          </a:xfrm>
          <a:prstGeom prst="rect">
            <a:avLst/>
          </a:prstGeom>
          <a:noFill/>
          <a:ln w="9525">
            <a:noFill/>
            <a:miter lim="800000"/>
            <a:headEnd/>
            <a:tailEnd/>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p:cTn id="7" dur="500" fill="hold"/>
                                        <p:tgtEl>
                                          <p:spTgt spid="593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93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p:cTn id="13" dur="500" fill="hold"/>
                                        <p:tgtEl>
                                          <p:spTgt spid="5939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939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 calcmode="lin" valueType="num">
                                      <p:cBhvr>
                                        <p:cTn id="19" dur="500" fill="hold"/>
                                        <p:tgtEl>
                                          <p:spTgt spid="5939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939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9395">
                                            <p:txEl>
                                              <p:pRg st="3" end="3"/>
                                            </p:txEl>
                                          </p:spTgt>
                                        </p:tgtEl>
                                        <p:attrNameLst>
                                          <p:attrName>style.visibility</p:attrName>
                                        </p:attrNameLst>
                                      </p:cBhvr>
                                      <p:to>
                                        <p:strVal val="visible"/>
                                      </p:to>
                                    </p:set>
                                    <p:anim calcmode="lin" valueType="num">
                                      <p:cBhvr>
                                        <p:cTn id="25" dur="500" fill="hold"/>
                                        <p:tgtEl>
                                          <p:spTgt spid="5939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939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9395">
                                            <p:txEl>
                                              <p:pRg st="4" end="4"/>
                                            </p:txEl>
                                          </p:spTgt>
                                        </p:tgtEl>
                                        <p:attrNameLst>
                                          <p:attrName>style.visibility</p:attrName>
                                        </p:attrNameLst>
                                      </p:cBhvr>
                                      <p:to>
                                        <p:strVal val="visible"/>
                                      </p:to>
                                    </p:set>
                                    <p:anim calcmode="lin" valueType="num">
                                      <p:cBhvr>
                                        <p:cTn id="31" dur="500" fill="hold"/>
                                        <p:tgtEl>
                                          <p:spTgt spid="5939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939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bldLvl="2"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CA" dirty="0" smtClean="0"/>
              <a:t>Collector Exhaust System</a:t>
            </a:r>
          </a:p>
        </p:txBody>
      </p:sp>
      <p:sp>
        <p:nvSpPr>
          <p:cNvPr id="60419" name="Rectangle 3"/>
          <p:cNvSpPr>
            <a:spLocks noGrp="1" noChangeArrowheads="1"/>
          </p:cNvSpPr>
          <p:nvPr>
            <p:ph idx="1"/>
          </p:nvPr>
        </p:nvSpPr>
        <p:spPr/>
        <p:txBody>
          <a:bodyPr/>
          <a:lstStyle/>
          <a:p>
            <a:r>
              <a:rPr lang="en-CA" sz="2800" dirty="0" smtClean="0"/>
              <a:t>Used on most large engines and on all turbocharged engines</a:t>
            </a:r>
          </a:p>
          <a:p>
            <a:r>
              <a:rPr lang="en-CA" sz="2800" dirty="0" smtClean="0"/>
              <a:t>Individual exhaust headers empty into a collector ring that collects the exhaust from all the cylinders</a:t>
            </a:r>
          </a:p>
          <a:p>
            <a:r>
              <a:rPr lang="en-CA" sz="2800" dirty="0" smtClean="0"/>
              <a:t>One outlet from this rings routes the hot exhaust gas to the turbocharger</a:t>
            </a:r>
          </a:p>
          <a:p>
            <a:r>
              <a:rPr lang="en-CA" sz="2800" dirty="0" smtClean="0"/>
              <a:t>An exhaust tailpipe carries the gases away</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p:cTn id="7" dur="500" fill="hold"/>
                                        <p:tgtEl>
                                          <p:spTgt spid="60419">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60419">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p:cTn id="13" dur="500" fill="hold"/>
                                        <p:tgtEl>
                                          <p:spTgt spid="60419">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60419">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anim calcmode="lin" valueType="num">
                                      <p:cBhvr>
                                        <p:cTn id="19" dur="500" fill="hold"/>
                                        <p:tgtEl>
                                          <p:spTgt spid="60419">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60419">
                                            <p:txEl>
                                              <p:pRg st="2" end="2"/>
                                            </p:txEl>
                                          </p:spTgt>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60419">
                                            <p:txEl>
                                              <p:pRg st="3" end="3"/>
                                            </p:txEl>
                                          </p:spTgt>
                                        </p:tgtEl>
                                        <p:attrNameLst>
                                          <p:attrName>style.visibility</p:attrName>
                                        </p:attrNameLst>
                                      </p:cBhvr>
                                      <p:to>
                                        <p:strVal val="visible"/>
                                      </p:to>
                                    </p:set>
                                    <p:anim calcmode="lin" valueType="num">
                                      <p:cBhvr>
                                        <p:cTn id="25" dur="500" fill="hold"/>
                                        <p:tgtEl>
                                          <p:spTgt spid="60419">
                                            <p:txEl>
                                              <p:pRg st="3" end="3"/>
                                            </p:txEl>
                                          </p:spTgt>
                                        </p:tgtEl>
                                        <p:attrNameLst>
                                          <p:attrName>ppt_w</p:attrName>
                                        </p:attrNameLst>
                                      </p:cBhvr>
                                      <p:tavLst>
                                        <p:tav tm="0">
                                          <p:val>
                                            <p:strVal val="4*#ppt_w"/>
                                          </p:val>
                                        </p:tav>
                                        <p:tav tm="100000">
                                          <p:val>
                                            <p:strVal val="#ppt_w"/>
                                          </p:val>
                                        </p:tav>
                                      </p:tavLst>
                                    </p:anim>
                                    <p:anim calcmode="lin" valueType="num">
                                      <p:cBhvr>
                                        <p:cTn id="26" dur="500" fill="hold"/>
                                        <p:tgtEl>
                                          <p:spTgt spid="60419">
                                            <p:txEl>
                                              <p:pRg st="3" end="3"/>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is the most commonly used fuel in general aviation?</a:t>
            </a:r>
          </a:p>
          <a:p>
            <a:pPr marL="514350" indent="-514350">
              <a:buFont typeface="+mj-lt"/>
              <a:buAutoNum type="arabicPeriod"/>
            </a:pPr>
            <a:endParaRPr lang="en-US" dirty="0" smtClean="0"/>
          </a:p>
          <a:p>
            <a:pPr marL="514350" indent="-514350">
              <a:buFont typeface="+mj-lt"/>
              <a:buAutoNum type="arabicPeriod"/>
            </a:pPr>
            <a:r>
              <a:rPr lang="en-US" dirty="0" smtClean="0"/>
              <a:t>When do you lean the mixture?</a:t>
            </a:r>
          </a:p>
          <a:p>
            <a:pPr marL="514350" indent="-514350">
              <a:buFont typeface="+mj-lt"/>
              <a:buAutoNum type="arabicPeriod"/>
            </a:pPr>
            <a:endParaRPr lang="en-US" dirty="0" smtClean="0"/>
          </a:p>
          <a:p>
            <a:pPr marL="514350" indent="-514350">
              <a:buFont typeface="+mj-lt"/>
              <a:buAutoNum type="arabicPeriod"/>
            </a:pPr>
            <a:r>
              <a:rPr lang="en-US" dirty="0" smtClean="0"/>
              <a:t>How do you prevent carburetor icing?</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descr="C:\Documents and Settings\Jurij Bilyk\My Documents\My Pictures\Flying Schol PP\AirlinersNetPhotoID339711.jpg"/>
          <p:cNvPicPr>
            <a:picLocks noChangeAspect="1" noChangeArrowheads="1"/>
          </p:cNvPicPr>
          <p:nvPr/>
        </p:nvPicPr>
        <p:blipFill>
          <a:blip r:embed="rId2" cstate="print">
            <a:lum contrast="-44000"/>
          </a:blip>
          <a:srcRect/>
          <a:stretch>
            <a:fillRect/>
          </a:stretch>
        </p:blipFill>
        <p:spPr bwMode="auto">
          <a:xfrm>
            <a:off x="0" y="0"/>
            <a:ext cx="9144000" cy="6964363"/>
          </a:xfrm>
          <a:prstGeom prst="rect">
            <a:avLst/>
          </a:prstGeom>
          <a:noFill/>
          <a:ln w="9525">
            <a:noFill/>
            <a:miter lim="800000"/>
            <a:headEnd/>
            <a:tailEnd/>
          </a:ln>
        </p:spPr>
      </p:pic>
      <p:sp>
        <p:nvSpPr>
          <p:cNvPr id="63491" name="Rectangle 2"/>
          <p:cNvSpPr>
            <a:spLocks noGrp="1" noChangeArrowheads="1"/>
          </p:cNvSpPr>
          <p:nvPr>
            <p:ph type="title"/>
          </p:nvPr>
        </p:nvSpPr>
        <p:spPr/>
        <p:txBody>
          <a:bodyPr/>
          <a:lstStyle/>
          <a:p>
            <a:r>
              <a:rPr lang="en-US" dirty="0" smtClean="0"/>
              <a:t>Ignition Systems</a:t>
            </a:r>
          </a:p>
        </p:txBody>
      </p:sp>
      <p:sp>
        <p:nvSpPr>
          <p:cNvPr id="4" name="Text Placeholder 3"/>
          <p:cNvSpPr>
            <a:spLocks noGrp="1"/>
          </p:cNvSpPr>
          <p:nvPr>
            <p:ph type="body" idx="1"/>
          </p:nvPr>
        </p:nvSpPr>
        <p:spPr/>
        <p:txBody>
          <a:bodyPr/>
          <a:lstStyle/>
          <a:p>
            <a:endParaRPr lang="en-C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CA" dirty="0" smtClean="0"/>
              <a:t>Radial</a:t>
            </a:r>
          </a:p>
        </p:txBody>
      </p:sp>
      <p:sp>
        <p:nvSpPr>
          <p:cNvPr id="5123" name="Rectangle 3"/>
          <p:cNvSpPr>
            <a:spLocks noGrp="1" noChangeArrowheads="1"/>
          </p:cNvSpPr>
          <p:nvPr>
            <p:ph type="body" sz="half" idx="2"/>
          </p:nvPr>
        </p:nvSpPr>
        <p:spPr>
          <a:xfrm>
            <a:off x="4876800" y="1752600"/>
            <a:ext cx="4114800" cy="4876800"/>
          </a:xfrm>
        </p:spPr>
        <p:txBody>
          <a:bodyPr/>
          <a:lstStyle/>
          <a:p>
            <a:r>
              <a:rPr lang="en-CA" sz="2400" dirty="0" smtClean="0"/>
              <a:t>Cylinders arranged radialy around the crankshaft</a:t>
            </a:r>
          </a:p>
          <a:p>
            <a:r>
              <a:rPr lang="en-CA" sz="2400" dirty="0" smtClean="0"/>
              <a:t>Always an odd number of cylinders.</a:t>
            </a:r>
          </a:p>
          <a:p>
            <a:r>
              <a:rPr lang="en-CA" sz="2400" dirty="0" smtClean="0"/>
              <a:t>Crankshaft is short, compact and light.</a:t>
            </a:r>
          </a:p>
          <a:p>
            <a:r>
              <a:rPr lang="en-CA" sz="2400" dirty="0" smtClean="0"/>
              <a:t>Produces tremendous horsepower.</a:t>
            </a:r>
          </a:p>
          <a:p>
            <a:r>
              <a:rPr lang="en-CA" sz="2400" dirty="0" smtClean="0"/>
              <a:t>Poor shape increases parasite drag and reduces forward visibility.</a:t>
            </a:r>
          </a:p>
        </p:txBody>
      </p:sp>
      <p:pic>
        <p:nvPicPr>
          <p:cNvPr id="5124" name="Picture 4" descr="C:\Master Lesson Plans\Pics\radial.bmp"/>
          <p:cNvPicPr>
            <a:picLocks noChangeAspect="1" noChangeArrowheads="1"/>
          </p:cNvPicPr>
          <p:nvPr/>
        </p:nvPicPr>
        <p:blipFill>
          <a:blip r:embed="rId3" cstate="print"/>
          <a:srcRect/>
          <a:stretch>
            <a:fillRect/>
          </a:stretch>
        </p:blipFill>
        <p:spPr bwMode="auto">
          <a:xfrm>
            <a:off x="304800" y="2286000"/>
            <a:ext cx="4114800" cy="3883025"/>
          </a:xfrm>
          <a:prstGeom prst="rect">
            <a:avLst/>
          </a:prstGeom>
          <a:noFill/>
          <a:ln w="9525">
            <a:noFill/>
            <a:miter lim="800000"/>
            <a:headEnd/>
            <a:tailEnd/>
          </a:ln>
        </p:spPr>
      </p:pic>
      <p:pic>
        <p:nvPicPr>
          <p:cNvPr id="5137" name="Picture 17" descr="C:\Documents and Settings\Jurij Bilyk\My Documents\My Pictures\Flying Schol PP\AirlinersNetPhotoID171250.jpg"/>
          <p:cNvPicPr>
            <a:picLocks noChangeAspect="1" noChangeArrowheads="1"/>
          </p:cNvPicPr>
          <p:nvPr/>
        </p:nvPicPr>
        <p:blipFill>
          <a:blip r:embed="rId4" cstate="print"/>
          <a:srcRect/>
          <a:stretch>
            <a:fillRect/>
          </a:stretch>
        </p:blipFill>
        <p:spPr bwMode="auto">
          <a:xfrm>
            <a:off x="-756592" y="-7487"/>
            <a:ext cx="10114334" cy="6865487"/>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5124"/>
                                        </p:tgtEl>
                                        <p:attrNameLst>
                                          <p:attrName>style.visibility</p:attrName>
                                        </p:attrNameLst>
                                      </p:cBhvr>
                                      <p:to>
                                        <p:strVal val="visible"/>
                                      </p:to>
                                    </p:set>
                                    <p:animEffect transition="in" filter="dissolv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slide(fromBottom)">
                                      <p:cBhvr>
                                        <p:cTn id="12" dur="500"/>
                                        <p:tgtEl>
                                          <p:spTgt spid="5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slide(fromBottom)">
                                      <p:cBhvr>
                                        <p:cTn id="17" dur="500"/>
                                        <p:tgtEl>
                                          <p:spTgt spid="51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slide(fromBottom)">
                                      <p:cBhvr>
                                        <p:cTn id="22" dur="500"/>
                                        <p:tgtEl>
                                          <p:spTgt spid="51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slide(fromBottom)">
                                      <p:cBhvr>
                                        <p:cTn id="27" dur="500"/>
                                        <p:tgtEl>
                                          <p:spTgt spid="51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5123">
                                            <p:txEl>
                                              <p:pRg st="4" end="4"/>
                                            </p:txEl>
                                          </p:spTgt>
                                        </p:tgtEl>
                                        <p:attrNameLst>
                                          <p:attrName>style.visibility</p:attrName>
                                        </p:attrNameLst>
                                      </p:cBhvr>
                                      <p:to>
                                        <p:strVal val="visible"/>
                                      </p:to>
                                    </p:set>
                                    <p:animEffect transition="in" filter="slide(fromBottom)">
                                      <p:cBhvr>
                                        <p:cTn id="32" dur="500"/>
                                        <p:tgtEl>
                                          <p:spTgt spid="512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137"/>
                                        </p:tgtEl>
                                        <p:attrNameLst>
                                          <p:attrName>style.visibility</p:attrName>
                                        </p:attrNameLst>
                                      </p:cBhvr>
                                      <p:to>
                                        <p:strVal val="visible"/>
                                      </p:to>
                                    </p:set>
                                    <p:animEffect transition="in" filter="dissolve">
                                      <p:cBhvr>
                                        <p:cTn id="37" dur="500"/>
                                        <p:tgtEl>
                                          <p:spTgt spid="5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CA" dirty="0" smtClean="0"/>
              <a:t>Ignition System</a:t>
            </a:r>
          </a:p>
        </p:txBody>
      </p:sp>
      <p:sp>
        <p:nvSpPr>
          <p:cNvPr id="65539" name="Rectangle 3"/>
          <p:cNvSpPr>
            <a:spLocks noGrp="1" noChangeArrowheads="1"/>
          </p:cNvSpPr>
          <p:nvPr>
            <p:ph idx="1"/>
          </p:nvPr>
        </p:nvSpPr>
        <p:spPr/>
        <p:txBody>
          <a:bodyPr>
            <a:normAutofit lnSpcReduction="10000"/>
          </a:bodyPr>
          <a:lstStyle/>
          <a:p>
            <a:r>
              <a:rPr lang="en-CA" dirty="0" smtClean="0"/>
              <a:t>The function of the ignition system is to supply a spark to ignite the fuel/air mixture in the cylinders</a:t>
            </a:r>
          </a:p>
          <a:p>
            <a:r>
              <a:rPr lang="en-CA" dirty="0" smtClean="0"/>
              <a:t>It consists of:</a:t>
            </a:r>
          </a:p>
          <a:p>
            <a:pPr lvl="1"/>
            <a:r>
              <a:rPr lang="en-CA" dirty="0" smtClean="0"/>
              <a:t>two magnetos</a:t>
            </a:r>
          </a:p>
          <a:p>
            <a:pPr lvl="1"/>
            <a:r>
              <a:rPr lang="en-CA" dirty="0" smtClean="0"/>
              <a:t>two spark plugs per cylinder</a:t>
            </a:r>
          </a:p>
          <a:p>
            <a:pPr lvl="1"/>
            <a:r>
              <a:rPr lang="en-CA" dirty="0" smtClean="0"/>
              <a:t>ignition leads</a:t>
            </a:r>
          </a:p>
          <a:p>
            <a:pPr lvl="1"/>
            <a:r>
              <a:rPr lang="en-CA" dirty="0" smtClean="0"/>
              <a:t>a magneto switch</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slide(fromBottom)">
                                      <p:cBhvr>
                                        <p:cTn id="7" dur="500"/>
                                        <p:tgtEl>
                                          <p:spTgt spid="65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slide(fromBottom)">
                                      <p:cBhvr>
                                        <p:cTn id="12" dur="500"/>
                                        <p:tgtEl>
                                          <p:spTgt spid="655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slide(fromBottom)">
                                      <p:cBhvr>
                                        <p:cTn id="17" dur="500"/>
                                        <p:tgtEl>
                                          <p:spTgt spid="655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5539">
                                            <p:txEl>
                                              <p:pRg st="3" end="3"/>
                                            </p:txEl>
                                          </p:spTgt>
                                        </p:tgtEl>
                                        <p:attrNameLst>
                                          <p:attrName>style.visibility</p:attrName>
                                        </p:attrNameLst>
                                      </p:cBhvr>
                                      <p:to>
                                        <p:strVal val="visible"/>
                                      </p:to>
                                    </p:set>
                                    <p:animEffect transition="in" filter="slide(fromBottom)">
                                      <p:cBhvr>
                                        <p:cTn id="22" dur="500"/>
                                        <p:tgtEl>
                                          <p:spTgt spid="655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65539">
                                            <p:txEl>
                                              <p:pRg st="4" end="4"/>
                                            </p:txEl>
                                          </p:spTgt>
                                        </p:tgtEl>
                                        <p:attrNameLst>
                                          <p:attrName>style.visibility</p:attrName>
                                        </p:attrNameLst>
                                      </p:cBhvr>
                                      <p:to>
                                        <p:strVal val="visible"/>
                                      </p:to>
                                    </p:set>
                                    <p:animEffect transition="in" filter="slide(fromBottom)">
                                      <p:cBhvr>
                                        <p:cTn id="27" dur="500"/>
                                        <p:tgtEl>
                                          <p:spTgt spid="655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65539">
                                            <p:txEl>
                                              <p:pRg st="5" end="5"/>
                                            </p:txEl>
                                          </p:spTgt>
                                        </p:tgtEl>
                                        <p:attrNameLst>
                                          <p:attrName>style.visibility</p:attrName>
                                        </p:attrNameLst>
                                      </p:cBhvr>
                                      <p:to>
                                        <p:strVal val="visible"/>
                                      </p:to>
                                    </p:set>
                                    <p:animEffect transition="in" filter="slide(fromBottom)">
                                      <p:cBhvr>
                                        <p:cTn id="32" dur="500"/>
                                        <p:tgtEl>
                                          <p:spTgt spid="655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bldLvl="2"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CA" dirty="0" smtClean="0"/>
              <a:t>The Magneto</a:t>
            </a:r>
          </a:p>
        </p:txBody>
      </p:sp>
      <p:sp>
        <p:nvSpPr>
          <p:cNvPr id="66563" name="Rectangle 3"/>
          <p:cNvSpPr>
            <a:spLocks noGrp="1" noChangeArrowheads="1"/>
          </p:cNvSpPr>
          <p:nvPr>
            <p:ph idx="1"/>
          </p:nvPr>
        </p:nvSpPr>
        <p:spPr>
          <a:xfrm>
            <a:off x="685800" y="1981200"/>
            <a:ext cx="7772400" cy="4876800"/>
          </a:xfrm>
        </p:spPr>
        <p:txBody>
          <a:bodyPr>
            <a:normAutofit lnSpcReduction="10000"/>
          </a:bodyPr>
          <a:lstStyle/>
          <a:p>
            <a:pPr marL="484188" indent="-484188"/>
            <a:r>
              <a:rPr lang="en-CA" sz="2800" dirty="0" smtClean="0"/>
              <a:t>If a coil of wire is rotated in a magnetic field, current will be induced in the coil</a:t>
            </a:r>
          </a:p>
          <a:p>
            <a:pPr marL="484188" indent="-484188"/>
            <a:r>
              <a:rPr lang="en-CA" sz="2800" dirty="0" smtClean="0"/>
              <a:t>A magneto uses this principle to generate electrical current independently of the aircraft electrical system</a:t>
            </a:r>
          </a:p>
          <a:p>
            <a:pPr marL="484188" indent="-484188"/>
            <a:r>
              <a:rPr lang="en-CA" sz="2800" dirty="0" smtClean="0"/>
              <a:t>Serves three functions:</a:t>
            </a:r>
          </a:p>
          <a:p>
            <a:pPr marL="1154113" lvl="1" indent="-479425"/>
            <a:r>
              <a:rPr lang="en-CA" dirty="0" smtClean="0"/>
              <a:t>generates a low tension current</a:t>
            </a:r>
          </a:p>
          <a:p>
            <a:pPr marL="1154113" lvl="1" indent="-479425"/>
            <a:r>
              <a:rPr lang="en-CA" dirty="0" smtClean="0"/>
              <a:t>transforms this to a high tension current</a:t>
            </a:r>
          </a:p>
          <a:p>
            <a:pPr marL="1154113" lvl="1" indent="-479425"/>
            <a:r>
              <a:rPr lang="en-CA" dirty="0" smtClean="0"/>
              <a:t>distributes the current to the individual spark plugs at the exact time it is desired to have them fire</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anim calcmode="lin" valueType="num">
                                      <p:cBhvr additive="base">
                                        <p:cTn id="19" dur="500" fill="hold"/>
                                        <p:tgtEl>
                                          <p:spTgt spid="6656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6563">
                                            <p:txEl>
                                              <p:pRg st="2" end="2"/>
                                            </p:txEl>
                                          </p:spTgt>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66563">
                                            <p:txEl>
                                              <p:pRg st="3" end="3"/>
                                            </p:txEl>
                                          </p:spTgt>
                                        </p:tgtEl>
                                        <p:attrNameLst>
                                          <p:attrName>style.visibility</p:attrName>
                                        </p:attrNameLst>
                                      </p:cBhvr>
                                      <p:to>
                                        <p:strVal val="visible"/>
                                      </p:to>
                                    </p:set>
                                    <p:anim calcmode="lin" valueType="num">
                                      <p:cBhvr additive="base">
                                        <p:cTn id="23" dur="500" fill="hold"/>
                                        <p:tgtEl>
                                          <p:spTgt spid="6656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6563">
                                            <p:txEl>
                                              <p:pRg st="3" end="3"/>
                                            </p:txEl>
                                          </p:spTgt>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66563">
                                            <p:txEl>
                                              <p:pRg st="4" end="4"/>
                                            </p:txEl>
                                          </p:spTgt>
                                        </p:tgtEl>
                                        <p:attrNameLst>
                                          <p:attrName>style.visibility</p:attrName>
                                        </p:attrNameLst>
                                      </p:cBhvr>
                                      <p:to>
                                        <p:strVal val="visible"/>
                                      </p:to>
                                    </p:set>
                                    <p:anim calcmode="lin" valueType="num">
                                      <p:cBhvr additive="base">
                                        <p:cTn id="27" dur="500" fill="hold"/>
                                        <p:tgtEl>
                                          <p:spTgt spid="6656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6563">
                                            <p:txEl>
                                              <p:pRg st="4" end="4"/>
                                            </p:txEl>
                                          </p:spTgt>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66563">
                                            <p:txEl>
                                              <p:pRg st="5" end="5"/>
                                            </p:txEl>
                                          </p:spTgt>
                                        </p:tgtEl>
                                        <p:attrNameLst>
                                          <p:attrName>style.visibility</p:attrName>
                                        </p:attrNameLst>
                                      </p:cBhvr>
                                      <p:to>
                                        <p:strVal val="visible"/>
                                      </p:to>
                                    </p:set>
                                    <p:anim calcmode="lin" valueType="num">
                                      <p:cBhvr additive="base">
                                        <p:cTn id="31" dur="500" fill="hold"/>
                                        <p:tgtEl>
                                          <p:spTgt spid="6656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656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CA" dirty="0" smtClean="0"/>
              <a:t>Dual Ignition</a:t>
            </a:r>
          </a:p>
        </p:txBody>
      </p:sp>
      <p:sp>
        <p:nvSpPr>
          <p:cNvPr id="68611" name="Rectangle 3"/>
          <p:cNvSpPr>
            <a:spLocks noGrp="1" noChangeArrowheads="1"/>
          </p:cNvSpPr>
          <p:nvPr>
            <p:ph idx="1"/>
          </p:nvPr>
        </p:nvSpPr>
        <p:spPr>
          <a:xfrm>
            <a:off x="685800" y="1981200"/>
            <a:ext cx="7772400" cy="4876800"/>
          </a:xfrm>
        </p:spPr>
        <p:txBody>
          <a:bodyPr>
            <a:normAutofit/>
          </a:bodyPr>
          <a:lstStyle/>
          <a:p>
            <a:r>
              <a:rPr lang="en-CA" sz="2800" dirty="0" smtClean="0"/>
              <a:t>Modern aero engines are fitted with two spark plugs per cylinder and two magnetos</a:t>
            </a:r>
          </a:p>
          <a:p>
            <a:r>
              <a:rPr lang="en-CA" sz="2800" dirty="0" smtClean="0"/>
              <a:t>One magneto fires one of the spark plugs for each cylinder, while the second magneto fires the second spark plug for each cylinder</a:t>
            </a:r>
          </a:p>
          <a:p>
            <a:r>
              <a:rPr lang="en-CA" sz="2800" dirty="0" smtClean="0"/>
              <a:t>Purpose is two fold:</a:t>
            </a:r>
          </a:p>
          <a:p>
            <a:pPr lvl="1"/>
            <a:r>
              <a:rPr lang="en-CA" b="1" dirty="0" smtClean="0"/>
              <a:t>Safety</a:t>
            </a:r>
            <a:r>
              <a:rPr lang="en-CA" dirty="0" smtClean="0"/>
              <a:t>: if one system fails, the engine will still operate</a:t>
            </a:r>
          </a:p>
          <a:p>
            <a:pPr lvl="1"/>
            <a:r>
              <a:rPr lang="en-CA" b="1" dirty="0" smtClean="0"/>
              <a:t>Performance</a:t>
            </a:r>
            <a:r>
              <a:rPr lang="en-CA" dirty="0" smtClean="0"/>
              <a:t>: creates a more even combustion</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blinds(vertical)">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blinds(vertical)">
                                      <p:cBhvr>
                                        <p:cTn id="12" dur="5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blinds(vertical)">
                                      <p:cBhvr>
                                        <p:cTn id="17" dur="5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blinds(vertical)">
                                      <p:cBhvr>
                                        <p:cTn id="22" dur="500"/>
                                        <p:tgtEl>
                                          <p:spTgt spid="686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68611">
                                            <p:txEl>
                                              <p:pRg st="4" end="4"/>
                                            </p:txEl>
                                          </p:spTgt>
                                        </p:tgtEl>
                                        <p:attrNameLst>
                                          <p:attrName>style.visibility</p:attrName>
                                        </p:attrNameLst>
                                      </p:cBhvr>
                                      <p:to>
                                        <p:strVal val="visible"/>
                                      </p:to>
                                    </p:set>
                                    <p:animEffect transition="in" filter="blinds(vertical)">
                                      <p:cBhvr>
                                        <p:cTn id="27" dur="500"/>
                                        <p:tgtEl>
                                          <p:spTgt spid="68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bldLvl="2"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CA" dirty="0" smtClean="0"/>
              <a:t>Magneto Switch</a:t>
            </a:r>
          </a:p>
        </p:txBody>
      </p:sp>
      <p:sp>
        <p:nvSpPr>
          <p:cNvPr id="69635" name="Rectangle 3"/>
          <p:cNvSpPr>
            <a:spLocks noGrp="1" noChangeArrowheads="1"/>
          </p:cNvSpPr>
          <p:nvPr>
            <p:ph idx="1"/>
          </p:nvPr>
        </p:nvSpPr>
        <p:spPr>
          <a:xfrm>
            <a:off x="685800" y="1981200"/>
            <a:ext cx="7772400" cy="4876800"/>
          </a:xfrm>
        </p:spPr>
        <p:txBody>
          <a:bodyPr>
            <a:normAutofit/>
          </a:bodyPr>
          <a:lstStyle/>
          <a:p>
            <a:r>
              <a:rPr lang="en-CA" sz="2800" dirty="0" smtClean="0"/>
              <a:t>The magneto switch has four settings:</a:t>
            </a:r>
          </a:p>
          <a:p>
            <a:pPr marL="2863850" lvl="1" indent="-366713"/>
            <a:r>
              <a:rPr lang="en-CA" dirty="0" smtClean="0"/>
              <a:t>Left</a:t>
            </a:r>
          </a:p>
          <a:p>
            <a:pPr marL="2863850" lvl="1" indent="-366713"/>
            <a:r>
              <a:rPr lang="en-CA" dirty="0" smtClean="0"/>
              <a:t>Right</a:t>
            </a:r>
          </a:p>
          <a:p>
            <a:pPr marL="2863850" lvl="1" indent="-366713"/>
            <a:r>
              <a:rPr lang="en-CA" dirty="0" smtClean="0"/>
              <a:t>Both</a:t>
            </a:r>
          </a:p>
          <a:p>
            <a:pPr marL="2863850" lvl="1" indent="-366713"/>
            <a:r>
              <a:rPr lang="en-CA" dirty="0" smtClean="0"/>
              <a:t>Off (it also has a start position)</a:t>
            </a:r>
          </a:p>
          <a:p>
            <a:r>
              <a:rPr lang="en-CA" sz="2800" dirty="0" smtClean="0"/>
              <a:t>To check the magnetos, the pilot watches the RPM’s as they turn the switch</a:t>
            </a:r>
          </a:p>
          <a:p>
            <a:r>
              <a:rPr lang="en-CA" sz="2800" dirty="0" smtClean="0"/>
              <a:t>In the event of rough engine operation in flight, switch to smoothest operating magneto</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96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96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96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96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96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bldLvl="2"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CA" dirty="0" smtClean="0"/>
              <a:t>Shielding</a:t>
            </a:r>
          </a:p>
        </p:txBody>
      </p:sp>
      <p:sp>
        <p:nvSpPr>
          <p:cNvPr id="70659" name="Rectangle 3"/>
          <p:cNvSpPr>
            <a:spLocks noGrp="1" noChangeArrowheads="1"/>
          </p:cNvSpPr>
          <p:nvPr>
            <p:ph idx="1"/>
          </p:nvPr>
        </p:nvSpPr>
        <p:spPr/>
        <p:txBody>
          <a:bodyPr/>
          <a:lstStyle/>
          <a:p>
            <a:r>
              <a:rPr lang="en-CA" sz="2800" dirty="0" smtClean="0"/>
              <a:t>The parts of the ignition system are surrounded with a metal covering, which is grounded</a:t>
            </a:r>
          </a:p>
          <a:p>
            <a:endParaRPr lang="en-CA" sz="2800" dirty="0" smtClean="0"/>
          </a:p>
          <a:p>
            <a:r>
              <a:rPr lang="en-CA" sz="2800" dirty="0" smtClean="0"/>
              <a:t>Is used to prevent interference with the radio and electrical system</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dissolve">
                                      <p:cBhvr>
                                        <p:cTn id="7" dur="500"/>
                                        <p:tgtEl>
                                          <p:spTgt spid="70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0659">
                                            <p:txEl>
                                              <p:pRg st="2" end="2"/>
                                            </p:txEl>
                                          </p:spTgt>
                                        </p:tgtEl>
                                        <p:attrNameLst>
                                          <p:attrName>style.visibility</p:attrName>
                                        </p:attrNameLst>
                                      </p:cBhvr>
                                      <p:to>
                                        <p:strVal val="visible"/>
                                      </p:to>
                                    </p:set>
                                    <p:animEffect transition="in" filter="dissolve">
                                      <p:cBhvr>
                                        <p:cTn id="12" dur="500"/>
                                        <p:tgtEl>
                                          <p:spTgt spid="706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CA" dirty="0" smtClean="0"/>
              <a:t>Ignition Timing</a:t>
            </a:r>
          </a:p>
        </p:txBody>
      </p:sp>
      <p:sp>
        <p:nvSpPr>
          <p:cNvPr id="71683" name="Rectangle 3"/>
          <p:cNvSpPr>
            <a:spLocks noGrp="1" noChangeArrowheads="1"/>
          </p:cNvSpPr>
          <p:nvPr>
            <p:ph idx="1"/>
          </p:nvPr>
        </p:nvSpPr>
        <p:spPr>
          <a:xfrm>
            <a:off x="685800" y="1981200"/>
            <a:ext cx="7772400" cy="4876800"/>
          </a:xfrm>
        </p:spPr>
        <p:txBody>
          <a:bodyPr>
            <a:normAutofit lnSpcReduction="10000"/>
          </a:bodyPr>
          <a:lstStyle/>
          <a:p>
            <a:r>
              <a:rPr lang="en-CA" sz="2800" dirty="0" smtClean="0"/>
              <a:t>The magneto must be timed to allow every cylinder to fire at the correct time</a:t>
            </a:r>
          </a:p>
          <a:p>
            <a:r>
              <a:rPr lang="en-CA" sz="2800" dirty="0" smtClean="0"/>
              <a:t>Firing too early can result in: </a:t>
            </a:r>
          </a:p>
          <a:p>
            <a:pPr marL="1616075" lvl="1" indent="-550863"/>
            <a:r>
              <a:rPr lang="en-CA" dirty="0" smtClean="0"/>
              <a:t>Loss of power</a:t>
            </a:r>
          </a:p>
          <a:p>
            <a:pPr marL="1616075" lvl="1" indent="-550863"/>
            <a:r>
              <a:rPr lang="en-CA" dirty="0" smtClean="0"/>
              <a:t>Overheating</a:t>
            </a:r>
          </a:p>
          <a:p>
            <a:pPr marL="1616075" lvl="1" indent="-550863"/>
            <a:r>
              <a:rPr lang="en-CA" dirty="0" smtClean="0"/>
              <a:t>Detonation</a:t>
            </a:r>
            <a:endParaRPr lang="en-CA" sz="2400" dirty="0" smtClean="0"/>
          </a:p>
          <a:p>
            <a:pPr marL="1616075" lvl="1" indent="-550863"/>
            <a:r>
              <a:rPr lang="en-CA" dirty="0" smtClean="0"/>
              <a:t>Pre-ignition </a:t>
            </a:r>
          </a:p>
          <a:p>
            <a:pPr marL="1616075" lvl="1" indent="-550863"/>
            <a:r>
              <a:rPr lang="en-CA" dirty="0" smtClean="0"/>
              <a:t>Piston burning</a:t>
            </a:r>
          </a:p>
          <a:p>
            <a:pPr marL="1616075" lvl="1" indent="-550863"/>
            <a:r>
              <a:rPr lang="en-CA" dirty="0" smtClean="0"/>
              <a:t>Scored cylinders</a:t>
            </a:r>
          </a:p>
          <a:p>
            <a:pPr marL="1616075" lvl="1" indent="-550863"/>
            <a:r>
              <a:rPr lang="en-CA" dirty="0" smtClean="0"/>
              <a:t>Broken rings</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blinds(horizontal)">
                                      <p:cBhvr>
                                        <p:cTn id="7" dur="500"/>
                                        <p:tgtEl>
                                          <p:spTgt spid="71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blinds(horizontal)">
                                      <p:cBhvr>
                                        <p:cTn id="12" dur="500"/>
                                        <p:tgtEl>
                                          <p:spTgt spid="716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683">
                                            <p:txEl>
                                              <p:pRg st="2" end="2"/>
                                            </p:txEl>
                                          </p:spTgt>
                                        </p:tgtEl>
                                        <p:attrNameLst>
                                          <p:attrName>style.visibility</p:attrName>
                                        </p:attrNameLst>
                                      </p:cBhvr>
                                      <p:to>
                                        <p:strVal val="visible"/>
                                      </p:to>
                                    </p:set>
                                    <p:animEffect transition="in" filter="blinds(horizontal)">
                                      <p:cBhvr>
                                        <p:cTn id="17" dur="500"/>
                                        <p:tgtEl>
                                          <p:spTgt spid="716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1683">
                                            <p:txEl>
                                              <p:pRg st="3" end="3"/>
                                            </p:txEl>
                                          </p:spTgt>
                                        </p:tgtEl>
                                        <p:attrNameLst>
                                          <p:attrName>style.visibility</p:attrName>
                                        </p:attrNameLst>
                                      </p:cBhvr>
                                      <p:to>
                                        <p:strVal val="visible"/>
                                      </p:to>
                                    </p:set>
                                    <p:animEffect transition="in" filter="blinds(horizontal)">
                                      <p:cBhvr>
                                        <p:cTn id="22" dur="500"/>
                                        <p:tgtEl>
                                          <p:spTgt spid="716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1683">
                                            <p:txEl>
                                              <p:pRg st="4" end="4"/>
                                            </p:txEl>
                                          </p:spTgt>
                                        </p:tgtEl>
                                        <p:attrNameLst>
                                          <p:attrName>style.visibility</p:attrName>
                                        </p:attrNameLst>
                                      </p:cBhvr>
                                      <p:to>
                                        <p:strVal val="visible"/>
                                      </p:to>
                                    </p:set>
                                    <p:animEffect transition="in" filter="blinds(horizontal)">
                                      <p:cBhvr>
                                        <p:cTn id="27" dur="500"/>
                                        <p:tgtEl>
                                          <p:spTgt spid="716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1683">
                                            <p:txEl>
                                              <p:pRg st="5" end="5"/>
                                            </p:txEl>
                                          </p:spTgt>
                                        </p:tgtEl>
                                        <p:attrNameLst>
                                          <p:attrName>style.visibility</p:attrName>
                                        </p:attrNameLst>
                                      </p:cBhvr>
                                      <p:to>
                                        <p:strVal val="visible"/>
                                      </p:to>
                                    </p:set>
                                    <p:animEffect transition="in" filter="blinds(horizontal)">
                                      <p:cBhvr>
                                        <p:cTn id="32" dur="500"/>
                                        <p:tgtEl>
                                          <p:spTgt spid="716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1683">
                                            <p:txEl>
                                              <p:pRg st="6" end="6"/>
                                            </p:txEl>
                                          </p:spTgt>
                                        </p:tgtEl>
                                        <p:attrNameLst>
                                          <p:attrName>style.visibility</p:attrName>
                                        </p:attrNameLst>
                                      </p:cBhvr>
                                      <p:to>
                                        <p:strVal val="visible"/>
                                      </p:to>
                                    </p:set>
                                    <p:animEffect transition="in" filter="blinds(horizontal)">
                                      <p:cBhvr>
                                        <p:cTn id="37" dur="500"/>
                                        <p:tgtEl>
                                          <p:spTgt spid="7168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1683">
                                            <p:txEl>
                                              <p:pRg st="7" end="7"/>
                                            </p:txEl>
                                          </p:spTgt>
                                        </p:tgtEl>
                                        <p:attrNameLst>
                                          <p:attrName>style.visibility</p:attrName>
                                        </p:attrNameLst>
                                      </p:cBhvr>
                                      <p:to>
                                        <p:strVal val="visible"/>
                                      </p:to>
                                    </p:set>
                                    <p:animEffect transition="in" filter="blinds(horizontal)">
                                      <p:cBhvr>
                                        <p:cTn id="42" dur="500"/>
                                        <p:tgtEl>
                                          <p:spTgt spid="7168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1683">
                                            <p:txEl>
                                              <p:pRg st="8" end="8"/>
                                            </p:txEl>
                                          </p:spTgt>
                                        </p:tgtEl>
                                        <p:attrNameLst>
                                          <p:attrName>style.visibility</p:attrName>
                                        </p:attrNameLst>
                                      </p:cBhvr>
                                      <p:to>
                                        <p:strVal val="visible"/>
                                      </p:to>
                                    </p:set>
                                    <p:animEffect transition="in" filter="blinds(horizontal)">
                                      <p:cBhvr>
                                        <p:cTn id="47" dur="500"/>
                                        <p:tgtEl>
                                          <p:spTgt spid="716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bldLvl="3"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parkplugs.jpg"/>
          <p:cNvPicPr>
            <a:picLocks noChangeAspect="1"/>
          </p:cNvPicPr>
          <p:nvPr/>
        </p:nvPicPr>
        <p:blipFill>
          <a:blip r:embed="rId2" cstate="print">
            <a:lum contrast="-37000"/>
          </a:blip>
          <a:stretch>
            <a:fillRect/>
          </a:stretch>
        </p:blipFill>
        <p:spPr>
          <a:xfrm>
            <a:off x="0" y="-1"/>
            <a:ext cx="9540552" cy="6893049"/>
          </a:xfrm>
          <a:prstGeom prst="rect">
            <a:avLst/>
          </a:prstGeom>
        </p:spPr>
      </p:pic>
      <p:sp>
        <p:nvSpPr>
          <p:cNvPr id="4" name="Title 3"/>
          <p:cNvSpPr>
            <a:spLocks noGrp="1"/>
          </p:cNvSpPr>
          <p:nvPr>
            <p:ph type="title"/>
          </p:nvPr>
        </p:nvSpPr>
        <p:spPr/>
        <p:txBody>
          <a:bodyPr/>
          <a:lstStyle/>
          <a:p>
            <a:r>
              <a:rPr lang="en-CA" dirty="0" smtClean="0"/>
              <a:t>Electrical system</a:t>
            </a:r>
            <a:endParaRPr lang="en-CA" dirty="0"/>
          </a:p>
        </p:txBody>
      </p:sp>
      <p:sp>
        <p:nvSpPr>
          <p:cNvPr id="5" name="Text Placeholder 4"/>
          <p:cNvSpPr>
            <a:spLocks noGrp="1"/>
          </p:cNvSpPr>
          <p:nvPr>
            <p:ph type="body" idx="1"/>
          </p:nvPr>
        </p:nvSpPr>
        <p:spPr/>
        <p:txBody>
          <a:bodyPr/>
          <a:lstStyle/>
          <a:p>
            <a:endParaRPr lang="en-CA"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CA" dirty="0" smtClean="0"/>
              <a:t>Electrical System</a:t>
            </a:r>
          </a:p>
        </p:txBody>
      </p:sp>
      <p:sp>
        <p:nvSpPr>
          <p:cNvPr id="72708" name="Rectangle 4"/>
          <p:cNvSpPr>
            <a:spLocks noGrp="1" noChangeArrowheads="1"/>
          </p:cNvSpPr>
          <p:nvPr>
            <p:ph sz="half" idx="1"/>
          </p:nvPr>
        </p:nvSpPr>
        <p:spPr/>
        <p:txBody>
          <a:bodyPr/>
          <a:lstStyle/>
          <a:p>
            <a:r>
              <a:rPr lang="en-CA" dirty="0" smtClean="0"/>
              <a:t>Includes everything that operates electrically, except the magnetos</a:t>
            </a:r>
          </a:p>
          <a:p>
            <a:r>
              <a:rPr lang="en-CA" dirty="0" smtClean="0"/>
              <a:t>The ignition system is not connected with the airplane’s electrical system</a:t>
            </a:r>
          </a:p>
        </p:txBody>
      </p:sp>
      <p:sp>
        <p:nvSpPr>
          <p:cNvPr id="72707" name="Rectangle 3"/>
          <p:cNvSpPr>
            <a:spLocks noGrp="1" noChangeArrowheads="1"/>
          </p:cNvSpPr>
          <p:nvPr>
            <p:ph sz="half" idx="2"/>
          </p:nvPr>
        </p:nvSpPr>
        <p:spPr/>
        <p:txBody>
          <a:bodyPr>
            <a:normAutofit lnSpcReduction="10000"/>
          </a:bodyPr>
          <a:lstStyle/>
          <a:p>
            <a:r>
              <a:rPr lang="en-CA" dirty="0" smtClean="0"/>
              <a:t>Supplies power to start the airplane.</a:t>
            </a:r>
          </a:p>
          <a:p>
            <a:r>
              <a:rPr lang="en-CA" dirty="0" smtClean="0"/>
              <a:t>Also to operate a multitude of controls including:</a:t>
            </a:r>
          </a:p>
          <a:p>
            <a:pPr lvl="1"/>
            <a:r>
              <a:rPr lang="en-CA" sz="2800" dirty="0" smtClean="0"/>
              <a:t>flaps,</a:t>
            </a:r>
          </a:p>
          <a:p>
            <a:pPr lvl="1"/>
            <a:r>
              <a:rPr lang="en-CA" sz="2800" dirty="0" smtClean="0"/>
              <a:t>undercarriage,</a:t>
            </a:r>
          </a:p>
          <a:p>
            <a:pPr lvl="1"/>
            <a:r>
              <a:rPr lang="en-CA" sz="2800" dirty="0" smtClean="0"/>
              <a:t>all radios,</a:t>
            </a:r>
          </a:p>
          <a:p>
            <a:pPr lvl="1"/>
            <a:r>
              <a:rPr lang="en-CA" sz="2800" dirty="0" smtClean="0"/>
              <a:t>lights, etc.</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2708">
                                            <p:txEl>
                                              <p:pRg st="0" end="0"/>
                                            </p:txEl>
                                          </p:spTgt>
                                        </p:tgtEl>
                                        <p:attrNameLst>
                                          <p:attrName>style.visibility</p:attrName>
                                        </p:attrNameLst>
                                      </p:cBhvr>
                                      <p:to>
                                        <p:strVal val="visible"/>
                                      </p:to>
                                    </p:set>
                                    <p:anim calcmode="lin" valueType="num">
                                      <p:cBhvr additive="base">
                                        <p:cTn id="7" dur="500" fill="hold"/>
                                        <p:tgtEl>
                                          <p:spTgt spid="7270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70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2708">
                                            <p:txEl>
                                              <p:pRg st="1" end="1"/>
                                            </p:txEl>
                                          </p:spTgt>
                                        </p:tgtEl>
                                        <p:attrNameLst>
                                          <p:attrName>style.visibility</p:attrName>
                                        </p:attrNameLst>
                                      </p:cBhvr>
                                      <p:to>
                                        <p:strVal val="visible"/>
                                      </p:to>
                                    </p:set>
                                    <p:anim calcmode="lin" valueType="num">
                                      <p:cBhvr additive="base">
                                        <p:cTn id="13" dur="500" fill="hold"/>
                                        <p:tgtEl>
                                          <p:spTgt spid="7270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270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2707">
                                            <p:txEl>
                                              <p:pRg st="0" end="0"/>
                                            </p:txEl>
                                          </p:spTgt>
                                        </p:tgtEl>
                                        <p:attrNameLst>
                                          <p:attrName>style.visibility</p:attrName>
                                        </p:attrNameLst>
                                      </p:cBhvr>
                                      <p:to>
                                        <p:strVal val="visible"/>
                                      </p:to>
                                    </p:set>
                                    <p:anim calcmode="lin" valueType="num">
                                      <p:cBhvr additive="base">
                                        <p:cTn id="19" dur="500" fill="hold"/>
                                        <p:tgtEl>
                                          <p:spTgt spid="7270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27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2707">
                                            <p:txEl>
                                              <p:pRg st="1" end="1"/>
                                            </p:txEl>
                                          </p:spTgt>
                                        </p:tgtEl>
                                        <p:attrNameLst>
                                          <p:attrName>style.visibility</p:attrName>
                                        </p:attrNameLst>
                                      </p:cBhvr>
                                      <p:to>
                                        <p:strVal val="visible"/>
                                      </p:to>
                                    </p:set>
                                    <p:anim calcmode="lin" valueType="num">
                                      <p:cBhvr additive="base">
                                        <p:cTn id="25" dur="500" fill="hold"/>
                                        <p:tgtEl>
                                          <p:spTgt spid="72707">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2707">
                                            <p:txEl>
                                              <p:pRg st="1" end="1"/>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72707">
                                            <p:txEl>
                                              <p:pRg st="2" end="2"/>
                                            </p:txEl>
                                          </p:spTgt>
                                        </p:tgtEl>
                                        <p:attrNameLst>
                                          <p:attrName>style.visibility</p:attrName>
                                        </p:attrNameLst>
                                      </p:cBhvr>
                                      <p:to>
                                        <p:strVal val="visible"/>
                                      </p:to>
                                    </p:set>
                                    <p:anim calcmode="lin" valueType="num">
                                      <p:cBhvr additive="base">
                                        <p:cTn id="29" dur="500" fill="hold"/>
                                        <p:tgtEl>
                                          <p:spTgt spid="72707">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2707">
                                            <p:txEl>
                                              <p:pRg st="2" end="2"/>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72707">
                                            <p:txEl>
                                              <p:pRg st="3" end="3"/>
                                            </p:txEl>
                                          </p:spTgt>
                                        </p:tgtEl>
                                        <p:attrNameLst>
                                          <p:attrName>style.visibility</p:attrName>
                                        </p:attrNameLst>
                                      </p:cBhvr>
                                      <p:to>
                                        <p:strVal val="visible"/>
                                      </p:to>
                                    </p:set>
                                    <p:anim calcmode="lin" valueType="num">
                                      <p:cBhvr additive="base">
                                        <p:cTn id="33" dur="500" fill="hold"/>
                                        <p:tgtEl>
                                          <p:spTgt spid="72707">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2707">
                                            <p:txEl>
                                              <p:pRg st="3" end="3"/>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72707">
                                            <p:txEl>
                                              <p:pRg st="4" end="4"/>
                                            </p:txEl>
                                          </p:spTgt>
                                        </p:tgtEl>
                                        <p:attrNameLst>
                                          <p:attrName>style.visibility</p:attrName>
                                        </p:attrNameLst>
                                      </p:cBhvr>
                                      <p:to>
                                        <p:strVal val="visible"/>
                                      </p:to>
                                    </p:set>
                                    <p:anim calcmode="lin" valueType="num">
                                      <p:cBhvr additive="base">
                                        <p:cTn id="37" dur="500" fill="hold"/>
                                        <p:tgtEl>
                                          <p:spTgt spid="7270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2707">
                                            <p:txEl>
                                              <p:pRg st="4" end="4"/>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72707">
                                            <p:txEl>
                                              <p:pRg st="5" end="5"/>
                                            </p:txEl>
                                          </p:spTgt>
                                        </p:tgtEl>
                                        <p:attrNameLst>
                                          <p:attrName>style.visibility</p:attrName>
                                        </p:attrNameLst>
                                      </p:cBhvr>
                                      <p:to>
                                        <p:strVal val="visible"/>
                                      </p:to>
                                    </p:set>
                                    <p:anim calcmode="lin" valueType="num">
                                      <p:cBhvr additive="base">
                                        <p:cTn id="41" dur="500" fill="hold"/>
                                        <p:tgtEl>
                                          <p:spTgt spid="72707">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7270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build="p" autoUpdateAnimBg="0"/>
      <p:bldP spid="72707"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CA" dirty="0" smtClean="0"/>
              <a:t>Components</a:t>
            </a:r>
          </a:p>
        </p:txBody>
      </p:sp>
      <p:sp>
        <p:nvSpPr>
          <p:cNvPr id="73731" name="Rectangle 3"/>
          <p:cNvSpPr>
            <a:spLocks noGrp="1" noChangeArrowheads="1"/>
          </p:cNvSpPr>
          <p:nvPr>
            <p:ph idx="1"/>
          </p:nvPr>
        </p:nvSpPr>
        <p:spPr>
          <a:xfrm>
            <a:off x="685800" y="1981200"/>
            <a:ext cx="7772400" cy="4876800"/>
          </a:xfrm>
        </p:spPr>
        <p:txBody>
          <a:bodyPr>
            <a:normAutofit fontScale="92500" lnSpcReduction="20000"/>
          </a:bodyPr>
          <a:lstStyle/>
          <a:p>
            <a:r>
              <a:rPr lang="en-CA" sz="2800" b="1" dirty="0" smtClean="0"/>
              <a:t>Storage Battery:</a:t>
            </a:r>
          </a:p>
          <a:p>
            <a:pPr lvl="1"/>
            <a:r>
              <a:rPr lang="en-CA" dirty="0" smtClean="0"/>
              <a:t>stores electrical energy required for engine starts</a:t>
            </a:r>
          </a:p>
          <a:p>
            <a:r>
              <a:rPr lang="en-CA" sz="2800" b="1" dirty="0" smtClean="0"/>
              <a:t>Master Switch:</a:t>
            </a:r>
            <a:endParaRPr lang="en-CA" sz="2800" dirty="0" smtClean="0"/>
          </a:p>
          <a:p>
            <a:pPr lvl="1"/>
            <a:r>
              <a:rPr lang="en-CA" dirty="0" smtClean="0"/>
              <a:t>overall on/off switch for the electrical system</a:t>
            </a:r>
          </a:p>
          <a:p>
            <a:r>
              <a:rPr lang="en-CA" sz="2800" b="1" dirty="0" smtClean="0"/>
              <a:t>Starter Motor:</a:t>
            </a:r>
            <a:endParaRPr lang="en-CA" sz="2800" dirty="0" smtClean="0"/>
          </a:p>
          <a:p>
            <a:pPr lvl="1"/>
            <a:r>
              <a:rPr lang="en-CA" dirty="0" smtClean="0"/>
              <a:t>turns the engine over after it receives current from the battery</a:t>
            </a:r>
          </a:p>
          <a:p>
            <a:r>
              <a:rPr lang="en-CA" sz="2800" b="1" dirty="0" smtClean="0"/>
              <a:t>Generator/Alternator:</a:t>
            </a:r>
            <a:endParaRPr lang="en-CA" sz="2800" dirty="0" smtClean="0"/>
          </a:p>
          <a:p>
            <a:pPr lvl="1"/>
            <a:r>
              <a:rPr lang="en-CA" dirty="0" smtClean="0"/>
              <a:t>supplies current to the system and the battery</a:t>
            </a:r>
          </a:p>
          <a:p>
            <a:pPr lvl="1"/>
            <a:r>
              <a:rPr lang="en-CA" dirty="0" smtClean="0"/>
              <a:t>once motor is started, the alternator produces current to operate the aircraft electrical system</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randombar(vertical)">
                                      <p:cBhvr>
                                        <p:cTn id="7" dur="500"/>
                                        <p:tgtEl>
                                          <p:spTgt spid="73731">
                                            <p:txEl>
                                              <p:pRg st="0" end="0"/>
                                            </p:txEl>
                                          </p:spTgt>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73731">
                                            <p:txEl>
                                              <p:pRg st="1" end="1"/>
                                            </p:txEl>
                                          </p:spTgt>
                                        </p:tgtEl>
                                        <p:attrNameLst>
                                          <p:attrName>style.visibility</p:attrName>
                                        </p:attrNameLst>
                                      </p:cBhvr>
                                      <p:to>
                                        <p:strVal val="visible"/>
                                      </p:to>
                                    </p:set>
                                    <p:animEffect transition="in" filter="randombar(vertical)">
                                      <p:cBhvr>
                                        <p:cTn id="10" dur="500"/>
                                        <p:tgtEl>
                                          <p:spTgt spid="7373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73731">
                                            <p:txEl>
                                              <p:pRg st="2" end="2"/>
                                            </p:txEl>
                                          </p:spTgt>
                                        </p:tgtEl>
                                        <p:attrNameLst>
                                          <p:attrName>style.visibility</p:attrName>
                                        </p:attrNameLst>
                                      </p:cBhvr>
                                      <p:to>
                                        <p:strVal val="visible"/>
                                      </p:to>
                                    </p:set>
                                    <p:animEffect transition="in" filter="randombar(vertical)">
                                      <p:cBhvr>
                                        <p:cTn id="15" dur="500"/>
                                        <p:tgtEl>
                                          <p:spTgt spid="73731">
                                            <p:txEl>
                                              <p:pRg st="2" end="2"/>
                                            </p:txEl>
                                          </p:spTgt>
                                        </p:tgtEl>
                                      </p:cBhvr>
                                    </p:animEffect>
                                  </p:childTnLst>
                                </p:cTn>
                              </p:par>
                              <p:par>
                                <p:cTn id="16" presetID="14" presetClass="entr" presetSubtype="5" fill="hold" grpId="0" nodeType="withEffect">
                                  <p:stCondLst>
                                    <p:cond delay="0"/>
                                  </p:stCondLst>
                                  <p:childTnLst>
                                    <p:set>
                                      <p:cBhvr>
                                        <p:cTn id="17" dur="1" fill="hold">
                                          <p:stCondLst>
                                            <p:cond delay="0"/>
                                          </p:stCondLst>
                                        </p:cTn>
                                        <p:tgtEl>
                                          <p:spTgt spid="73731">
                                            <p:txEl>
                                              <p:pRg st="3" end="3"/>
                                            </p:txEl>
                                          </p:spTgt>
                                        </p:tgtEl>
                                        <p:attrNameLst>
                                          <p:attrName>style.visibility</p:attrName>
                                        </p:attrNameLst>
                                      </p:cBhvr>
                                      <p:to>
                                        <p:strVal val="visible"/>
                                      </p:to>
                                    </p:set>
                                    <p:animEffect transition="in" filter="randombar(vertical)">
                                      <p:cBhvr>
                                        <p:cTn id="18" dur="500"/>
                                        <p:tgtEl>
                                          <p:spTgt spid="7373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5" fill="hold" grpId="0" nodeType="clickEffect">
                                  <p:stCondLst>
                                    <p:cond delay="0"/>
                                  </p:stCondLst>
                                  <p:childTnLst>
                                    <p:set>
                                      <p:cBhvr>
                                        <p:cTn id="22" dur="1" fill="hold">
                                          <p:stCondLst>
                                            <p:cond delay="0"/>
                                          </p:stCondLst>
                                        </p:cTn>
                                        <p:tgtEl>
                                          <p:spTgt spid="73731">
                                            <p:txEl>
                                              <p:pRg st="4" end="4"/>
                                            </p:txEl>
                                          </p:spTgt>
                                        </p:tgtEl>
                                        <p:attrNameLst>
                                          <p:attrName>style.visibility</p:attrName>
                                        </p:attrNameLst>
                                      </p:cBhvr>
                                      <p:to>
                                        <p:strVal val="visible"/>
                                      </p:to>
                                    </p:set>
                                    <p:animEffect transition="in" filter="randombar(vertical)">
                                      <p:cBhvr>
                                        <p:cTn id="23" dur="500"/>
                                        <p:tgtEl>
                                          <p:spTgt spid="73731">
                                            <p:txEl>
                                              <p:pRg st="4" end="4"/>
                                            </p:txEl>
                                          </p:spTgt>
                                        </p:tgtEl>
                                      </p:cBhvr>
                                    </p:animEffect>
                                  </p:childTnLst>
                                </p:cTn>
                              </p:par>
                              <p:par>
                                <p:cTn id="24" presetID="14" presetClass="entr" presetSubtype="5" fill="hold" grpId="0" nodeType="withEffect">
                                  <p:stCondLst>
                                    <p:cond delay="0"/>
                                  </p:stCondLst>
                                  <p:childTnLst>
                                    <p:set>
                                      <p:cBhvr>
                                        <p:cTn id="25" dur="1" fill="hold">
                                          <p:stCondLst>
                                            <p:cond delay="0"/>
                                          </p:stCondLst>
                                        </p:cTn>
                                        <p:tgtEl>
                                          <p:spTgt spid="73731">
                                            <p:txEl>
                                              <p:pRg st="5" end="5"/>
                                            </p:txEl>
                                          </p:spTgt>
                                        </p:tgtEl>
                                        <p:attrNameLst>
                                          <p:attrName>style.visibility</p:attrName>
                                        </p:attrNameLst>
                                      </p:cBhvr>
                                      <p:to>
                                        <p:strVal val="visible"/>
                                      </p:to>
                                    </p:set>
                                    <p:animEffect transition="in" filter="randombar(vertical)">
                                      <p:cBhvr>
                                        <p:cTn id="26" dur="500"/>
                                        <p:tgtEl>
                                          <p:spTgt spid="7373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5" fill="hold" grpId="0" nodeType="clickEffect">
                                  <p:stCondLst>
                                    <p:cond delay="0"/>
                                  </p:stCondLst>
                                  <p:childTnLst>
                                    <p:set>
                                      <p:cBhvr>
                                        <p:cTn id="30" dur="1" fill="hold">
                                          <p:stCondLst>
                                            <p:cond delay="0"/>
                                          </p:stCondLst>
                                        </p:cTn>
                                        <p:tgtEl>
                                          <p:spTgt spid="73731">
                                            <p:txEl>
                                              <p:pRg st="6" end="6"/>
                                            </p:txEl>
                                          </p:spTgt>
                                        </p:tgtEl>
                                        <p:attrNameLst>
                                          <p:attrName>style.visibility</p:attrName>
                                        </p:attrNameLst>
                                      </p:cBhvr>
                                      <p:to>
                                        <p:strVal val="visible"/>
                                      </p:to>
                                    </p:set>
                                    <p:animEffect transition="in" filter="randombar(vertical)">
                                      <p:cBhvr>
                                        <p:cTn id="31" dur="500"/>
                                        <p:tgtEl>
                                          <p:spTgt spid="73731">
                                            <p:txEl>
                                              <p:pRg st="6" end="6"/>
                                            </p:txEl>
                                          </p:spTgt>
                                        </p:tgtEl>
                                      </p:cBhvr>
                                    </p:animEffect>
                                  </p:childTnLst>
                                </p:cTn>
                              </p:par>
                              <p:par>
                                <p:cTn id="32" presetID="14" presetClass="entr" presetSubtype="5" fill="hold" grpId="0" nodeType="withEffect">
                                  <p:stCondLst>
                                    <p:cond delay="0"/>
                                  </p:stCondLst>
                                  <p:childTnLst>
                                    <p:set>
                                      <p:cBhvr>
                                        <p:cTn id="33" dur="1" fill="hold">
                                          <p:stCondLst>
                                            <p:cond delay="0"/>
                                          </p:stCondLst>
                                        </p:cTn>
                                        <p:tgtEl>
                                          <p:spTgt spid="73731">
                                            <p:txEl>
                                              <p:pRg st="7" end="7"/>
                                            </p:txEl>
                                          </p:spTgt>
                                        </p:tgtEl>
                                        <p:attrNameLst>
                                          <p:attrName>style.visibility</p:attrName>
                                        </p:attrNameLst>
                                      </p:cBhvr>
                                      <p:to>
                                        <p:strVal val="visible"/>
                                      </p:to>
                                    </p:set>
                                    <p:animEffect transition="in" filter="randombar(vertical)">
                                      <p:cBhvr>
                                        <p:cTn id="34" dur="500"/>
                                        <p:tgtEl>
                                          <p:spTgt spid="7373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5" fill="hold" grpId="0" nodeType="clickEffect">
                                  <p:stCondLst>
                                    <p:cond delay="0"/>
                                  </p:stCondLst>
                                  <p:childTnLst>
                                    <p:set>
                                      <p:cBhvr>
                                        <p:cTn id="38" dur="1" fill="hold">
                                          <p:stCondLst>
                                            <p:cond delay="0"/>
                                          </p:stCondLst>
                                        </p:cTn>
                                        <p:tgtEl>
                                          <p:spTgt spid="73731">
                                            <p:txEl>
                                              <p:pRg st="8" end="8"/>
                                            </p:txEl>
                                          </p:spTgt>
                                        </p:tgtEl>
                                        <p:attrNameLst>
                                          <p:attrName>style.visibility</p:attrName>
                                        </p:attrNameLst>
                                      </p:cBhvr>
                                      <p:to>
                                        <p:strVal val="visible"/>
                                      </p:to>
                                    </p:set>
                                    <p:animEffect transition="in" filter="randombar(vertical)">
                                      <p:cBhvr>
                                        <p:cTn id="39" dur="500"/>
                                        <p:tgtEl>
                                          <p:spTgt spid="737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CA" dirty="0" smtClean="0"/>
              <a:t>Components</a:t>
            </a:r>
          </a:p>
        </p:txBody>
      </p:sp>
      <p:sp>
        <p:nvSpPr>
          <p:cNvPr id="74755" name="Rectangle 3"/>
          <p:cNvSpPr>
            <a:spLocks noGrp="1" noChangeArrowheads="1"/>
          </p:cNvSpPr>
          <p:nvPr>
            <p:ph idx="1"/>
          </p:nvPr>
        </p:nvSpPr>
        <p:spPr/>
        <p:txBody>
          <a:bodyPr>
            <a:normAutofit lnSpcReduction="10000"/>
          </a:bodyPr>
          <a:lstStyle/>
          <a:p>
            <a:r>
              <a:rPr lang="en-CA" sz="2800" b="1" dirty="0" smtClean="0"/>
              <a:t>Voltage Regulator:</a:t>
            </a:r>
          </a:p>
          <a:p>
            <a:pPr lvl="1"/>
            <a:r>
              <a:rPr lang="en-CA" dirty="0" smtClean="0"/>
              <a:t>prevents the system from being overloaded and the battery from overcharging</a:t>
            </a:r>
          </a:p>
          <a:p>
            <a:r>
              <a:rPr lang="en-CA" sz="2800" b="1" dirty="0" smtClean="0"/>
              <a:t>Bus Bar:</a:t>
            </a:r>
          </a:p>
          <a:p>
            <a:pPr lvl="1"/>
            <a:r>
              <a:rPr lang="en-CA" dirty="0" smtClean="0"/>
              <a:t>Receives current from the battery and the alt/gen and distributes it to various circuits</a:t>
            </a:r>
          </a:p>
          <a:p>
            <a:r>
              <a:rPr lang="en-CA" sz="2800" b="1" dirty="0" smtClean="0"/>
              <a:t>Circuit Breakers:</a:t>
            </a:r>
          </a:p>
          <a:p>
            <a:pPr lvl="1"/>
            <a:r>
              <a:rPr lang="en-CA" dirty="0" smtClean="0"/>
              <a:t>prevents component damage resulting from system overloads.</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randombar(horizontal)">
                                      <p:cBhvr>
                                        <p:cTn id="7" dur="500"/>
                                        <p:tgtEl>
                                          <p:spTgt spid="74755">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4755">
                                            <p:txEl>
                                              <p:pRg st="1" end="1"/>
                                            </p:txEl>
                                          </p:spTgt>
                                        </p:tgtEl>
                                        <p:attrNameLst>
                                          <p:attrName>style.visibility</p:attrName>
                                        </p:attrNameLst>
                                      </p:cBhvr>
                                      <p:to>
                                        <p:strVal val="visible"/>
                                      </p:to>
                                    </p:set>
                                    <p:animEffect transition="in" filter="randombar(horizontal)">
                                      <p:cBhvr>
                                        <p:cTn id="10" dur="500"/>
                                        <p:tgtEl>
                                          <p:spTgt spid="7475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4755">
                                            <p:txEl>
                                              <p:pRg st="2" end="2"/>
                                            </p:txEl>
                                          </p:spTgt>
                                        </p:tgtEl>
                                        <p:attrNameLst>
                                          <p:attrName>style.visibility</p:attrName>
                                        </p:attrNameLst>
                                      </p:cBhvr>
                                      <p:to>
                                        <p:strVal val="visible"/>
                                      </p:to>
                                    </p:set>
                                    <p:animEffect transition="in" filter="randombar(horizontal)">
                                      <p:cBhvr>
                                        <p:cTn id="15" dur="500"/>
                                        <p:tgtEl>
                                          <p:spTgt spid="74755">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4755">
                                            <p:txEl>
                                              <p:pRg st="3" end="3"/>
                                            </p:txEl>
                                          </p:spTgt>
                                        </p:tgtEl>
                                        <p:attrNameLst>
                                          <p:attrName>style.visibility</p:attrName>
                                        </p:attrNameLst>
                                      </p:cBhvr>
                                      <p:to>
                                        <p:strVal val="visible"/>
                                      </p:to>
                                    </p:set>
                                    <p:animEffect transition="in" filter="randombar(horizontal)">
                                      <p:cBhvr>
                                        <p:cTn id="18" dur="500"/>
                                        <p:tgtEl>
                                          <p:spTgt spid="7475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4755">
                                            <p:txEl>
                                              <p:pRg st="4" end="4"/>
                                            </p:txEl>
                                          </p:spTgt>
                                        </p:tgtEl>
                                        <p:attrNameLst>
                                          <p:attrName>style.visibility</p:attrName>
                                        </p:attrNameLst>
                                      </p:cBhvr>
                                      <p:to>
                                        <p:strVal val="visible"/>
                                      </p:to>
                                    </p:set>
                                    <p:animEffect transition="in" filter="randombar(horizontal)">
                                      <p:cBhvr>
                                        <p:cTn id="23" dur="500"/>
                                        <p:tgtEl>
                                          <p:spTgt spid="74755">
                                            <p:txEl>
                                              <p:pRg st="4" end="4"/>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4755">
                                            <p:txEl>
                                              <p:pRg st="5" end="5"/>
                                            </p:txEl>
                                          </p:spTgt>
                                        </p:tgtEl>
                                        <p:attrNameLst>
                                          <p:attrName>style.visibility</p:attrName>
                                        </p:attrNameLst>
                                      </p:cBhvr>
                                      <p:to>
                                        <p:strVal val="visible"/>
                                      </p:to>
                                    </p:set>
                                    <p:animEffect transition="in" filter="randombar(horizontal)">
                                      <p:cBhvr>
                                        <p:cTn id="26" dur="500"/>
                                        <p:tgtEl>
                                          <p:spTgt spid="747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381000"/>
            <a:ext cx="7772400" cy="1143000"/>
          </a:xfrm>
        </p:spPr>
        <p:txBody>
          <a:bodyPr/>
          <a:lstStyle/>
          <a:p>
            <a:r>
              <a:rPr lang="en-CA" dirty="0" smtClean="0"/>
              <a:t>In-Line</a:t>
            </a:r>
          </a:p>
        </p:txBody>
      </p:sp>
      <p:sp>
        <p:nvSpPr>
          <p:cNvPr id="6147" name="Rectangle 3"/>
          <p:cNvSpPr>
            <a:spLocks noGrp="1" noChangeArrowheads="1"/>
          </p:cNvSpPr>
          <p:nvPr>
            <p:ph type="body" sz="half" idx="1"/>
          </p:nvPr>
        </p:nvSpPr>
        <p:spPr>
          <a:xfrm>
            <a:off x="228600" y="1676400"/>
            <a:ext cx="3810000" cy="4495800"/>
          </a:xfrm>
        </p:spPr>
        <p:txBody>
          <a:bodyPr/>
          <a:lstStyle/>
          <a:p>
            <a:pPr>
              <a:lnSpc>
                <a:spcPct val="90000"/>
              </a:lnSpc>
            </a:pPr>
            <a:r>
              <a:rPr lang="en-CA" sz="2400" dirty="0" smtClean="0"/>
              <a:t>Cylinders are arranged side by side in a row.</a:t>
            </a:r>
          </a:p>
          <a:p>
            <a:pPr>
              <a:lnSpc>
                <a:spcPct val="90000"/>
              </a:lnSpc>
            </a:pPr>
            <a:r>
              <a:rPr lang="en-CA" sz="2400" dirty="0" smtClean="0"/>
              <a:t>Limited to 6 cylinders per row</a:t>
            </a:r>
          </a:p>
          <a:p>
            <a:pPr>
              <a:lnSpc>
                <a:spcPct val="90000"/>
              </a:lnSpc>
            </a:pPr>
            <a:r>
              <a:rPr lang="en-CA" sz="2400" dirty="0" smtClean="0"/>
              <a:t>Any more cylinders and V, X or H-type configurations must be used.</a:t>
            </a:r>
          </a:p>
          <a:p>
            <a:pPr>
              <a:lnSpc>
                <a:spcPct val="90000"/>
              </a:lnSpc>
            </a:pPr>
            <a:r>
              <a:rPr lang="en-CA" sz="2400" dirty="0" smtClean="0"/>
              <a:t>Sometimes inverted for better visibility</a:t>
            </a:r>
          </a:p>
          <a:p>
            <a:pPr>
              <a:lnSpc>
                <a:spcPct val="90000"/>
              </a:lnSpc>
            </a:pPr>
            <a:r>
              <a:rPr lang="en-CA" sz="2400" dirty="0" smtClean="0"/>
              <a:t>Lower drag but greater weight</a:t>
            </a:r>
          </a:p>
          <a:p>
            <a:pPr>
              <a:lnSpc>
                <a:spcPct val="90000"/>
              </a:lnSpc>
            </a:pPr>
            <a:r>
              <a:rPr lang="en-CA" sz="2400" dirty="0" smtClean="0"/>
              <a:t>Engine size is limited</a:t>
            </a:r>
          </a:p>
        </p:txBody>
      </p:sp>
      <p:pic>
        <p:nvPicPr>
          <p:cNvPr id="6148" name="Picture 4" descr="C:\Master Lesson Plans\Pics\inline.bmp"/>
          <p:cNvPicPr>
            <a:picLocks noChangeAspect="1" noChangeArrowheads="1"/>
          </p:cNvPicPr>
          <p:nvPr/>
        </p:nvPicPr>
        <p:blipFill>
          <a:blip r:embed="rId3" cstate="print"/>
          <a:srcRect/>
          <a:stretch>
            <a:fillRect/>
          </a:stretch>
        </p:blipFill>
        <p:spPr bwMode="auto">
          <a:xfrm>
            <a:off x="4038600" y="2133600"/>
            <a:ext cx="4876800" cy="3201988"/>
          </a:xfrm>
          <a:prstGeom prst="rect">
            <a:avLst/>
          </a:prstGeom>
          <a:noFill/>
          <a:ln w="9525">
            <a:noFill/>
            <a:miter lim="800000"/>
            <a:headEnd/>
            <a:tailEnd/>
          </a:ln>
        </p:spPr>
      </p:pic>
      <p:pic>
        <p:nvPicPr>
          <p:cNvPr id="6161" name="Picture 17" descr="C:\Documents and Settings\Jurij Bilyk\My Documents\My Pictures\Flying Schol PP\AirlinersNetPhotoID259490.jpg"/>
          <p:cNvPicPr>
            <a:picLocks noChangeAspect="1" noChangeArrowheads="1"/>
          </p:cNvPicPr>
          <p:nvPr/>
        </p:nvPicPr>
        <p:blipFill>
          <a:blip r:embed="rId4" cstate="print"/>
          <a:srcRect/>
          <a:stretch>
            <a:fillRect/>
          </a:stretch>
        </p:blipFill>
        <p:spPr bwMode="auto">
          <a:xfrm>
            <a:off x="-1219200" y="0"/>
            <a:ext cx="11201400" cy="6846888"/>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6148"/>
                                        </p:tgtEl>
                                        <p:attrNameLst>
                                          <p:attrName>style.visibility</p:attrName>
                                        </p:attrNameLst>
                                      </p:cBhvr>
                                      <p:to>
                                        <p:strVal val="visible"/>
                                      </p:to>
                                    </p:set>
                                    <p:animEffect transition="in" filter="dissolve">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barn(outVertical)">
                                      <p:cBhvr>
                                        <p:cTn id="12" dur="500"/>
                                        <p:tgtEl>
                                          <p:spTgt spid="6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barn(outVertical)">
                                      <p:cBhvr>
                                        <p:cTn id="17" dur="500"/>
                                        <p:tgtEl>
                                          <p:spTgt spid="61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6147">
                                            <p:txEl>
                                              <p:pRg st="2" end="2"/>
                                            </p:txEl>
                                          </p:spTgt>
                                        </p:tgtEl>
                                        <p:attrNameLst>
                                          <p:attrName>style.visibility</p:attrName>
                                        </p:attrNameLst>
                                      </p:cBhvr>
                                      <p:to>
                                        <p:strVal val="visible"/>
                                      </p:to>
                                    </p:set>
                                    <p:animEffect transition="in" filter="barn(outVertical)">
                                      <p:cBhvr>
                                        <p:cTn id="22" dur="500"/>
                                        <p:tgtEl>
                                          <p:spTgt spid="61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animEffect transition="in" filter="barn(outVertical)">
                                      <p:cBhvr>
                                        <p:cTn id="27" dur="500"/>
                                        <p:tgtEl>
                                          <p:spTgt spid="614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6147">
                                            <p:txEl>
                                              <p:pRg st="4" end="4"/>
                                            </p:txEl>
                                          </p:spTgt>
                                        </p:tgtEl>
                                        <p:attrNameLst>
                                          <p:attrName>style.visibility</p:attrName>
                                        </p:attrNameLst>
                                      </p:cBhvr>
                                      <p:to>
                                        <p:strVal val="visible"/>
                                      </p:to>
                                    </p:set>
                                    <p:animEffect transition="in" filter="barn(outVertical)">
                                      <p:cBhvr>
                                        <p:cTn id="32" dur="500"/>
                                        <p:tgtEl>
                                          <p:spTgt spid="614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6147">
                                            <p:txEl>
                                              <p:pRg st="5" end="5"/>
                                            </p:txEl>
                                          </p:spTgt>
                                        </p:tgtEl>
                                        <p:attrNameLst>
                                          <p:attrName>style.visibility</p:attrName>
                                        </p:attrNameLst>
                                      </p:cBhvr>
                                      <p:to>
                                        <p:strVal val="visible"/>
                                      </p:to>
                                    </p:set>
                                    <p:animEffect transition="in" filter="barn(outVertical)">
                                      <p:cBhvr>
                                        <p:cTn id="37" dur="500"/>
                                        <p:tgtEl>
                                          <p:spTgt spid="614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161"/>
                                        </p:tgtEl>
                                        <p:attrNameLst>
                                          <p:attrName>style.visibility</p:attrName>
                                        </p:attrNameLst>
                                      </p:cBhvr>
                                      <p:to>
                                        <p:strVal val="visible"/>
                                      </p:to>
                                    </p:set>
                                    <p:animEffect transition="in" filter="dissolve">
                                      <p:cBhvr>
                                        <p:cTn id="42" dur="500"/>
                                        <p:tgtEl>
                                          <p:spTgt spid="6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CA" dirty="0" smtClean="0"/>
              <a:t>Components</a:t>
            </a:r>
          </a:p>
        </p:txBody>
      </p:sp>
      <p:sp>
        <p:nvSpPr>
          <p:cNvPr id="75779" name="Rectangle 3"/>
          <p:cNvSpPr>
            <a:spLocks noGrp="1" noChangeArrowheads="1"/>
          </p:cNvSpPr>
          <p:nvPr>
            <p:ph idx="1"/>
          </p:nvPr>
        </p:nvSpPr>
        <p:spPr/>
        <p:txBody>
          <a:bodyPr/>
          <a:lstStyle/>
          <a:p>
            <a:r>
              <a:rPr lang="en-CA" sz="2800" b="1" dirty="0" smtClean="0"/>
              <a:t>Ammeter/Voltmeter:</a:t>
            </a:r>
          </a:p>
          <a:p>
            <a:pPr lvl="1"/>
            <a:r>
              <a:rPr lang="en-CA" dirty="0" smtClean="0"/>
              <a:t>indicates current and voltage storage and drain of the system</a:t>
            </a:r>
          </a:p>
          <a:p>
            <a:r>
              <a:rPr lang="en-CA" sz="2800" b="1" dirty="0" smtClean="0"/>
              <a:t>Alternator/Generator Warning Light:</a:t>
            </a:r>
          </a:p>
          <a:p>
            <a:pPr lvl="1"/>
            <a:r>
              <a:rPr lang="en-CA" dirty="0" smtClean="0"/>
              <a:t>indicates an alternator or generator failure</a:t>
            </a:r>
          </a:p>
          <a:p>
            <a:pPr lvl="1"/>
            <a:r>
              <a:rPr lang="en-CA" dirty="0" smtClean="0"/>
              <a:t>aircraft without ammeter/voltmeters have this</a:t>
            </a:r>
          </a:p>
          <a:p>
            <a:endParaRPr lang="en-CA" sz="2800" dirty="0" smtClean="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randombar(vertical)">
                                      <p:cBhvr>
                                        <p:cTn id="7" dur="500"/>
                                        <p:tgtEl>
                                          <p:spTgt spid="75779">
                                            <p:txEl>
                                              <p:pRg st="0" end="0"/>
                                            </p:txEl>
                                          </p:spTgt>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75779">
                                            <p:txEl>
                                              <p:pRg st="1" end="1"/>
                                            </p:txEl>
                                          </p:spTgt>
                                        </p:tgtEl>
                                        <p:attrNameLst>
                                          <p:attrName>style.visibility</p:attrName>
                                        </p:attrNameLst>
                                      </p:cBhvr>
                                      <p:to>
                                        <p:strVal val="visible"/>
                                      </p:to>
                                    </p:set>
                                    <p:animEffect transition="in" filter="randombar(vertical)">
                                      <p:cBhvr>
                                        <p:cTn id="10" dur="500"/>
                                        <p:tgtEl>
                                          <p:spTgt spid="7577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75779">
                                            <p:txEl>
                                              <p:pRg st="2" end="2"/>
                                            </p:txEl>
                                          </p:spTgt>
                                        </p:tgtEl>
                                        <p:attrNameLst>
                                          <p:attrName>style.visibility</p:attrName>
                                        </p:attrNameLst>
                                      </p:cBhvr>
                                      <p:to>
                                        <p:strVal val="visible"/>
                                      </p:to>
                                    </p:set>
                                    <p:animEffect transition="in" filter="randombar(vertical)">
                                      <p:cBhvr>
                                        <p:cTn id="15" dur="500"/>
                                        <p:tgtEl>
                                          <p:spTgt spid="75779">
                                            <p:txEl>
                                              <p:pRg st="2" end="2"/>
                                            </p:txEl>
                                          </p:spTgt>
                                        </p:tgtEl>
                                      </p:cBhvr>
                                    </p:animEffect>
                                  </p:childTnLst>
                                </p:cTn>
                              </p:par>
                              <p:par>
                                <p:cTn id="16" presetID="14" presetClass="entr" presetSubtype="5" fill="hold" grpId="0" nodeType="withEffect">
                                  <p:stCondLst>
                                    <p:cond delay="0"/>
                                  </p:stCondLst>
                                  <p:childTnLst>
                                    <p:set>
                                      <p:cBhvr>
                                        <p:cTn id="17" dur="1" fill="hold">
                                          <p:stCondLst>
                                            <p:cond delay="0"/>
                                          </p:stCondLst>
                                        </p:cTn>
                                        <p:tgtEl>
                                          <p:spTgt spid="75779">
                                            <p:txEl>
                                              <p:pRg st="3" end="3"/>
                                            </p:txEl>
                                          </p:spTgt>
                                        </p:tgtEl>
                                        <p:attrNameLst>
                                          <p:attrName>style.visibility</p:attrName>
                                        </p:attrNameLst>
                                      </p:cBhvr>
                                      <p:to>
                                        <p:strVal val="visible"/>
                                      </p:to>
                                    </p:set>
                                    <p:animEffect transition="in" filter="randombar(vertical)">
                                      <p:cBhvr>
                                        <p:cTn id="18" dur="500"/>
                                        <p:tgtEl>
                                          <p:spTgt spid="75779">
                                            <p:txEl>
                                              <p:pRg st="3" end="3"/>
                                            </p:txEl>
                                          </p:spTgt>
                                        </p:tgtEl>
                                      </p:cBhvr>
                                    </p:animEffect>
                                  </p:childTnLst>
                                </p:cTn>
                              </p:par>
                              <p:par>
                                <p:cTn id="19" presetID="14" presetClass="entr" presetSubtype="5" fill="hold" grpId="0" nodeType="withEffect">
                                  <p:stCondLst>
                                    <p:cond delay="0"/>
                                  </p:stCondLst>
                                  <p:childTnLst>
                                    <p:set>
                                      <p:cBhvr>
                                        <p:cTn id="20" dur="1" fill="hold">
                                          <p:stCondLst>
                                            <p:cond delay="0"/>
                                          </p:stCondLst>
                                        </p:cTn>
                                        <p:tgtEl>
                                          <p:spTgt spid="75779">
                                            <p:txEl>
                                              <p:pRg st="4" end="4"/>
                                            </p:txEl>
                                          </p:spTgt>
                                        </p:tgtEl>
                                        <p:attrNameLst>
                                          <p:attrName>style.visibility</p:attrName>
                                        </p:attrNameLst>
                                      </p:cBhvr>
                                      <p:to>
                                        <p:strVal val="visible"/>
                                      </p:to>
                                    </p:set>
                                    <p:animEffect transition="in" filter="randombar(vertical)">
                                      <p:cBhvr>
                                        <p:cTn id="21" dur="500"/>
                                        <p:tgtEl>
                                          <p:spTgt spid="757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descr="C:\Documents and Settings\Jurij Bilyk\My Documents\My Pictures\Flying Schol PP\AirlinersNetPhotoID217395.jpg"/>
          <p:cNvPicPr>
            <a:picLocks noChangeAspect="1" noChangeArrowheads="1"/>
          </p:cNvPicPr>
          <p:nvPr/>
        </p:nvPicPr>
        <p:blipFill>
          <a:blip r:embed="rId2" cstate="print">
            <a:lum contrast="-40000"/>
          </a:blip>
          <a:srcRect/>
          <a:stretch>
            <a:fillRect/>
          </a:stretch>
        </p:blipFill>
        <p:spPr bwMode="auto">
          <a:xfrm>
            <a:off x="0" y="0"/>
            <a:ext cx="9829800" cy="6959600"/>
          </a:xfrm>
          <a:prstGeom prst="rect">
            <a:avLst/>
          </a:prstGeom>
          <a:noFill/>
          <a:ln w="9525">
            <a:noFill/>
            <a:miter lim="800000"/>
            <a:headEnd/>
            <a:tailEnd/>
          </a:ln>
        </p:spPr>
      </p:pic>
      <p:sp>
        <p:nvSpPr>
          <p:cNvPr id="76803" name="Rectangle 2"/>
          <p:cNvSpPr>
            <a:spLocks noGrp="1" noChangeArrowheads="1"/>
          </p:cNvSpPr>
          <p:nvPr>
            <p:ph type="title"/>
          </p:nvPr>
        </p:nvSpPr>
        <p:spPr>
          <a:xfrm>
            <a:off x="-762000" y="5105400"/>
            <a:ext cx="7772400" cy="1143000"/>
          </a:xfrm>
        </p:spPr>
        <p:txBody>
          <a:bodyPr/>
          <a:lstStyle/>
          <a:p>
            <a:r>
              <a:rPr lang="en-US" dirty="0" smtClean="0"/>
              <a:t>Propellers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CA" dirty="0" smtClean="0"/>
              <a:t>The Propeller</a:t>
            </a:r>
          </a:p>
        </p:txBody>
      </p:sp>
      <p:sp>
        <p:nvSpPr>
          <p:cNvPr id="5" name="Content Placeholder 4"/>
          <p:cNvSpPr>
            <a:spLocks noGrp="1"/>
          </p:cNvSpPr>
          <p:nvPr>
            <p:ph sz="half" idx="2"/>
          </p:nvPr>
        </p:nvSpPr>
        <p:spPr>
          <a:xfrm>
            <a:off x="4648200" y="1981200"/>
            <a:ext cx="4495800" cy="4876800"/>
          </a:xfrm>
        </p:spPr>
        <p:txBody>
          <a:bodyPr>
            <a:normAutofit fontScale="92500" lnSpcReduction="20000"/>
          </a:bodyPr>
          <a:lstStyle/>
          <a:p>
            <a:pPr>
              <a:spcAft>
                <a:spcPct val="30000"/>
              </a:spcAft>
            </a:pPr>
            <a:r>
              <a:rPr lang="en-CA" dirty="0" smtClean="0"/>
              <a:t>The function of the propeller is to convert the turning movement of the crankshaft into thrust (forward motion)</a:t>
            </a:r>
          </a:p>
          <a:p>
            <a:r>
              <a:rPr lang="en-CA" dirty="0" smtClean="0"/>
              <a:t>As it rotates, it moves forward along a corkscrew or helical path</a:t>
            </a:r>
          </a:p>
          <a:p>
            <a:r>
              <a:rPr lang="en-CA" dirty="0" smtClean="0"/>
              <a:t>It pushes air backward with the objective of causing a reaction, or thrust, in the forward direction</a:t>
            </a:r>
          </a:p>
        </p:txBody>
      </p:sp>
      <p:pic>
        <p:nvPicPr>
          <p:cNvPr id="6" name="Picture 4" descr="C:\RGS(A) Writing Team\Air Studies Course\PO 416 - Aero Engines\Propeller Blade Forces.jpg"/>
          <p:cNvPicPr>
            <a:picLocks noGrp="1" noChangeAspect="1" noChangeArrowheads="1"/>
          </p:cNvPicPr>
          <p:nvPr>
            <p:ph sz="half" idx="1"/>
          </p:nvPr>
        </p:nvPicPr>
        <p:blipFill>
          <a:blip r:embed="rId2" cstate="print"/>
          <a:srcRect/>
          <a:stretch>
            <a:fillRect/>
          </a:stretch>
        </p:blipFill>
        <p:spPr bwMode="auto">
          <a:xfrm>
            <a:off x="251519" y="2060848"/>
            <a:ext cx="4276807" cy="4365598"/>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CA" dirty="0" smtClean="0"/>
              <a:t>The Propeller</a:t>
            </a:r>
          </a:p>
        </p:txBody>
      </p:sp>
      <p:sp>
        <p:nvSpPr>
          <p:cNvPr id="5" name="Content Placeholder 4"/>
          <p:cNvSpPr>
            <a:spLocks noGrp="1"/>
          </p:cNvSpPr>
          <p:nvPr>
            <p:ph idx="1"/>
          </p:nvPr>
        </p:nvSpPr>
        <p:spPr>
          <a:xfrm>
            <a:off x="685800" y="1981200"/>
            <a:ext cx="7772400" cy="4876800"/>
          </a:xfrm>
        </p:spPr>
        <p:txBody>
          <a:bodyPr>
            <a:normAutofit/>
          </a:bodyPr>
          <a:lstStyle/>
          <a:p>
            <a:r>
              <a:rPr lang="en-CA" sz="2800" dirty="0" smtClean="0"/>
              <a:t>A jet engine moves a small mass of air backward at a relatively high speed</a:t>
            </a:r>
          </a:p>
          <a:p>
            <a:r>
              <a:rPr lang="en-CA" sz="2800" dirty="0" smtClean="0"/>
              <a:t>A propeller moves a large mass of air backward at a relatively slow speed</a:t>
            </a:r>
          </a:p>
          <a:p>
            <a:endParaRPr lang="en-CA" sz="2800" dirty="0" smtClean="0"/>
          </a:p>
          <a:p>
            <a:r>
              <a:rPr lang="en-CA" sz="2800" dirty="0" smtClean="0"/>
              <a:t>When installed in front of the engine and pull the aircraft forward are called tractors</a:t>
            </a:r>
          </a:p>
          <a:p>
            <a:r>
              <a:rPr lang="en-CA" sz="2800" dirty="0" smtClean="0"/>
              <a:t>When installed behind the engine and push the aircraft forward are called pushers</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pPr>
              <a:spcAft>
                <a:spcPct val="30000"/>
              </a:spcAft>
            </a:pPr>
            <a:r>
              <a:rPr lang="en-CA" sz="2800" dirty="0" smtClean="0"/>
              <a:t>The propeller blade is an airfoil section, similar to the airfoil section of a wing</a:t>
            </a:r>
          </a:p>
          <a:p>
            <a:pPr>
              <a:spcAft>
                <a:spcPct val="30000"/>
              </a:spcAft>
            </a:pPr>
            <a:r>
              <a:rPr lang="en-CA" sz="2800" dirty="0" smtClean="0"/>
              <a:t>The blade meets the air at an angle of attack as it rotates.</a:t>
            </a:r>
          </a:p>
          <a:p>
            <a:pPr>
              <a:spcAft>
                <a:spcPct val="30000"/>
              </a:spcAft>
            </a:pPr>
            <a:r>
              <a:rPr lang="en-CA" sz="2800" dirty="0" smtClean="0"/>
              <a:t>This produces both lift and induced drag</a:t>
            </a:r>
          </a:p>
          <a:p>
            <a:pPr>
              <a:spcAft>
                <a:spcPct val="30000"/>
              </a:spcAft>
            </a:pPr>
            <a:r>
              <a:rPr lang="en-CA" sz="2800" dirty="0" smtClean="0"/>
              <a:t>In the case of the propeller, the forces are designated as </a:t>
            </a:r>
            <a:r>
              <a:rPr lang="en-CA" sz="2800" b="1" dirty="0" smtClean="0"/>
              <a:t>thrust</a:t>
            </a:r>
            <a:r>
              <a:rPr lang="en-CA" sz="2800" dirty="0" smtClean="0"/>
              <a:t> and </a:t>
            </a:r>
            <a:r>
              <a:rPr lang="en-CA" sz="2800" b="1" dirty="0" smtClean="0"/>
              <a:t>torque</a:t>
            </a:r>
            <a:r>
              <a:rPr lang="en-CA" sz="2800" dirty="0" smtClean="0"/>
              <a:t> respectively</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CA" dirty="0" smtClean="0"/>
              <a:t>Pitch</a:t>
            </a:r>
          </a:p>
        </p:txBody>
      </p:sp>
      <p:sp>
        <p:nvSpPr>
          <p:cNvPr id="81923" name="Rectangle 3"/>
          <p:cNvSpPr>
            <a:spLocks noGrp="1" noChangeArrowheads="1"/>
          </p:cNvSpPr>
          <p:nvPr>
            <p:ph idx="1"/>
          </p:nvPr>
        </p:nvSpPr>
        <p:spPr/>
        <p:txBody>
          <a:bodyPr/>
          <a:lstStyle/>
          <a:p>
            <a:pPr marL="482600" indent="-482600"/>
            <a:r>
              <a:rPr lang="en-CA" sz="2800" dirty="0" smtClean="0"/>
              <a:t>The distance in feet a propeller travels forward in one revolution</a:t>
            </a:r>
          </a:p>
          <a:p>
            <a:pPr marL="482600" indent="-482600"/>
            <a:r>
              <a:rPr lang="en-CA" sz="2800" dirty="0" smtClean="0"/>
              <a:t>The angle at which the blade is set governs the pitch</a:t>
            </a:r>
          </a:p>
          <a:p>
            <a:pPr marL="482600" indent="-482600"/>
            <a:r>
              <a:rPr lang="en-CA" sz="2800" b="1" dirty="0" smtClean="0"/>
              <a:t>Coarse pitch</a:t>
            </a:r>
            <a:r>
              <a:rPr lang="en-CA" sz="2800" dirty="0" smtClean="0"/>
              <a:t> means the blade is set at a large angle</a:t>
            </a:r>
          </a:p>
          <a:p>
            <a:pPr marL="482600" indent="-482600"/>
            <a:r>
              <a:rPr lang="en-CA" sz="2800" b="1" dirty="0" smtClean="0"/>
              <a:t>Fine pitch</a:t>
            </a:r>
            <a:r>
              <a:rPr lang="en-CA" sz="2800" dirty="0" smtClean="0"/>
              <a:t> means the blade is set at a small angle</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p:cTn id="7" dur="1000" fill="hold"/>
                                        <p:tgtEl>
                                          <p:spTgt spid="8192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192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192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2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81923">
                                            <p:txEl>
                                              <p:pRg st="1" end="1"/>
                                            </p:txEl>
                                          </p:spTgt>
                                        </p:tgtEl>
                                        <p:attrNameLst>
                                          <p:attrName>style.visibility</p:attrName>
                                        </p:attrNameLst>
                                      </p:cBhvr>
                                      <p:to>
                                        <p:strVal val="visible"/>
                                      </p:to>
                                    </p:set>
                                    <p:anim calcmode="lin" valueType="num">
                                      <p:cBhvr>
                                        <p:cTn id="15" dur="1000" fill="hold"/>
                                        <p:tgtEl>
                                          <p:spTgt spid="8192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8192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8192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8192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81923">
                                            <p:txEl>
                                              <p:pRg st="2" end="2"/>
                                            </p:txEl>
                                          </p:spTgt>
                                        </p:tgtEl>
                                        <p:attrNameLst>
                                          <p:attrName>style.visibility</p:attrName>
                                        </p:attrNameLst>
                                      </p:cBhvr>
                                      <p:to>
                                        <p:strVal val="visible"/>
                                      </p:to>
                                    </p:set>
                                    <p:anim calcmode="lin" valueType="num">
                                      <p:cBhvr>
                                        <p:cTn id="23" dur="1000" fill="hold"/>
                                        <p:tgtEl>
                                          <p:spTgt spid="8192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8192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8192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8192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81923">
                                            <p:txEl>
                                              <p:pRg st="3" end="3"/>
                                            </p:txEl>
                                          </p:spTgt>
                                        </p:tgtEl>
                                        <p:attrNameLst>
                                          <p:attrName>style.visibility</p:attrName>
                                        </p:attrNameLst>
                                      </p:cBhvr>
                                      <p:to>
                                        <p:strVal val="visible"/>
                                      </p:to>
                                    </p:set>
                                    <p:anim calcmode="lin" valueType="num">
                                      <p:cBhvr>
                                        <p:cTn id="31" dur="1000" fill="hold"/>
                                        <p:tgtEl>
                                          <p:spTgt spid="8192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8192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8192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8192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CA" dirty="0" smtClean="0"/>
              <a:t>Coarse Pitch</a:t>
            </a:r>
          </a:p>
        </p:txBody>
      </p:sp>
      <p:sp>
        <p:nvSpPr>
          <p:cNvPr id="82947" name="Rectangle 3"/>
          <p:cNvSpPr>
            <a:spLocks noGrp="1" noChangeArrowheads="1"/>
          </p:cNvSpPr>
          <p:nvPr>
            <p:ph idx="1"/>
          </p:nvPr>
        </p:nvSpPr>
        <p:spPr/>
        <p:txBody>
          <a:bodyPr/>
          <a:lstStyle/>
          <a:p>
            <a:r>
              <a:rPr lang="en-CA" sz="2800" dirty="0" smtClean="0"/>
              <a:t>Blades have large angle of attack</a:t>
            </a:r>
          </a:p>
          <a:p>
            <a:r>
              <a:rPr lang="en-CA" sz="2800" dirty="0" smtClean="0"/>
              <a:t>Travels forward a large distance with each revolution</a:t>
            </a:r>
          </a:p>
          <a:p>
            <a:r>
              <a:rPr lang="en-CA" sz="2800" dirty="0" smtClean="0"/>
              <a:t>Provides greater power RPM</a:t>
            </a:r>
          </a:p>
          <a:p>
            <a:r>
              <a:rPr lang="en-CA" sz="2800" dirty="0" smtClean="0"/>
              <a:t>Good for high speed cruise and high altitude flights</a:t>
            </a:r>
          </a:p>
          <a:p>
            <a:r>
              <a:rPr lang="en-CA" sz="2800" dirty="0" smtClean="0"/>
              <a:t>Better fuel economy</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wipe(right)">
                                      <p:cBhvr>
                                        <p:cTn id="7" dur="500"/>
                                        <p:tgtEl>
                                          <p:spTgt spid="829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2947">
                                            <p:txEl>
                                              <p:pRg st="1" end="1"/>
                                            </p:txEl>
                                          </p:spTgt>
                                        </p:tgtEl>
                                        <p:attrNameLst>
                                          <p:attrName>style.visibility</p:attrName>
                                        </p:attrNameLst>
                                      </p:cBhvr>
                                      <p:to>
                                        <p:strVal val="visible"/>
                                      </p:to>
                                    </p:set>
                                    <p:animEffect transition="in" filter="wipe(right)">
                                      <p:cBhvr>
                                        <p:cTn id="12" dur="500"/>
                                        <p:tgtEl>
                                          <p:spTgt spid="829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2947">
                                            <p:txEl>
                                              <p:pRg st="2" end="2"/>
                                            </p:txEl>
                                          </p:spTgt>
                                        </p:tgtEl>
                                        <p:attrNameLst>
                                          <p:attrName>style.visibility</p:attrName>
                                        </p:attrNameLst>
                                      </p:cBhvr>
                                      <p:to>
                                        <p:strVal val="visible"/>
                                      </p:to>
                                    </p:set>
                                    <p:animEffect transition="in" filter="wipe(right)">
                                      <p:cBhvr>
                                        <p:cTn id="17" dur="500"/>
                                        <p:tgtEl>
                                          <p:spTgt spid="829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82947">
                                            <p:txEl>
                                              <p:pRg st="3" end="3"/>
                                            </p:txEl>
                                          </p:spTgt>
                                        </p:tgtEl>
                                        <p:attrNameLst>
                                          <p:attrName>style.visibility</p:attrName>
                                        </p:attrNameLst>
                                      </p:cBhvr>
                                      <p:to>
                                        <p:strVal val="visible"/>
                                      </p:to>
                                    </p:set>
                                    <p:animEffect transition="in" filter="wipe(right)">
                                      <p:cBhvr>
                                        <p:cTn id="22" dur="500"/>
                                        <p:tgtEl>
                                          <p:spTgt spid="829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82947">
                                            <p:txEl>
                                              <p:pRg st="4" end="4"/>
                                            </p:txEl>
                                          </p:spTgt>
                                        </p:tgtEl>
                                        <p:attrNameLst>
                                          <p:attrName>style.visibility</p:attrName>
                                        </p:attrNameLst>
                                      </p:cBhvr>
                                      <p:to>
                                        <p:strVal val="visible"/>
                                      </p:to>
                                    </p:set>
                                    <p:animEffect transition="in" filter="wipe(right)">
                                      <p:cBhvr>
                                        <p:cTn id="27" dur="500"/>
                                        <p:tgtEl>
                                          <p:spTgt spid="829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CA" dirty="0" smtClean="0"/>
              <a:t>Fine Pitch</a:t>
            </a:r>
          </a:p>
        </p:txBody>
      </p:sp>
      <p:sp>
        <p:nvSpPr>
          <p:cNvPr id="83971" name="Rectangle 3"/>
          <p:cNvSpPr>
            <a:spLocks noGrp="1" noChangeArrowheads="1"/>
          </p:cNvSpPr>
          <p:nvPr>
            <p:ph idx="1"/>
          </p:nvPr>
        </p:nvSpPr>
        <p:spPr/>
        <p:txBody>
          <a:bodyPr/>
          <a:lstStyle/>
          <a:p>
            <a:r>
              <a:rPr lang="en-CA" sz="2800" dirty="0" smtClean="0"/>
              <a:t>Blades have small angle of attack</a:t>
            </a:r>
          </a:p>
          <a:p>
            <a:r>
              <a:rPr lang="en-CA" sz="2800" dirty="0" smtClean="0"/>
              <a:t>Produces less torque (less drag) and therefore will turn faster around the axis, producing more thrust for a given engine RPM</a:t>
            </a:r>
          </a:p>
          <a:p>
            <a:r>
              <a:rPr lang="en-CA" sz="2800" dirty="0" smtClean="0"/>
              <a:t>Higher blade RPM resulting in greater forward pull</a:t>
            </a:r>
          </a:p>
          <a:p>
            <a:r>
              <a:rPr lang="en-CA" sz="2800" dirty="0" smtClean="0"/>
              <a:t>Better performance for takeoff and climb</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wipe(right)">
                                      <p:cBhvr>
                                        <p:cTn id="7" dur="500"/>
                                        <p:tgtEl>
                                          <p:spTgt spid="839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3971">
                                            <p:txEl>
                                              <p:pRg st="1" end="1"/>
                                            </p:txEl>
                                          </p:spTgt>
                                        </p:tgtEl>
                                        <p:attrNameLst>
                                          <p:attrName>style.visibility</p:attrName>
                                        </p:attrNameLst>
                                      </p:cBhvr>
                                      <p:to>
                                        <p:strVal val="visible"/>
                                      </p:to>
                                    </p:set>
                                    <p:animEffect transition="in" filter="wipe(right)">
                                      <p:cBhvr>
                                        <p:cTn id="12" dur="500"/>
                                        <p:tgtEl>
                                          <p:spTgt spid="839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3971">
                                            <p:txEl>
                                              <p:pRg st="2" end="2"/>
                                            </p:txEl>
                                          </p:spTgt>
                                        </p:tgtEl>
                                        <p:attrNameLst>
                                          <p:attrName>style.visibility</p:attrName>
                                        </p:attrNameLst>
                                      </p:cBhvr>
                                      <p:to>
                                        <p:strVal val="visible"/>
                                      </p:to>
                                    </p:set>
                                    <p:animEffect transition="in" filter="wipe(right)">
                                      <p:cBhvr>
                                        <p:cTn id="17" dur="500"/>
                                        <p:tgtEl>
                                          <p:spTgt spid="839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83971">
                                            <p:txEl>
                                              <p:pRg st="3" end="3"/>
                                            </p:txEl>
                                          </p:spTgt>
                                        </p:tgtEl>
                                        <p:attrNameLst>
                                          <p:attrName>style.visibility</p:attrName>
                                        </p:attrNameLst>
                                      </p:cBhvr>
                                      <p:to>
                                        <p:strVal val="visible"/>
                                      </p:to>
                                    </p:set>
                                    <p:animEffect transition="in" filter="wipe(right)">
                                      <p:cBhvr>
                                        <p:cTn id="22" dur="500"/>
                                        <p:tgtEl>
                                          <p:spTgt spid="839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CA" dirty="0" smtClean="0"/>
              <a:t>Types of Propellers</a:t>
            </a:r>
          </a:p>
        </p:txBody>
      </p:sp>
      <p:sp>
        <p:nvSpPr>
          <p:cNvPr id="84995" name="Rectangle 3"/>
          <p:cNvSpPr>
            <a:spLocks noGrp="1" noChangeArrowheads="1"/>
          </p:cNvSpPr>
          <p:nvPr>
            <p:ph sz="half" idx="1"/>
          </p:nvPr>
        </p:nvSpPr>
        <p:spPr/>
        <p:txBody>
          <a:bodyPr/>
          <a:lstStyle/>
          <a:p>
            <a:r>
              <a:rPr lang="en-CA" dirty="0" smtClean="0"/>
              <a:t>Fixed Pitch:</a:t>
            </a:r>
          </a:p>
          <a:p>
            <a:pPr lvl="1"/>
            <a:r>
              <a:rPr lang="en-CA" sz="2000" dirty="0" smtClean="0"/>
              <a:t>constant blade angle</a:t>
            </a:r>
          </a:p>
          <a:p>
            <a:pPr lvl="1"/>
            <a:r>
              <a:rPr lang="en-CA" sz="2000" dirty="0" smtClean="0"/>
              <a:t>No pitch setting control</a:t>
            </a:r>
          </a:p>
          <a:p>
            <a:pPr lvl="1"/>
            <a:r>
              <a:rPr lang="en-CA" sz="2000" dirty="0" smtClean="0"/>
              <a:t>angle chosen to give the best performance for all flight conditions</a:t>
            </a:r>
          </a:p>
          <a:p>
            <a:pPr lvl="1"/>
            <a:endParaRPr lang="en-CA" sz="2000" dirty="0" smtClean="0"/>
          </a:p>
          <a:p>
            <a:r>
              <a:rPr lang="en-CA" dirty="0" smtClean="0">
                <a:latin typeface="Arial" charset="0"/>
              </a:rPr>
              <a:t>Adjustable Pitch:</a:t>
            </a:r>
          </a:p>
          <a:p>
            <a:pPr lvl="1"/>
            <a:r>
              <a:rPr lang="en-CA" sz="2000" dirty="0" smtClean="0">
                <a:latin typeface="Arial" charset="0"/>
              </a:rPr>
              <a:t>blade angle may be adjusted on the ground</a:t>
            </a:r>
            <a:endParaRPr lang="en-CA" dirty="0" smtClean="0">
              <a:latin typeface="Arial" charset="0"/>
            </a:endParaRPr>
          </a:p>
          <a:p>
            <a:pPr lvl="1"/>
            <a:endParaRPr lang="en-CA" sz="2000" dirty="0" smtClean="0"/>
          </a:p>
        </p:txBody>
      </p:sp>
      <p:sp>
        <p:nvSpPr>
          <p:cNvPr id="84996" name="Rectangle 4"/>
          <p:cNvSpPr>
            <a:spLocks noGrp="1" noChangeArrowheads="1"/>
          </p:cNvSpPr>
          <p:nvPr>
            <p:ph sz="half" idx="2"/>
          </p:nvPr>
        </p:nvSpPr>
        <p:spPr/>
        <p:txBody>
          <a:bodyPr/>
          <a:lstStyle/>
          <a:p>
            <a:r>
              <a:rPr lang="en-CA" dirty="0" smtClean="0"/>
              <a:t>Controllable Pitch:</a:t>
            </a:r>
          </a:p>
          <a:p>
            <a:pPr lvl="1"/>
            <a:r>
              <a:rPr lang="en-CA" sz="2000" dirty="0" smtClean="0"/>
              <a:t>blade angle can be adjusted by the pilot to various angles during flight</a:t>
            </a:r>
          </a:p>
          <a:p>
            <a:pPr lvl="1"/>
            <a:endParaRPr lang="en-CA" sz="2000" dirty="0" smtClean="0"/>
          </a:p>
          <a:p>
            <a:r>
              <a:rPr lang="en-CA" dirty="0" smtClean="0">
                <a:latin typeface="Arial" charset="0"/>
              </a:rPr>
              <a:t>Constant Speed:</a:t>
            </a:r>
          </a:p>
          <a:p>
            <a:pPr lvl="1"/>
            <a:r>
              <a:rPr lang="en-CA" sz="2000" dirty="0" smtClean="0">
                <a:latin typeface="Arial" charset="0"/>
              </a:rPr>
              <a:t>Engine speed is set and blades automatically adjust to keep speed constant</a:t>
            </a:r>
          </a:p>
          <a:p>
            <a:pPr lvl="1"/>
            <a:r>
              <a:rPr lang="en-CA" sz="2000" dirty="0" smtClean="0">
                <a:latin typeface="Arial" charset="0"/>
              </a:rPr>
              <a:t>Controlled by throttle</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p:cTn id="7" dur="500" fill="hold"/>
                                        <p:tgtEl>
                                          <p:spTgt spid="849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499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4995">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84995">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84995">
                                            <p:txEl>
                                              <p:pRg st="1" end="1"/>
                                            </p:txEl>
                                          </p:spTgt>
                                        </p:tgtEl>
                                        <p:attrNameLst>
                                          <p:attrName>style.visibility</p:attrName>
                                        </p:attrNameLst>
                                      </p:cBhvr>
                                      <p:to>
                                        <p:strVal val="visible"/>
                                      </p:to>
                                    </p:set>
                                    <p:anim calcmode="lin" valueType="num">
                                      <p:cBhvr>
                                        <p:cTn id="15" dur="500" fill="hold"/>
                                        <p:tgtEl>
                                          <p:spTgt spid="84995">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84995">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84995">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84995">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84995">
                                            <p:txEl>
                                              <p:pRg st="2" end="2"/>
                                            </p:txEl>
                                          </p:spTgt>
                                        </p:tgtEl>
                                        <p:attrNameLst>
                                          <p:attrName>style.visibility</p:attrName>
                                        </p:attrNameLst>
                                      </p:cBhvr>
                                      <p:to>
                                        <p:strVal val="visible"/>
                                      </p:to>
                                    </p:set>
                                    <p:anim calcmode="lin" valueType="num">
                                      <p:cBhvr>
                                        <p:cTn id="23" dur="500" fill="hold"/>
                                        <p:tgtEl>
                                          <p:spTgt spid="8499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84995">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84995">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84995">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84995">
                                            <p:txEl>
                                              <p:pRg st="3" end="3"/>
                                            </p:txEl>
                                          </p:spTgt>
                                        </p:tgtEl>
                                        <p:attrNameLst>
                                          <p:attrName>style.visibility</p:attrName>
                                        </p:attrNameLst>
                                      </p:cBhvr>
                                      <p:to>
                                        <p:strVal val="visible"/>
                                      </p:to>
                                    </p:set>
                                    <p:anim calcmode="lin" valueType="num">
                                      <p:cBhvr>
                                        <p:cTn id="31" dur="500" fill="hold"/>
                                        <p:tgtEl>
                                          <p:spTgt spid="8499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84995">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84995">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84995">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84995">
                                            <p:txEl>
                                              <p:pRg st="5" end="5"/>
                                            </p:txEl>
                                          </p:spTgt>
                                        </p:tgtEl>
                                        <p:attrNameLst>
                                          <p:attrName>style.visibility</p:attrName>
                                        </p:attrNameLst>
                                      </p:cBhvr>
                                      <p:to>
                                        <p:strVal val="visible"/>
                                      </p:to>
                                    </p:set>
                                    <p:anim calcmode="lin" valueType="num">
                                      <p:cBhvr>
                                        <p:cTn id="39" dur="500" fill="hold"/>
                                        <p:tgtEl>
                                          <p:spTgt spid="84995">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84995">
                                            <p:txEl>
                                              <p:pRg st="5" end="5"/>
                                            </p:txEl>
                                          </p:spTgt>
                                        </p:tgtEl>
                                        <p:attrNameLst>
                                          <p:attrName>ppt_h</p:attrName>
                                        </p:attrNameLst>
                                      </p:cBhvr>
                                      <p:tavLst>
                                        <p:tav tm="0">
                                          <p:val>
                                            <p:fltVal val="0"/>
                                          </p:val>
                                        </p:tav>
                                        <p:tav tm="100000">
                                          <p:val>
                                            <p:strVal val="#ppt_h"/>
                                          </p:val>
                                        </p:tav>
                                      </p:tavLst>
                                    </p:anim>
                                    <p:anim calcmode="lin" valueType="num">
                                      <p:cBhvr>
                                        <p:cTn id="41" dur="500" fill="hold"/>
                                        <p:tgtEl>
                                          <p:spTgt spid="84995">
                                            <p:txEl>
                                              <p:pRg st="5" end="5"/>
                                            </p:txEl>
                                          </p:spTgt>
                                        </p:tgtEl>
                                        <p:attrNameLst>
                                          <p:attrName>ppt_x</p:attrName>
                                        </p:attrNameLst>
                                      </p:cBhvr>
                                      <p:tavLst>
                                        <p:tav tm="0">
                                          <p:val>
                                            <p:fltVal val="0.5"/>
                                          </p:val>
                                        </p:tav>
                                        <p:tav tm="100000">
                                          <p:val>
                                            <p:strVal val="#ppt_x"/>
                                          </p:val>
                                        </p:tav>
                                      </p:tavLst>
                                    </p:anim>
                                    <p:anim calcmode="lin" valueType="num">
                                      <p:cBhvr>
                                        <p:cTn id="42" dur="500" fill="hold"/>
                                        <p:tgtEl>
                                          <p:spTgt spid="84995">
                                            <p:txEl>
                                              <p:pRg st="5" end="5"/>
                                            </p:txEl>
                                          </p:spTgt>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84995">
                                            <p:txEl>
                                              <p:pRg st="6" end="6"/>
                                            </p:txEl>
                                          </p:spTgt>
                                        </p:tgtEl>
                                        <p:attrNameLst>
                                          <p:attrName>style.visibility</p:attrName>
                                        </p:attrNameLst>
                                      </p:cBhvr>
                                      <p:to>
                                        <p:strVal val="visible"/>
                                      </p:to>
                                    </p:set>
                                    <p:anim calcmode="lin" valueType="num">
                                      <p:cBhvr>
                                        <p:cTn id="47" dur="500" fill="hold"/>
                                        <p:tgtEl>
                                          <p:spTgt spid="84995">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84995">
                                            <p:txEl>
                                              <p:pRg st="6" end="6"/>
                                            </p:txEl>
                                          </p:spTgt>
                                        </p:tgtEl>
                                        <p:attrNameLst>
                                          <p:attrName>ppt_h</p:attrName>
                                        </p:attrNameLst>
                                      </p:cBhvr>
                                      <p:tavLst>
                                        <p:tav tm="0">
                                          <p:val>
                                            <p:fltVal val="0"/>
                                          </p:val>
                                        </p:tav>
                                        <p:tav tm="100000">
                                          <p:val>
                                            <p:strVal val="#ppt_h"/>
                                          </p:val>
                                        </p:tav>
                                      </p:tavLst>
                                    </p:anim>
                                    <p:anim calcmode="lin" valueType="num">
                                      <p:cBhvr>
                                        <p:cTn id="49" dur="500" fill="hold"/>
                                        <p:tgtEl>
                                          <p:spTgt spid="84995">
                                            <p:txEl>
                                              <p:pRg st="6" end="6"/>
                                            </p:txEl>
                                          </p:spTgt>
                                        </p:tgtEl>
                                        <p:attrNameLst>
                                          <p:attrName>ppt_x</p:attrName>
                                        </p:attrNameLst>
                                      </p:cBhvr>
                                      <p:tavLst>
                                        <p:tav tm="0">
                                          <p:val>
                                            <p:fltVal val="0.5"/>
                                          </p:val>
                                        </p:tav>
                                        <p:tav tm="100000">
                                          <p:val>
                                            <p:strVal val="#ppt_x"/>
                                          </p:val>
                                        </p:tav>
                                      </p:tavLst>
                                    </p:anim>
                                    <p:anim calcmode="lin" valueType="num">
                                      <p:cBhvr>
                                        <p:cTn id="50" dur="500" fill="hold"/>
                                        <p:tgtEl>
                                          <p:spTgt spid="84995">
                                            <p:txEl>
                                              <p:pRg st="6" end="6"/>
                                            </p:txEl>
                                          </p:spTgt>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528" fill="hold" grpId="0" nodeType="clickEffect">
                                  <p:stCondLst>
                                    <p:cond delay="0"/>
                                  </p:stCondLst>
                                  <p:childTnLst>
                                    <p:set>
                                      <p:cBhvr>
                                        <p:cTn id="54" dur="1" fill="hold">
                                          <p:stCondLst>
                                            <p:cond delay="0"/>
                                          </p:stCondLst>
                                        </p:cTn>
                                        <p:tgtEl>
                                          <p:spTgt spid="84996">
                                            <p:txEl>
                                              <p:pRg st="0" end="0"/>
                                            </p:txEl>
                                          </p:spTgt>
                                        </p:tgtEl>
                                        <p:attrNameLst>
                                          <p:attrName>style.visibility</p:attrName>
                                        </p:attrNameLst>
                                      </p:cBhvr>
                                      <p:to>
                                        <p:strVal val="visible"/>
                                      </p:to>
                                    </p:set>
                                    <p:anim calcmode="lin" valueType="num">
                                      <p:cBhvr>
                                        <p:cTn id="55" dur="500" fill="hold"/>
                                        <p:tgtEl>
                                          <p:spTgt spid="84996">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84996">
                                            <p:txEl>
                                              <p:pRg st="0" end="0"/>
                                            </p:txEl>
                                          </p:spTgt>
                                        </p:tgtEl>
                                        <p:attrNameLst>
                                          <p:attrName>ppt_h</p:attrName>
                                        </p:attrNameLst>
                                      </p:cBhvr>
                                      <p:tavLst>
                                        <p:tav tm="0">
                                          <p:val>
                                            <p:fltVal val="0"/>
                                          </p:val>
                                        </p:tav>
                                        <p:tav tm="100000">
                                          <p:val>
                                            <p:strVal val="#ppt_h"/>
                                          </p:val>
                                        </p:tav>
                                      </p:tavLst>
                                    </p:anim>
                                    <p:anim calcmode="lin" valueType="num">
                                      <p:cBhvr>
                                        <p:cTn id="57" dur="500" fill="hold"/>
                                        <p:tgtEl>
                                          <p:spTgt spid="84996">
                                            <p:txEl>
                                              <p:pRg st="0" end="0"/>
                                            </p:txEl>
                                          </p:spTgt>
                                        </p:tgtEl>
                                        <p:attrNameLst>
                                          <p:attrName>ppt_x</p:attrName>
                                        </p:attrNameLst>
                                      </p:cBhvr>
                                      <p:tavLst>
                                        <p:tav tm="0">
                                          <p:val>
                                            <p:fltVal val="0.5"/>
                                          </p:val>
                                        </p:tav>
                                        <p:tav tm="100000">
                                          <p:val>
                                            <p:strVal val="#ppt_x"/>
                                          </p:val>
                                        </p:tav>
                                      </p:tavLst>
                                    </p:anim>
                                    <p:anim calcmode="lin" valueType="num">
                                      <p:cBhvr>
                                        <p:cTn id="58" dur="500" fill="hold"/>
                                        <p:tgtEl>
                                          <p:spTgt spid="84996">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84996">
                                            <p:txEl>
                                              <p:pRg st="1" end="1"/>
                                            </p:txEl>
                                          </p:spTgt>
                                        </p:tgtEl>
                                        <p:attrNameLst>
                                          <p:attrName>style.visibility</p:attrName>
                                        </p:attrNameLst>
                                      </p:cBhvr>
                                      <p:to>
                                        <p:strVal val="visible"/>
                                      </p:to>
                                    </p:set>
                                    <p:anim calcmode="lin" valueType="num">
                                      <p:cBhvr>
                                        <p:cTn id="63" dur="500" fill="hold"/>
                                        <p:tgtEl>
                                          <p:spTgt spid="84996">
                                            <p:txEl>
                                              <p:pRg st="1" end="1"/>
                                            </p:txEl>
                                          </p:spTgt>
                                        </p:tgtEl>
                                        <p:attrNameLst>
                                          <p:attrName>ppt_w</p:attrName>
                                        </p:attrNameLst>
                                      </p:cBhvr>
                                      <p:tavLst>
                                        <p:tav tm="0">
                                          <p:val>
                                            <p:fltVal val="0"/>
                                          </p:val>
                                        </p:tav>
                                        <p:tav tm="100000">
                                          <p:val>
                                            <p:strVal val="#ppt_w"/>
                                          </p:val>
                                        </p:tav>
                                      </p:tavLst>
                                    </p:anim>
                                    <p:anim calcmode="lin" valueType="num">
                                      <p:cBhvr>
                                        <p:cTn id="64" dur="500" fill="hold"/>
                                        <p:tgtEl>
                                          <p:spTgt spid="84996">
                                            <p:txEl>
                                              <p:pRg st="1" end="1"/>
                                            </p:txEl>
                                          </p:spTgt>
                                        </p:tgtEl>
                                        <p:attrNameLst>
                                          <p:attrName>ppt_h</p:attrName>
                                        </p:attrNameLst>
                                      </p:cBhvr>
                                      <p:tavLst>
                                        <p:tav tm="0">
                                          <p:val>
                                            <p:fltVal val="0"/>
                                          </p:val>
                                        </p:tav>
                                        <p:tav tm="100000">
                                          <p:val>
                                            <p:strVal val="#ppt_h"/>
                                          </p:val>
                                        </p:tav>
                                      </p:tavLst>
                                    </p:anim>
                                    <p:anim calcmode="lin" valueType="num">
                                      <p:cBhvr>
                                        <p:cTn id="65" dur="500" fill="hold"/>
                                        <p:tgtEl>
                                          <p:spTgt spid="84996">
                                            <p:txEl>
                                              <p:pRg st="1" end="1"/>
                                            </p:txEl>
                                          </p:spTgt>
                                        </p:tgtEl>
                                        <p:attrNameLst>
                                          <p:attrName>ppt_x</p:attrName>
                                        </p:attrNameLst>
                                      </p:cBhvr>
                                      <p:tavLst>
                                        <p:tav tm="0">
                                          <p:val>
                                            <p:fltVal val="0.5"/>
                                          </p:val>
                                        </p:tav>
                                        <p:tav tm="100000">
                                          <p:val>
                                            <p:strVal val="#ppt_x"/>
                                          </p:val>
                                        </p:tav>
                                      </p:tavLst>
                                    </p:anim>
                                    <p:anim calcmode="lin" valueType="num">
                                      <p:cBhvr>
                                        <p:cTn id="66" dur="500" fill="hold"/>
                                        <p:tgtEl>
                                          <p:spTgt spid="84996">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528" fill="hold" grpId="0" nodeType="clickEffect">
                                  <p:stCondLst>
                                    <p:cond delay="0"/>
                                  </p:stCondLst>
                                  <p:childTnLst>
                                    <p:set>
                                      <p:cBhvr>
                                        <p:cTn id="70" dur="1" fill="hold">
                                          <p:stCondLst>
                                            <p:cond delay="0"/>
                                          </p:stCondLst>
                                        </p:cTn>
                                        <p:tgtEl>
                                          <p:spTgt spid="84996">
                                            <p:txEl>
                                              <p:pRg st="3" end="3"/>
                                            </p:txEl>
                                          </p:spTgt>
                                        </p:tgtEl>
                                        <p:attrNameLst>
                                          <p:attrName>style.visibility</p:attrName>
                                        </p:attrNameLst>
                                      </p:cBhvr>
                                      <p:to>
                                        <p:strVal val="visible"/>
                                      </p:to>
                                    </p:set>
                                    <p:anim calcmode="lin" valueType="num">
                                      <p:cBhvr>
                                        <p:cTn id="71" dur="500" fill="hold"/>
                                        <p:tgtEl>
                                          <p:spTgt spid="84996">
                                            <p:txEl>
                                              <p:pRg st="3" end="3"/>
                                            </p:txEl>
                                          </p:spTgt>
                                        </p:tgtEl>
                                        <p:attrNameLst>
                                          <p:attrName>ppt_w</p:attrName>
                                        </p:attrNameLst>
                                      </p:cBhvr>
                                      <p:tavLst>
                                        <p:tav tm="0">
                                          <p:val>
                                            <p:fltVal val="0"/>
                                          </p:val>
                                        </p:tav>
                                        <p:tav tm="100000">
                                          <p:val>
                                            <p:strVal val="#ppt_w"/>
                                          </p:val>
                                        </p:tav>
                                      </p:tavLst>
                                    </p:anim>
                                    <p:anim calcmode="lin" valueType="num">
                                      <p:cBhvr>
                                        <p:cTn id="72" dur="500" fill="hold"/>
                                        <p:tgtEl>
                                          <p:spTgt spid="84996">
                                            <p:txEl>
                                              <p:pRg st="3" end="3"/>
                                            </p:txEl>
                                          </p:spTgt>
                                        </p:tgtEl>
                                        <p:attrNameLst>
                                          <p:attrName>ppt_h</p:attrName>
                                        </p:attrNameLst>
                                      </p:cBhvr>
                                      <p:tavLst>
                                        <p:tav tm="0">
                                          <p:val>
                                            <p:fltVal val="0"/>
                                          </p:val>
                                        </p:tav>
                                        <p:tav tm="100000">
                                          <p:val>
                                            <p:strVal val="#ppt_h"/>
                                          </p:val>
                                        </p:tav>
                                      </p:tavLst>
                                    </p:anim>
                                    <p:anim calcmode="lin" valueType="num">
                                      <p:cBhvr>
                                        <p:cTn id="73" dur="500" fill="hold"/>
                                        <p:tgtEl>
                                          <p:spTgt spid="84996">
                                            <p:txEl>
                                              <p:pRg st="3" end="3"/>
                                            </p:txEl>
                                          </p:spTgt>
                                        </p:tgtEl>
                                        <p:attrNameLst>
                                          <p:attrName>ppt_x</p:attrName>
                                        </p:attrNameLst>
                                      </p:cBhvr>
                                      <p:tavLst>
                                        <p:tav tm="0">
                                          <p:val>
                                            <p:fltVal val="0.5"/>
                                          </p:val>
                                        </p:tav>
                                        <p:tav tm="100000">
                                          <p:val>
                                            <p:strVal val="#ppt_x"/>
                                          </p:val>
                                        </p:tav>
                                      </p:tavLst>
                                    </p:anim>
                                    <p:anim calcmode="lin" valueType="num">
                                      <p:cBhvr>
                                        <p:cTn id="74" dur="500" fill="hold"/>
                                        <p:tgtEl>
                                          <p:spTgt spid="84996">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528" fill="hold" grpId="0" nodeType="clickEffect">
                                  <p:stCondLst>
                                    <p:cond delay="0"/>
                                  </p:stCondLst>
                                  <p:childTnLst>
                                    <p:set>
                                      <p:cBhvr>
                                        <p:cTn id="78" dur="1" fill="hold">
                                          <p:stCondLst>
                                            <p:cond delay="0"/>
                                          </p:stCondLst>
                                        </p:cTn>
                                        <p:tgtEl>
                                          <p:spTgt spid="84996">
                                            <p:txEl>
                                              <p:pRg st="4" end="4"/>
                                            </p:txEl>
                                          </p:spTgt>
                                        </p:tgtEl>
                                        <p:attrNameLst>
                                          <p:attrName>style.visibility</p:attrName>
                                        </p:attrNameLst>
                                      </p:cBhvr>
                                      <p:to>
                                        <p:strVal val="visible"/>
                                      </p:to>
                                    </p:set>
                                    <p:anim calcmode="lin" valueType="num">
                                      <p:cBhvr>
                                        <p:cTn id="79" dur="500" fill="hold"/>
                                        <p:tgtEl>
                                          <p:spTgt spid="84996">
                                            <p:txEl>
                                              <p:pRg st="4" end="4"/>
                                            </p:txEl>
                                          </p:spTgt>
                                        </p:tgtEl>
                                        <p:attrNameLst>
                                          <p:attrName>ppt_w</p:attrName>
                                        </p:attrNameLst>
                                      </p:cBhvr>
                                      <p:tavLst>
                                        <p:tav tm="0">
                                          <p:val>
                                            <p:fltVal val="0"/>
                                          </p:val>
                                        </p:tav>
                                        <p:tav tm="100000">
                                          <p:val>
                                            <p:strVal val="#ppt_w"/>
                                          </p:val>
                                        </p:tav>
                                      </p:tavLst>
                                    </p:anim>
                                    <p:anim calcmode="lin" valueType="num">
                                      <p:cBhvr>
                                        <p:cTn id="80" dur="500" fill="hold"/>
                                        <p:tgtEl>
                                          <p:spTgt spid="84996">
                                            <p:txEl>
                                              <p:pRg st="4" end="4"/>
                                            </p:txEl>
                                          </p:spTgt>
                                        </p:tgtEl>
                                        <p:attrNameLst>
                                          <p:attrName>ppt_h</p:attrName>
                                        </p:attrNameLst>
                                      </p:cBhvr>
                                      <p:tavLst>
                                        <p:tav tm="0">
                                          <p:val>
                                            <p:fltVal val="0"/>
                                          </p:val>
                                        </p:tav>
                                        <p:tav tm="100000">
                                          <p:val>
                                            <p:strVal val="#ppt_h"/>
                                          </p:val>
                                        </p:tav>
                                      </p:tavLst>
                                    </p:anim>
                                    <p:anim calcmode="lin" valueType="num">
                                      <p:cBhvr>
                                        <p:cTn id="81" dur="500" fill="hold"/>
                                        <p:tgtEl>
                                          <p:spTgt spid="84996">
                                            <p:txEl>
                                              <p:pRg st="4" end="4"/>
                                            </p:txEl>
                                          </p:spTgt>
                                        </p:tgtEl>
                                        <p:attrNameLst>
                                          <p:attrName>ppt_x</p:attrName>
                                        </p:attrNameLst>
                                      </p:cBhvr>
                                      <p:tavLst>
                                        <p:tav tm="0">
                                          <p:val>
                                            <p:fltVal val="0.5"/>
                                          </p:val>
                                        </p:tav>
                                        <p:tav tm="100000">
                                          <p:val>
                                            <p:strVal val="#ppt_x"/>
                                          </p:val>
                                        </p:tav>
                                      </p:tavLst>
                                    </p:anim>
                                    <p:anim calcmode="lin" valueType="num">
                                      <p:cBhvr>
                                        <p:cTn id="82" dur="500" fill="hold"/>
                                        <p:tgtEl>
                                          <p:spTgt spid="84996">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3" presetClass="entr" presetSubtype="528" fill="hold" grpId="0" nodeType="clickEffect">
                                  <p:stCondLst>
                                    <p:cond delay="0"/>
                                  </p:stCondLst>
                                  <p:childTnLst>
                                    <p:set>
                                      <p:cBhvr>
                                        <p:cTn id="86" dur="1" fill="hold">
                                          <p:stCondLst>
                                            <p:cond delay="0"/>
                                          </p:stCondLst>
                                        </p:cTn>
                                        <p:tgtEl>
                                          <p:spTgt spid="84996">
                                            <p:txEl>
                                              <p:pRg st="5" end="5"/>
                                            </p:txEl>
                                          </p:spTgt>
                                        </p:tgtEl>
                                        <p:attrNameLst>
                                          <p:attrName>style.visibility</p:attrName>
                                        </p:attrNameLst>
                                      </p:cBhvr>
                                      <p:to>
                                        <p:strVal val="visible"/>
                                      </p:to>
                                    </p:set>
                                    <p:anim calcmode="lin" valueType="num">
                                      <p:cBhvr>
                                        <p:cTn id="87" dur="500" fill="hold"/>
                                        <p:tgtEl>
                                          <p:spTgt spid="84996">
                                            <p:txEl>
                                              <p:pRg st="5" end="5"/>
                                            </p:txEl>
                                          </p:spTgt>
                                        </p:tgtEl>
                                        <p:attrNameLst>
                                          <p:attrName>ppt_w</p:attrName>
                                        </p:attrNameLst>
                                      </p:cBhvr>
                                      <p:tavLst>
                                        <p:tav tm="0">
                                          <p:val>
                                            <p:fltVal val="0"/>
                                          </p:val>
                                        </p:tav>
                                        <p:tav tm="100000">
                                          <p:val>
                                            <p:strVal val="#ppt_w"/>
                                          </p:val>
                                        </p:tav>
                                      </p:tavLst>
                                    </p:anim>
                                    <p:anim calcmode="lin" valueType="num">
                                      <p:cBhvr>
                                        <p:cTn id="88" dur="500" fill="hold"/>
                                        <p:tgtEl>
                                          <p:spTgt spid="84996">
                                            <p:txEl>
                                              <p:pRg st="5" end="5"/>
                                            </p:txEl>
                                          </p:spTgt>
                                        </p:tgtEl>
                                        <p:attrNameLst>
                                          <p:attrName>ppt_h</p:attrName>
                                        </p:attrNameLst>
                                      </p:cBhvr>
                                      <p:tavLst>
                                        <p:tav tm="0">
                                          <p:val>
                                            <p:fltVal val="0"/>
                                          </p:val>
                                        </p:tav>
                                        <p:tav tm="100000">
                                          <p:val>
                                            <p:strVal val="#ppt_h"/>
                                          </p:val>
                                        </p:tav>
                                      </p:tavLst>
                                    </p:anim>
                                    <p:anim calcmode="lin" valueType="num">
                                      <p:cBhvr>
                                        <p:cTn id="89" dur="500" fill="hold"/>
                                        <p:tgtEl>
                                          <p:spTgt spid="84996">
                                            <p:txEl>
                                              <p:pRg st="5" end="5"/>
                                            </p:txEl>
                                          </p:spTgt>
                                        </p:tgtEl>
                                        <p:attrNameLst>
                                          <p:attrName>ppt_x</p:attrName>
                                        </p:attrNameLst>
                                      </p:cBhvr>
                                      <p:tavLst>
                                        <p:tav tm="0">
                                          <p:val>
                                            <p:fltVal val="0.5"/>
                                          </p:val>
                                        </p:tav>
                                        <p:tav tm="100000">
                                          <p:val>
                                            <p:strVal val="#ppt_x"/>
                                          </p:val>
                                        </p:tav>
                                      </p:tavLst>
                                    </p:anim>
                                    <p:anim calcmode="lin" valueType="num">
                                      <p:cBhvr>
                                        <p:cTn id="90" dur="500" fill="hold"/>
                                        <p:tgtEl>
                                          <p:spTgt spid="84996">
                                            <p:txEl>
                                              <p:pRg st="5" end="5"/>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2" autoUpdateAnimBg="0"/>
      <p:bldP spid="84996" grpId="0" build="p" bldLvl="2"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9" name="Rectangle 15"/>
          <p:cNvSpPr>
            <a:spLocks noGrp="1" noChangeArrowheads="1"/>
          </p:cNvSpPr>
          <p:nvPr>
            <p:ph type="title"/>
          </p:nvPr>
        </p:nvSpPr>
        <p:spPr/>
        <p:txBody>
          <a:bodyPr/>
          <a:lstStyle/>
          <a:p>
            <a:r>
              <a:rPr lang="en-CA" dirty="0" smtClean="0"/>
              <a:t>Propeller Control Systems</a:t>
            </a:r>
          </a:p>
        </p:txBody>
      </p:sp>
      <p:sp>
        <p:nvSpPr>
          <p:cNvPr id="86018" name="Rectangle 2"/>
          <p:cNvSpPr>
            <a:spLocks noGrp="1" noChangeArrowheads="1"/>
          </p:cNvSpPr>
          <p:nvPr>
            <p:ph idx="1"/>
          </p:nvPr>
        </p:nvSpPr>
        <p:spPr/>
        <p:txBody>
          <a:bodyPr/>
          <a:lstStyle/>
          <a:p>
            <a:r>
              <a:rPr lang="en-CA" sz="2800" dirty="0" smtClean="0"/>
              <a:t>Mechanical - controlled by linkages</a:t>
            </a:r>
          </a:p>
          <a:p>
            <a:endParaRPr lang="en-CA" sz="2800" dirty="0" smtClean="0"/>
          </a:p>
          <a:p>
            <a:r>
              <a:rPr lang="en-CA" sz="2800" dirty="0" smtClean="0"/>
              <a:t>Hydraulic - a fluid under pressure pushes or pulls on a cam that uses gears to turn the propellers</a:t>
            </a:r>
          </a:p>
          <a:p>
            <a:endParaRPr lang="en-CA" sz="2800" dirty="0" smtClean="0"/>
          </a:p>
          <a:p>
            <a:r>
              <a:rPr lang="en-CA" sz="2800" dirty="0" smtClean="0"/>
              <a:t>Electrical - operated by an electric motor</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anim calcmode="lin" valueType="num">
                                      <p:cBhvr>
                                        <p:cTn id="7" dur="500" fill="hold"/>
                                        <p:tgtEl>
                                          <p:spTgt spid="860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601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86018">
                                            <p:txEl>
                                              <p:pRg st="2" end="2"/>
                                            </p:txEl>
                                          </p:spTgt>
                                        </p:tgtEl>
                                        <p:attrNameLst>
                                          <p:attrName>style.visibility</p:attrName>
                                        </p:attrNameLst>
                                      </p:cBhvr>
                                      <p:to>
                                        <p:strVal val="visible"/>
                                      </p:to>
                                    </p:set>
                                    <p:anim calcmode="lin" valueType="num">
                                      <p:cBhvr>
                                        <p:cTn id="13" dur="500" fill="hold"/>
                                        <p:tgtEl>
                                          <p:spTgt spid="86018">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8601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86018">
                                            <p:txEl>
                                              <p:pRg st="4" end="4"/>
                                            </p:txEl>
                                          </p:spTgt>
                                        </p:tgtEl>
                                        <p:attrNameLst>
                                          <p:attrName>style.visibility</p:attrName>
                                        </p:attrNameLst>
                                      </p:cBhvr>
                                      <p:to>
                                        <p:strVal val="visible"/>
                                      </p:to>
                                    </p:set>
                                    <p:anim calcmode="lin" valueType="num">
                                      <p:cBhvr>
                                        <p:cTn id="19" dur="500" fill="hold"/>
                                        <p:tgtEl>
                                          <p:spTgt spid="86018">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86018">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bldLvl="3"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Construction of a Reciprocating Engine</a:t>
            </a:r>
          </a:p>
        </p:txBody>
      </p:sp>
      <p:sp>
        <p:nvSpPr>
          <p:cNvPr id="7171" name="Rectangle 3"/>
          <p:cNvSpPr>
            <a:spLocks noGrp="1" noChangeArrowheads="1"/>
          </p:cNvSpPr>
          <p:nvPr>
            <p:ph type="body" idx="1"/>
          </p:nvPr>
        </p:nvSpPr>
        <p:spPr>
          <a:xfrm>
            <a:off x="685800" y="2057400"/>
            <a:ext cx="7772400" cy="4114800"/>
          </a:xfrm>
        </p:spPr>
        <p:txBody>
          <a:bodyPr/>
          <a:lstStyle/>
          <a:p>
            <a:r>
              <a:rPr lang="en-US" sz="2400" dirty="0" smtClean="0">
                <a:solidFill>
                  <a:srgbClr val="CC3300"/>
                </a:solidFill>
              </a:rPr>
              <a:t>Piston</a:t>
            </a:r>
            <a:r>
              <a:rPr lang="en-US" sz="2400" dirty="0" smtClean="0"/>
              <a:t> - Cylinder shaped object that moves up and down.</a:t>
            </a:r>
          </a:p>
          <a:p>
            <a:r>
              <a:rPr lang="en-US" sz="2400" dirty="0" smtClean="0">
                <a:solidFill>
                  <a:srgbClr val="CC3300"/>
                </a:solidFill>
              </a:rPr>
              <a:t>Piston Rings</a:t>
            </a:r>
            <a:r>
              <a:rPr lang="en-US" sz="2400" dirty="0" smtClean="0"/>
              <a:t> - wrap around the piston and provide a seal between the piston and cylinder.</a:t>
            </a:r>
          </a:p>
          <a:p>
            <a:r>
              <a:rPr lang="en-US" sz="2400" dirty="0" smtClean="0">
                <a:solidFill>
                  <a:srgbClr val="CC3300"/>
                </a:solidFill>
              </a:rPr>
              <a:t>Connecting Rod</a:t>
            </a:r>
            <a:r>
              <a:rPr lang="en-US" sz="2400" dirty="0" smtClean="0"/>
              <a:t> - joins the piston to the crankshaft, which turns the propeller.</a:t>
            </a:r>
          </a:p>
          <a:p>
            <a:r>
              <a:rPr lang="en-US" sz="2400" dirty="0" smtClean="0">
                <a:solidFill>
                  <a:srgbClr val="CC3300"/>
                </a:solidFill>
              </a:rPr>
              <a:t>Cylinder Head</a:t>
            </a:r>
            <a:r>
              <a:rPr lang="en-US" sz="2400" dirty="0" smtClean="0"/>
              <a:t> - The top of the cylinder. Contains the inlet (intake) valve, exhaust valve and two spark plugs</a:t>
            </a:r>
            <a:br>
              <a:rPr lang="en-US" sz="2400" dirty="0" smtClean="0"/>
            </a:br>
            <a:r>
              <a:rPr lang="en-US" sz="2400" dirty="0" smtClean="0"/>
              <a:t>Cylinder and head are finned to better dissipate heat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Feathering</a:t>
            </a:r>
            <a:endParaRPr lang="en-US" dirty="0"/>
          </a:p>
        </p:txBody>
      </p:sp>
      <p:sp>
        <p:nvSpPr>
          <p:cNvPr id="3" name="Content Placeholder 2"/>
          <p:cNvSpPr>
            <a:spLocks noGrp="1"/>
          </p:cNvSpPr>
          <p:nvPr>
            <p:ph idx="1"/>
          </p:nvPr>
        </p:nvSpPr>
        <p:spPr/>
        <p:txBody>
          <a:bodyPr/>
          <a:lstStyle/>
          <a:p>
            <a:r>
              <a:rPr lang="en-CA" sz="2800" dirty="0" smtClean="0"/>
              <a:t>Turning the propeller blades to an extreme coarse pitch</a:t>
            </a:r>
          </a:p>
          <a:p>
            <a:r>
              <a:rPr lang="en-CA" sz="2800" dirty="0" smtClean="0"/>
              <a:t>Used in the event of an engine failure to stop the propeller from wind milling, which creates lager amounts of drag and can damage the engine</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Thrust Reversing</a:t>
            </a:r>
            <a:endParaRPr lang="en-US" dirty="0"/>
          </a:p>
        </p:txBody>
      </p:sp>
      <p:sp>
        <p:nvSpPr>
          <p:cNvPr id="9" name="Content Placeholder 8"/>
          <p:cNvSpPr>
            <a:spLocks noGrp="1"/>
          </p:cNvSpPr>
          <p:nvPr>
            <p:ph idx="1"/>
          </p:nvPr>
        </p:nvSpPr>
        <p:spPr/>
        <p:txBody>
          <a:bodyPr/>
          <a:lstStyle/>
          <a:p>
            <a:pPr>
              <a:spcBef>
                <a:spcPct val="50000"/>
              </a:spcBef>
            </a:pPr>
            <a:r>
              <a:rPr lang="en-US" sz="2800" dirty="0" smtClean="0">
                <a:latin typeface="Arial" charset="0"/>
              </a:rPr>
              <a:t>Changing pitch past the feathered position to a negative pitch angle</a:t>
            </a:r>
          </a:p>
          <a:p>
            <a:pPr>
              <a:spcBef>
                <a:spcPct val="50000"/>
              </a:spcBef>
            </a:pPr>
            <a:r>
              <a:rPr lang="en-US" sz="2800" dirty="0" smtClean="0">
                <a:latin typeface="Arial" charset="0"/>
              </a:rPr>
              <a:t>This produces thrust in the opposite direction (negative thrust) and is used to slow the aircraft after landing or maneuvering on the ground</a:t>
            </a:r>
          </a:p>
          <a:p>
            <a:pPr>
              <a:spcBef>
                <a:spcPct val="50000"/>
              </a:spcBef>
            </a:pPr>
            <a:r>
              <a:rPr lang="en-US" sz="2800" dirty="0" smtClean="0">
                <a:latin typeface="Arial" charset="0"/>
              </a:rPr>
              <a:t>Reverse pitch is usually only available on turboprop aircraft</a:t>
            </a:r>
          </a:p>
        </p:txBody>
      </p:sp>
    </p:spTree>
  </p:cSld>
  <p:clrMapOvr>
    <a:masterClrMapping/>
  </p:clrMapOvr>
  <p:transition>
    <p:pull dir="l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does dual ignition mean?</a:t>
            </a:r>
          </a:p>
          <a:p>
            <a:pPr marL="514350" indent="-514350">
              <a:buFont typeface="+mj-lt"/>
              <a:buAutoNum type="arabicPeriod"/>
            </a:pPr>
            <a:endParaRPr lang="en-US" dirty="0" smtClean="0"/>
          </a:p>
          <a:p>
            <a:pPr marL="514350" indent="-514350">
              <a:buFont typeface="+mj-lt"/>
              <a:buAutoNum type="arabicPeriod"/>
            </a:pPr>
            <a:r>
              <a:rPr lang="en-US" dirty="0" smtClean="0"/>
              <a:t>What are the types of propellers?</a:t>
            </a:r>
          </a:p>
          <a:p>
            <a:pPr marL="514350" indent="-514350">
              <a:buFont typeface="+mj-lt"/>
              <a:buAutoNum type="arabicPeriod"/>
            </a:pPr>
            <a:endParaRPr lang="en-US" dirty="0" smtClean="0"/>
          </a:p>
          <a:p>
            <a:pPr marL="514350" indent="-514350">
              <a:buFont typeface="+mj-lt"/>
              <a:buAutoNum type="arabicPeriod"/>
            </a:pPr>
            <a:r>
              <a:rPr lang="en-US" dirty="0" smtClean="0"/>
              <a:t>What is feathering?</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descr="C:\Documents and Settings\Jurij Bilyk\My Documents\My Pictures\Flying Schol PP\AirlinersNetPhotoID311758.jpg"/>
          <p:cNvPicPr>
            <a:picLocks noChangeAspect="1" noChangeArrowheads="1"/>
          </p:cNvPicPr>
          <p:nvPr/>
        </p:nvPicPr>
        <p:blipFill>
          <a:blip r:embed="rId2" cstate="print">
            <a:lum contrast="-50000"/>
          </a:blip>
          <a:srcRect/>
          <a:stretch>
            <a:fillRect/>
          </a:stretch>
        </p:blipFill>
        <p:spPr bwMode="auto">
          <a:xfrm>
            <a:off x="-1295400" y="0"/>
            <a:ext cx="10439400" cy="7015163"/>
          </a:xfrm>
          <a:prstGeom prst="rect">
            <a:avLst/>
          </a:prstGeom>
          <a:noFill/>
          <a:ln w="9525">
            <a:noFill/>
            <a:miter lim="800000"/>
            <a:headEnd/>
            <a:tailEnd/>
          </a:ln>
        </p:spPr>
      </p:pic>
      <p:sp>
        <p:nvSpPr>
          <p:cNvPr id="88067" name="Rectangle 2"/>
          <p:cNvSpPr>
            <a:spLocks noGrp="1" noChangeArrowheads="1"/>
          </p:cNvSpPr>
          <p:nvPr>
            <p:ph type="title"/>
          </p:nvPr>
        </p:nvSpPr>
        <p:spPr/>
        <p:txBody>
          <a:bodyPr/>
          <a:lstStyle/>
          <a:p>
            <a:r>
              <a:rPr lang="en-US" smtClean="0"/>
              <a:t>Engine Instruments</a:t>
            </a:r>
            <a:endParaRPr lang="en-US" dirty="0" smtClean="0"/>
          </a:p>
        </p:txBody>
      </p:sp>
      <p:sp>
        <p:nvSpPr>
          <p:cNvPr id="6" name="Text Placeholder 5"/>
          <p:cNvSpPr>
            <a:spLocks noGrp="1"/>
          </p:cNvSpPr>
          <p:nvPr>
            <p:ph type="body" idx="1"/>
          </p:nvPr>
        </p:nvSpPr>
        <p:spPr/>
        <p:txBody>
          <a:bodyPr/>
          <a:lstStyle/>
          <a:p>
            <a:endParaRPr lang="en-CA"/>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CA" dirty="0" smtClean="0"/>
              <a:t>Basic Engine Instruments</a:t>
            </a:r>
          </a:p>
        </p:txBody>
      </p:sp>
      <p:sp>
        <p:nvSpPr>
          <p:cNvPr id="88067" name="Rectangle 3"/>
          <p:cNvSpPr>
            <a:spLocks noGrp="1" noChangeArrowheads="1"/>
          </p:cNvSpPr>
          <p:nvPr>
            <p:ph idx="1"/>
          </p:nvPr>
        </p:nvSpPr>
        <p:spPr/>
        <p:txBody>
          <a:bodyPr/>
          <a:lstStyle/>
          <a:p>
            <a:r>
              <a:rPr lang="en-CA" sz="2800" dirty="0" smtClean="0"/>
              <a:t>Although an aircraft has many complex instruments, the basic engine instruments are the most important</a:t>
            </a:r>
          </a:p>
          <a:p>
            <a:r>
              <a:rPr lang="en-CA" sz="2800" dirty="0" smtClean="0"/>
              <a:t>These gauges monitor essential engine parameters</a:t>
            </a:r>
          </a:p>
          <a:p>
            <a:r>
              <a:rPr lang="en-CA" sz="2800" dirty="0" smtClean="0"/>
              <a:t>They can indicate the early warning signs of potential problems and possible engine failure</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wipe(right)">
                                      <p:cBhvr>
                                        <p:cTn id="7" dur="500"/>
                                        <p:tgtEl>
                                          <p:spTgt spid="8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wipe(right)">
                                      <p:cBhvr>
                                        <p:cTn id="12" dur="500"/>
                                        <p:tgtEl>
                                          <p:spTgt spid="880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8067">
                                            <p:txEl>
                                              <p:pRg st="2" end="2"/>
                                            </p:txEl>
                                          </p:spTgt>
                                        </p:tgtEl>
                                        <p:attrNameLst>
                                          <p:attrName>style.visibility</p:attrName>
                                        </p:attrNameLst>
                                      </p:cBhvr>
                                      <p:to>
                                        <p:strVal val="visible"/>
                                      </p:to>
                                    </p:set>
                                    <p:animEffect transition="in" filter="wipe(right)">
                                      <p:cBhvr>
                                        <p:cTn id="17" dur="500"/>
                                        <p:tgtEl>
                                          <p:spTgt spid="880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CA" dirty="0" smtClean="0"/>
              <a:t>Colour Coding</a:t>
            </a:r>
          </a:p>
        </p:txBody>
      </p:sp>
      <p:sp>
        <p:nvSpPr>
          <p:cNvPr id="89091" name="Rectangle 3"/>
          <p:cNvSpPr>
            <a:spLocks noGrp="1" noChangeArrowheads="1"/>
          </p:cNvSpPr>
          <p:nvPr>
            <p:ph sz="half" idx="1"/>
          </p:nvPr>
        </p:nvSpPr>
        <p:spPr/>
        <p:txBody>
          <a:bodyPr/>
          <a:lstStyle/>
          <a:p>
            <a:r>
              <a:rPr lang="en-CA" dirty="0" smtClean="0">
                <a:solidFill>
                  <a:srgbClr val="0DA31B"/>
                </a:solidFill>
              </a:rPr>
              <a:t>Green</a:t>
            </a:r>
            <a:r>
              <a:rPr lang="en-CA" dirty="0" smtClean="0"/>
              <a:t> – normal operating range</a:t>
            </a:r>
          </a:p>
          <a:p>
            <a:r>
              <a:rPr lang="en-CA" dirty="0" smtClean="0">
                <a:solidFill>
                  <a:srgbClr val="FFFF00"/>
                </a:solidFill>
              </a:rPr>
              <a:t>Yellow</a:t>
            </a:r>
            <a:r>
              <a:rPr lang="en-CA" dirty="0" smtClean="0"/>
              <a:t> – caution operating range</a:t>
            </a:r>
          </a:p>
          <a:p>
            <a:r>
              <a:rPr lang="en-CA" dirty="0" smtClean="0">
                <a:solidFill>
                  <a:srgbClr val="FF0000"/>
                </a:solidFill>
              </a:rPr>
              <a:t>Red</a:t>
            </a:r>
            <a:r>
              <a:rPr lang="en-CA" dirty="0" smtClean="0"/>
              <a:t> – danger operating range</a:t>
            </a:r>
          </a:p>
        </p:txBody>
      </p:sp>
      <p:pic>
        <p:nvPicPr>
          <p:cNvPr id="6" name="Picture 4" descr="C:\RGS(A) Writing Team\Air Studies Course\PO 416 - Aero Engines\Tachometer and markings.jpg"/>
          <p:cNvPicPr>
            <a:picLocks noGrp="1" noChangeAspect="1" noChangeArrowheads="1"/>
          </p:cNvPicPr>
          <p:nvPr>
            <p:ph sz="half" idx="2"/>
          </p:nvPr>
        </p:nvPicPr>
        <p:blipFill>
          <a:blip r:embed="rId2" cstate="print"/>
          <a:srcRect/>
          <a:stretch>
            <a:fillRect/>
          </a:stretch>
        </p:blipFill>
        <p:spPr>
          <a:xfrm>
            <a:off x="4139952" y="1986137"/>
            <a:ext cx="5004048" cy="4255934"/>
          </a:xfrm>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wipe(up)">
                                      <p:cBhvr>
                                        <p:cTn id="7" dur="500"/>
                                        <p:tgtEl>
                                          <p:spTgt spid="89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wipe(up)">
                                      <p:cBhvr>
                                        <p:cTn id="12" dur="500"/>
                                        <p:tgtEl>
                                          <p:spTgt spid="890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Effect transition="in" filter="wipe(up)">
                                      <p:cBhvr>
                                        <p:cTn id="17" dur="500"/>
                                        <p:tgtEl>
                                          <p:spTgt spid="890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CA" dirty="0" smtClean="0"/>
              <a:t>Oil Pressure Gauge</a:t>
            </a:r>
          </a:p>
        </p:txBody>
      </p:sp>
      <p:pic>
        <p:nvPicPr>
          <p:cNvPr id="7" name="Picture 3" descr="C:\RGS(A) Writing Team\Air Studies Course\PO 416 - Aero Engines\Oil Pressure Gauge.jpg"/>
          <p:cNvPicPr>
            <a:picLocks noGrp="1" noChangeAspect="1" noChangeArrowheads="1"/>
          </p:cNvPicPr>
          <p:nvPr>
            <p:ph sz="half" idx="1"/>
          </p:nvPr>
        </p:nvPicPr>
        <p:blipFill>
          <a:blip r:embed="rId3" cstate="print"/>
          <a:srcRect/>
          <a:stretch>
            <a:fillRect/>
          </a:stretch>
        </p:blipFill>
        <p:spPr>
          <a:xfrm>
            <a:off x="245327" y="1844823"/>
            <a:ext cx="4326673" cy="4046839"/>
          </a:xfrm>
        </p:spPr>
      </p:pic>
      <p:sp>
        <p:nvSpPr>
          <p:cNvPr id="6" name="Content Placeholder 5"/>
          <p:cNvSpPr>
            <a:spLocks noGrp="1"/>
          </p:cNvSpPr>
          <p:nvPr>
            <p:ph sz="half" idx="2"/>
          </p:nvPr>
        </p:nvSpPr>
        <p:spPr>
          <a:xfrm>
            <a:off x="4648200" y="1981200"/>
            <a:ext cx="3810000" cy="4876800"/>
          </a:xfrm>
        </p:spPr>
        <p:txBody>
          <a:bodyPr>
            <a:normAutofit lnSpcReduction="10000"/>
          </a:bodyPr>
          <a:lstStyle/>
          <a:p>
            <a:r>
              <a:rPr lang="en-CA" dirty="0" smtClean="0"/>
              <a:t>Monitors oil pressure supplied by oil pump</a:t>
            </a:r>
          </a:p>
          <a:p>
            <a:r>
              <a:rPr lang="en-CA" dirty="0" smtClean="0"/>
              <a:t>High pressure can force oil into the combustion chamber where it will burn</a:t>
            </a:r>
          </a:p>
          <a:p>
            <a:r>
              <a:rPr lang="en-CA" dirty="0" smtClean="0"/>
              <a:t>Low pressure leads to poor lubrication leading to engine failure</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CA" dirty="0" smtClean="0"/>
              <a:t>Oil Temperature Gauge</a:t>
            </a:r>
          </a:p>
        </p:txBody>
      </p:sp>
      <p:sp>
        <p:nvSpPr>
          <p:cNvPr id="91140" name="Rectangle 4"/>
          <p:cNvSpPr>
            <a:spLocks noGrp="1" noChangeArrowheads="1"/>
          </p:cNvSpPr>
          <p:nvPr>
            <p:ph sz="half" idx="1"/>
          </p:nvPr>
        </p:nvSpPr>
        <p:spPr/>
        <p:txBody>
          <a:bodyPr/>
          <a:lstStyle/>
          <a:p>
            <a:r>
              <a:rPr lang="en-CA" dirty="0" smtClean="0"/>
              <a:t>Monitors temperature of oil</a:t>
            </a:r>
          </a:p>
          <a:p>
            <a:endParaRPr lang="en-CA" dirty="0" smtClean="0"/>
          </a:p>
          <a:p>
            <a:r>
              <a:rPr lang="en-CA" dirty="0" smtClean="0"/>
              <a:t>High oil temperature along with low oil pressure is an indication of an oil leak</a:t>
            </a:r>
          </a:p>
        </p:txBody>
      </p:sp>
      <p:pic>
        <p:nvPicPr>
          <p:cNvPr id="6" name="Picture 3" descr="C:\RGS(A) Writing Team\Air Studies Course\PO 416 - Aero Engines\Oil Temperature Gauge.jpg"/>
          <p:cNvPicPr>
            <a:picLocks noGrp="1" noChangeAspect="1" noChangeArrowheads="1"/>
          </p:cNvPicPr>
          <p:nvPr>
            <p:ph sz="half" idx="2"/>
          </p:nvPr>
        </p:nvPicPr>
        <p:blipFill>
          <a:blip r:embed="rId3" cstate="print"/>
          <a:srcRect/>
          <a:stretch>
            <a:fillRect/>
          </a:stretch>
        </p:blipFill>
        <p:spPr>
          <a:xfrm>
            <a:off x="4427984" y="2025237"/>
            <a:ext cx="4464496" cy="4229523"/>
          </a:xfrm>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1140">
                                            <p:txEl>
                                              <p:pRg st="0" end="0"/>
                                            </p:txEl>
                                          </p:spTgt>
                                        </p:tgtEl>
                                        <p:attrNameLst>
                                          <p:attrName>style.visibility</p:attrName>
                                        </p:attrNameLst>
                                      </p:cBhvr>
                                      <p:to>
                                        <p:strVal val="visible"/>
                                      </p:to>
                                    </p:set>
                                    <p:animEffect transition="in" filter="box(out)">
                                      <p:cBhvr>
                                        <p:cTn id="7" dur="500"/>
                                        <p:tgtEl>
                                          <p:spTgt spid="911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1140">
                                            <p:txEl>
                                              <p:pRg st="2" end="2"/>
                                            </p:txEl>
                                          </p:spTgt>
                                        </p:tgtEl>
                                        <p:attrNameLst>
                                          <p:attrName>style.visibility</p:attrName>
                                        </p:attrNameLst>
                                      </p:cBhvr>
                                      <p:to>
                                        <p:strVal val="visible"/>
                                      </p:to>
                                    </p:set>
                                    <p:animEffect transition="in" filter="box(out)">
                                      <p:cBhvr>
                                        <p:cTn id="12" dur="500"/>
                                        <p:tgtEl>
                                          <p:spTgt spid="9114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build="p"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CA" dirty="0" smtClean="0"/>
              <a:t>Carburetor Air </a:t>
            </a:r>
            <a:br>
              <a:rPr lang="en-CA" dirty="0" smtClean="0"/>
            </a:br>
            <a:r>
              <a:rPr lang="en-CA" dirty="0" smtClean="0"/>
              <a:t>Temperature Gauge</a:t>
            </a:r>
          </a:p>
        </p:txBody>
      </p:sp>
      <p:pic>
        <p:nvPicPr>
          <p:cNvPr id="7" name="Picture 3" descr="C:\RGS(A) Writing Team\Air Studies Course\PO 416 - Aero Engines\Carburetor Air Temperature Gauge.jpg"/>
          <p:cNvPicPr>
            <a:picLocks noGrp="1" noChangeAspect="1" noChangeArrowheads="1"/>
          </p:cNvPicPr>
          <p:nvPr>
            <p:ph sz="half" idx="1"/>
          </p:nvPr>
        </p:nvPicPr>
        <p:blipFill>
          <a:blip r:embed="rId2" cstate="print"/>
          <a:srcRect/>
          <a:stretch>
            <a:fillRect/>
          </a:stretch>
        </p:blipFill>
        <p:spPr>
          <a:xfrm>
            <a:off x="323528" y="1916832"/>
            <a:ext cx="4148780" cy="4213103"/>
          </a:xfrm>
        </p:spPr>
      </p:pic>
      <p:sp>
        <p:nvSpPr>
          <p:cNvPr id="6" name="Content Placeholder 5"/>
          <p:cNvSpPr>
            <a:spLocks noGrp="1"/>
          </p:cNvSpPr>
          <p:nvPr>
            <p:ph sz="half" idx="2"/>
          </p:nvPr>
        </p:nvSpPr>
        <p:spPr/>
        <p:txBody>
          <a:bodyPr/>
          <a:lstStyle/>
          <a:p>
            <a:r>
              <a:rPr lang="en-CA" dirty="0" smtClean="0"/>
              <a:t>Enables pilot to monitor the temperature of intake air or air/fuel mixture into the carburetor</a:t>
            </a:r>
          </a:p>
          <a:p>
            <a:r>
              <a:rPr lang="en-CA" dirty="0" smtClean="0"/>
              <a:t>If icing exists, the carburetor heat control unit can be activated by the pilot</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CA" dirty="0" smtClean="0"/>
              <a:t>Tachometer (RPM Gauge)</a:t>
            </a:r>
          </a:p>
        </p:txBody>
      </p:sp>
      <p:sp>
        <p:nvSpPr>
          <p:cNvPr id="93188" name="Rectangle 4"/>
          <p:cNvSpPr>
            <a:spLocks noGrp="1" noChangeArrowheads="1"/>
          </p:cNvSpPr>
          <p:nvPr>
            <p:ph sz="half" idx="1"/>
          </p:nvPr>
        </p:nvSpPr>
        <p:spPr>
          <a:xfrm>
            <a:off x="323528" y="1981200"/>
            <a:ext cx="4172272" cy="4114800"/>
          </a:xfrm>
        </p:spPr>
        <p:txBody>
          <a:bodyPr/>
          <a:lstStyle/>
          <a:p>
            <a:r>
              <a:rPr lang="en-CA" dirty="0" smtClean="0"/>
              <a:t>Monitors the number of hundred revolutions per minute the crankshaft is turning</a:t>
            </a:r>
          </a:p>
          <a:p>
            <a:r>
              <a:rPr lang="en-CA" dirty="0" smtClean="0"/>
              <a:t>On aircraft with fixed pitch propellers, RPM is controlled by the throttle</a:t>
            </a:r>
          </a:p>
        </p:txBody>
      </p:sp>
      <p:pic>
        <p:nvPicPr>
          <p:cNvPr id="6" name="Picture 3" descr="C:\RGS(A) Writing Team\Air Studies Course\PO 416 - Aero Engines\Tachometer.jpg"/>
          <p:cNvPicPr>
            <a:picLocks noGrp="1" noChangeAspect="1" noChangeArrowheads="1"/>
          </p:cNvPicPr>
          <p:nvPr>
            <p:ph sz="half" idx="2"/>
          </p:nvPr>
        </p:nvPicPr>
        <p:blipFill>
          <a:blip r:embed="rId3" cstate="print"/>
          <a:srcRect/>
          <a:stretch>
            <a:fillRect/>
          </a:stretch>
        </p:blipFill>
        <p:spPr>
          <a:xfrm>
            <a:off x="4541581" y="2132856"/>
            <a:ext cx="4134875" cy="3917250"/>
          </a:xfrm>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3188">
                                            <p:txEl>
                                              <p:pRg st="0" end="0"/>
                                            </p:txEl>
                                          </p:spTgt>
                                        </p:tgtEl>
                                        <p:attrNameLst>
                                          <p:attrName>style.visibility</p:attrName>
                                        </p:attrNameLst>
                                      </p:cBhvr>
                                      <p:to>
                                        <p:strVal val="visible"/>
                                      </p:to>
                                    </p:set>
                                    <p:anim calcmode="lin" valueType="num">
                                      <p:cBhvr additive="base">
                                        <p:cTn id="7" dur="500" fill="hold"/>
                                        <p:tgtEl>
                                          <p:spTgt spid="931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3188">
                                            <p:txEl>
                                              <p:pRg st="1" end="1"/>
                                            </p:txEl>
                                          </p:spTgt>
                                        </p:tgtEl>
                                        <p:attrNameLst>
                                          <p:attrName>style.visibility</p:attrName>
                                        </p:attrNameLst>
                                      </p:cBhvr>
                                      <p:to>
                                        <p:strVal val="visible"/>
                                      </p:to>
                                    </p:set>
                                    <p:anim calcmode="lin" valueType="num">
                                      <p:cBhvr additive="base">
                                        <p:cTn id="13" dur="500" fill="hold"/>
                                        <p:tgtEl>
                                          <p:spTgt spid="931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build="p" autoUpdateAnimBg="0"/>
    </p:bldLst>
  </p:timing>
</p:sld>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1491</TotalTime>
  <Words>5695</Words>
  <Application>Microsoft Office PowerPoint</Application>
  <PresentationFormat>On-screen Show (4:3)</PresentationFormat>
  <Paragraphs>784</Paragraphs>
  <Slides>113</Slides>
  <Notes>56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113</vt:i4>
      </vt:variant>
    </vt:vector>
  </HeadingPairs>
  <TitlesOfParts>
    <vt:vector size="115" baseType="lpstr">
      <vt:lpstr>Blank Presentation</vt:lpstr>
      <vt:lpstr>Image</vt:lpstr>
      <vt:lpstr>Aero Engines</vt:lpstr>
      <vt:lpstr>Review</vt:lpstr>
      <vt:lpstr>Topics to be covered</vt:lpstr>
      <vt:lpstr>Horsepower</vt:lpstr>
      <vt:lpstr>Types of Engines</vt:lpstr>
      <vt:lpstr>Horizontally Opposed</vt:lpstr>
      <vt:lpstr>Radial</vt:lpstr>
      <vt:lpstr>In-Line</vt:lpstr>
      <vt:lpstr>Construction of a Reciprocating Engine</vt:lpstr>
      <vt:lpstr>Construction of a Reciprocating Engine</vt:lpstr>
      <vt:lpstr>Slide 11</vt:lpstr>
      <vt:lpstr>Operation of the combustion engine</vt:lpstr>
      <vt:lpstr>The Four Stroke Cycle</vt:lpstr>
      <vt:lpstr>The Induction  (or Intake) Stroke</vt:lpstr>
      <vt:lpstr>The Compression Stroke</vt:lpstr>
      <vt:lpstr>The Power  (or Combustion) Stroke</vt:lpstr>
      <vt:lpstr>The Exhaust Stroke</vt:lpstr>
      <vt:lpstr>Timing</vt:lpstr>
      <vt:lpstr>Timing</vt:lpstr>
      <vt:lpstr>Valve Clearances</vt:lpstr>
      <vt:lpstr>Two-Stroke Engines</vt:lpstr>
      <vt:lpstr>Cooling, lubrication and lubricants</vt:lpstr>
      <vt:lpstr>Cooling System</vt:lpstr>
      <vt:lpstr>Cooling System</vt:lpstr>
      <vt:lpstr>Parts of an Air Cooling System</vt:lpstr>
      <vt:lpstr>Parts of a Cooling System</vt:lpstr>
      <vt:lpstr>Four Functions of Oil</vt:lpstr>
      <vt:lpstr>Requirements of a Good Oil</vt:lpstr>
      <vt:lpstr>Requirements of a Good Oil</vt:lpstr>
      <vt:lpstr>Requirements of a Good Oil</vt:lpstr>
      <vt:lpstr>Methods of lubrication</vt:lpstr>
      <vt:lpstr>Force Feed by Dry Sump</vt:lpstr>
      <vt:lpstr>Force Feed by Wet Sump</vt:lpstr>
      <vt:lpstr>Splash Lubrication</vt:lpstr>
      <vt:lpstr>Review</vt:lpstr>
      <vt:lpstr>Fuel Systems</vt:lpstr>
      <vt:lpstr>Fuel Systems</vt:lpstr>
      <vt:lpstr>Gravity Feed Fuel System</vt:lpstr>
      <vt:lpstr>Fuel Pump Fuel System</vt:lpstr>
      <vt:lpstr>Other Components of the Fuel System</vt:lpstr>
      <vt:lpstr>Other Components of the Fuel System</vt:lpstr>
      <vt:lpstr>Fuels</vt:lpstr>
      <vt:lpstr>Octane Ratings</vt:lpstr>
      <vt:lpstr>Fuel Grades</vt:lpstr>
      <vt:lpstr>Applications of Various Fuel Grades</vt:lpstr>
      <vt:lpstr>Additional Notes</vt:lpstr>
      <vt:lpstr>Detonation</vt:lpstr>
      <vt:lpstr>Pre-ignition</vt:lpstr>
      <vt:lpstr>Vapour Lock</vt:lpstr>
      <vt:lpstr>The carburetor</vt:lpstr>
      <vt:lpstr>The Carburetor</vt:lpstr>
      <vt:lpstr>Components of a Carburetor</vt:lpstr>
      <vt:lpstr>Components of a Carburetor</vt:lpstr>
      <vt:lpstr>Components of a Carburetor</vt:lpstr>
      <vt:lpstr>Mixture</vt:lpstr>
      <vt:lpstr>Mixture Control</vt:lpstr>
      <vt:lpstr>LEAN Fuel/Air Mixture</vt:lpstr>
      <vt:lpstr>RICH Fuel/Air Mixture</vt:lpstr>
      <vt:lpstr>Leaning the Mixture</vt:lpstr>
      <vt:lpstr>Why Lean the Engine</vt:lpstr>
      <vt:lpstr>Carburetor Icing</vt:lpstr>
      <vt:lpstr>Carburetor Ice</vt:lpstr>
      <vt:lpstr>Prevention of Carb Icing</vt:lpstr>
      <vt:lpstr>The exhaust system</vt:lpstr>
      <vt:lpstr>Exhaust System</vt:lpstr>
      <vt:lpstr>Short Stack Exhaust System</vt:lpstr>
      <vt:lpstr>Collector Exhaust System</vt:lpstr>
      <vt:lpstr>Review</vt:lpstr>
      <vt:lpstr>Ignition Systems</vt:lpstr>
      <vt:lpstr>Ignition System</vt:lpstr>
      <vt:lpstr>The Magneto</vt:lpstr>
      <vt:lpstr>Dual Ignition</vt:lpstr>
      <vt:lpstr>Magneto Switch</vt:lpstr>
      <vt:lpstr>Shielding</vt:lpstr>
      <vt:lpstr>Ignition Timing</vt:lpstr>
      <vt:lpstr>Electrical system</vt:lpstr>
      <vt:lpstr>Electrical System</vt:lpstr>
      <vt:lpstr>Components</vt:lpstr>
      <vt:lpstr>Components</vt:lpstr>
      <vt:lpstr>Components</vt:lpstr>
      <vt:lpstr>Propellers</vt:lpstr>
      <vt:lpstr>The Propeller</vt:lpstr>
      <vt:lpstr>The Propeller</vt:lpstr>
      <vt:lpstr>Slide 84</vt:lpstr>
      <vt:lpstr>Pitch</vt:lpstr>
      <vt:lpstr>Coarse Pitch</vt:lpstr>
      <vt:lpstr>Fine Pitch</vt:lpstr>
      <vt:lpstr>Types of Propellers</vt:lpstr>
      <vt:lpstr>Propeller Control Systems</vt:lpstr>
      <vt:lpstr>Feathering</vt:lpstr>
      <vt:lpstr>Thrust Reversing</vt:lpstr>
      <vt:lpstr>Review</vt:lpstr>
      <vt:lpstr>Engine Instruments</vt:lpstr>
      <vt:lpstr>Basic Engine Instruments</vt:lpstr>
      <vt:lpstr>Colour Coding</vt:lpstr>
      <vt:lpstr>Oil Pressure Gauge</vt:lpstr>
      <vt:lpstr>Oil Temperature Gauge</vt:lpstr>
      <vt:lpstr>Carburetor Air  Temperature Gauge</vt:lpstr>
      <vt:lpstr>Tachometer (RPM Gauge)</vt:lpstr>
      <vt:lpstr>Cylinder Head Temperature Gauge</vt:lpstr>
      <vt:lpstr>Exhaust Gas Temperature (EGT)</vt:lpstr>
      <vt:lpstr>Manifold Pressure Gauge</vt:lpstr>
      <vt:lpstr>Review</vt:lpstr>
      <vt:lpstr>E6B practice</vt:lpstr>
      <vt:lpstr>Slide 105</vt:lpstr>
      <vt:lpstr>Slide 106</vt:lpstr>
      <vt:lpstr>Slide 107</vt:lpstr>
      <vt:lpstr>Slide 108</vt:lpstr>
      <vt:lpstr>Slide 109</vt:lpstr>
      <vt:lpstr>Slide 110</vt:lpstr>
      <vt:lpstr>Slide 111</vt:lpstr>
      <vt:lpstr>Slide 112</vt:lpstr>
      <vt:lpstr>Summary</vt:lpstr>
    </vt:vector>
  </TitlesOfParts>
  <Company>Backcheck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Aero Engines</dc:title>
  <dc:creator>Jurij Bilyk</dc:creator>
  <cp:lastModifiedBy>MichelleAValentine</cp:lastModifiedBy>
  <cp:revision>158</cp:revision>
  <dcterms:created xsi:type="dcterms:W3CDTF">2003-11-27T18:27:36Z</dcterms:created>
  <dcterms:modified xsi:type="dcterms:W3CDTF">2013-08-11T19:52:43Z</dcterms:modified>
</cp:coreProperties>
</file>