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8"/>
  </p:notesMasterIdLst>
  <p:sldIdLst>
    <p:sldId id="257" r:id="rId2"/>
    <p:sldId id="258" r:id="rId3"/>
    <p:sldId id="259" r:id="rId4"/>
    <p:sldId id="347" r:id="rId5"/>
    <p:sldId id="348" r:id="rId6"/>
    <p:sldId id="262" r:id="rId7"/>
    <p:sldId id="343" r:id="rId8"/>
    <p:sldId id="263" r:id="rId9"/>
    <p:sldId id="264" r:id="rId10"/>
    <p:sldId id="265" r:id="rId11"/>
    <p:sldId id="346" r:id="rId12"/>
    <p:sldId id="266" r:id="rId13"/>
    <p:sldId id="267" r:id="rId14"/>
    <p:sldId id="268" r:id="rId15"/>
    <p:sldId id="269" r:id="rId16"/>
    <p:sldId id="270" r:id="rId17"/>
    <p:sldId id="271" r:id="rId18"/>
    <p:sldId id="272" r:id="rId19"/>
    <p:sldId id="349" r:id="rId20"/>
    <p:sldId id="273" r:id="rId21"/>
    <p:sldId id="350" r:id="rId22"/>
    <p:sldId id="274" r:id="rId23"/>
    <p:sldId id="275" r:id="rId24"/>
    <p:sldId id="276" r:id="rId25"/>
    <p:sldId id="277" r:id="rId26"/>
    <p:sldId id="278" r:id="rId27"/>
    <p:sldId id="279" r:id="rId28"/>
    <p:sldId id="351" r:id="rId29"/>
    <p:sldId id="280" r:id="rId30"/>
    <p:sldId id="355" r:id="rId31"/>
    <p:sldId id="282" r:id="rId32"/>
    <p:sldId id="283" r:id="rId33"/>
    <p:sldId id="284" r:id="rId34"/>
    <p:sldId id="285" r:id="rId35"/>
    <p:sldId id="286" r:id="rId36"/>
    <p:sldId id="287" r:id="rId37"/>
    <p:sldId id="356" r:id="rId38"/>
    <p:sldId id="288" r:id="rId39"/>
    <p:sldId id="352"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45" r:id="rId53"/>
    <p:sldId id="353" r:id="rId54"/>
    <p:sldId id="301" r:id="rId55"/>
    <p:sldId id="302" r:id="rId56"/>
    <p:sldId id="303" r:id="rId57"/>
    <p:sldId id="304" r:id="rId58"/>
    <p:sldId id="305" r:id="rId59"/>
    <p:sldId id="306" r:id="rId60"/>
    <p:sldId id="308" r:id="rId61"/>
    <p:sldId id="309" r:id="rId62"/>
    <p:sldId id="310" r:id="rId63"/>
    <p:sldId id="344"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54" r:id="rId79"/>
    <p:sldId id="325" r:id="rId80"/>
    <p:sldId id="357"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66" autoAdjust="0"/>
  </p:normalViewPr>
  <p:slideViewPr>
    <p:cSldViewPr>
      <p:cViewPr varScale="1">
        <p:scale>
          <a:sx n="53" d="100"/>
          <a:sy n="53" d="100"/>
        </p:scale>
        <p:origin x="-13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17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9C83E-C3DD-487A-8C2D-60DDF471FFF6}" type="datetimeFigureOut">
              <a:rPr lang="en-CA" smtClean="0"/>
              <a:pPr/>
              <a:t>2017-09-23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9CD5F-6714-43C4-870E-33B219DF2B82}" type="slidenum">
              <a:rPr lang="en-CA" smtClean="0"/>
              <a:pPr/>
              <a:t>‹#›</a:t>
            </a:fld>
            <a:endParaRPr lang="en-CA"/>
          </a:p>
        </p:txBody>
      </p:sp>
    </p:spTree>
    <p:extLst>
      <p:ext uri="{BB962C8B-B14F-4D97-AF65-F5344CB8AC3E}">
        <p14:creationId xmlns:p14="http://schemas.microsoft.com/office/powerpoint/2010/main" xmlns="" val="365933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Writing in regular script down here is to be taught</a:t>
            </a:r>
          </a:p>
          <a:p>
            <a:endParaRPr lang="en-CA" dirty="0" smtClean="0"/>
          </a:p>
          <a:p>
            <a:r>
              <a:rPr lang="en-CA" i="1" dirty="0" smtClean="0"/>
              <a:t>Writing</a:t>
            </a:r>
            <a:r>
              <a:rPr lang="en-CA" i="1" baseline="0" dirty="0" smtClean="0"/>
              <a:t> in italics is for extra information</a:t>
            </a:r>
            <a:endParaRPr lang="en-CA" i="1" dirty="0" smtClean="0"/>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1</a:t>
            </a:fld>
            <a:endParaRPr lang="en-CA"/>
          </a:p>
        </p:txBody>
      </p:sp>
    </p:spTree>
    <p:extLst>
      <p:ext uri="{BB962C8B-B14F-4D97-AF65-F5344CB8AC3E}">
        <p14:creationId xmlns:p14="http://schemas.microsoft.com/office/powerpoint/2010/main" xmlns="" val="399546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14</a:t>
            </a:fld>
            <a:endParaRPr lang="en-US"/>
          </a:p>
        </p:txBody>
      </p:sp>
    </p:spTree>
    <p:extLst>
      <p:ext uri="{BB962C8B-B14F-4D97-AF65-F5344CB8AC3E}">
        <p14:creationId xmlns:p14="http://schemas.microsoft.com/office/powerpoint/2010/main" xmlns="" val="363548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15</a:t>
            </a:fld>
            <a:endParaRPr lang="en-US"/>
          </a:p>
        </p:txBody>
      </p:sp>
    </p:spTree>
    <p:extLst>
      <p:ext uri="{BB962C8B-B14F-4D97-AF65-F5344CB8AC3E}">
        <p14:creationId xmlns:p14="http://schemas.microsoft.com/office/powerpoint/2010/main" xmlns="" val="426415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B9CD5F-6714-43C4-870E-33B219DF2B82}" type="slidenum">
              <a:rPr lang="en-CA" smtClean="0"/>
              <a:pPr/>
              <a:t>16</a:t>
            </a:fld>
            <a:endParaRPr lang="en-CA"/>
          </a:p>
        </p:txBody>
      </p:sp>
    </p:spTree>
    <p:extLst>
      <p:ext uri="{BB962C8B-B14F-4D97-AF65-F5344CB8AC3E}">
        <p14:creationId xmlns:p14="http://schemas.microsoft.com/office/powerpoint/2010/main" xmlns="" val="219539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E6F6DB-5948-41AF-ACC3-AD0271B908F7}" type="slidenum">
              <a:rPr lang="en-US" smtClean="0"/>
              <a:pPr/>
              <a:t>18</a:t>
            </a:fld>
            <a:endParaRPr lang="en-US"/>
          </a:p>
        </p:txBody>
      </p:sp>
    </p:spTree>
    <p:extLst>
      <p:ext uri="{BB962C8B-B14F-4D97-AF65-F5344CB8AC3E}">
        <p14:creationId xmlns:p14="http://schemas.microsoft.com/office/powerpoint/2010/main" xmlns="" val="3672629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Horizontal Stabilizer:</a:t>
            </a:r>
          </a:p>
          <a:p>
            <a:r>
              <a:rPr lang="en-US" sz="1200" b="0" kern="1200" baseline="0" dirty="0" smtClean="0">
                <a:solidFill>
                  <a:schemeClr val="tx1"/>
                </a:solidFill>
                <a:latin typeface="+mn-lt"/>
                <a:ea typeface="+mn-ea"/>
                <a:cs typeface="+mn-cs"/>
              </a:rPr>
              <a:t>When, after a deviation, the angle of attack of the wing increases, the centre of pressure moves forward forcing the nose of the aircraft up and the tail down. When the tail descends, the horizontal stabilizer meets the air at a greater angle of attack, generates more lift and therefore tends to raise the tail, therefore promoting stability.</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Center of Gravity:</a:t>
            </a:r>
          </a:p>
          <a:p>
            <a:r>
              <a:rPr lang="en-US" sz="1200" b="0" kern="1200" baseline="0" dirty="0" smtClean="0">
                <a:solidFill>
                  <a:schemeClr val="tx1"/>
                </a:solidFill>
                <a:latin typeface="+mn-lt"/>
                <a:ea typeface="+mn-ea"/>
                <a:cs typeface="+mn-cs"/>
              </a:rPr>
              <a:t>If the aircraft is loaded so that the centre of gravity is too far aft, the aircraft will tend to fly with a nose-high attitude. The inherent stability of the aircraft will be neutralized and, while it will be possible to correct by moving the elevator down, the aircraft will be uncontrollable in some extreme situations.</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20</a:t>
            </a:fld>
            <a:endParaRPr lang="en-US"/>
          </a:p>
        </p:txBody>
      </p:sp>
    </p:spTree>
    <p:extLst>
      <p:ext uri="{BB962C8B-B14F-4D97-AF65-F5344CB8AC3E}">
        <p14:creationId xmlns:p14="http://schemas.microsoft.com/office/powerpoint/2010/main" xmlns="" val="193320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Dihedral:</a:t>
            </a:r>
            <a:r>
              <a:rPr lang="en-US" baseline="0" dirty="0" smtClean="0"/>
              <a:t> </a:t>
            </a:r>
            <a:r>
              <a:rPr lang="en-US" dirty="0" smtClean="0"/>
              <a:t>The wingtips are</a:t>
            </a:r>
            <a:r>
              <a:rPr lang="en-US" baseline="0" dirty="0" smtClean="0"/>
              <a:t> farther from the ground than the wing roots while the airplane is at rest</a:t>
            </a:r>
          </a:p>
          <a:p>
            <a:r>
              <a:rPr lang="en-US" baseline="0" dirty="0" err="1" smtClean="0"/>
              <a:t>Anhedral</a:t>
            </a:r>
            <a:r>
              <a:rPr lang="en-US" baseline="0" dirty="0" smtClean="0"/>
              <a:t>: The wingtips are closer to the ground than the wing roots while the airplane is at rest</a:t>
            </a:r>
          </a:p>
          <a:p>
            <a:endParaRPr lang="en-US" baseline="0" dirty="0" smtClean="0"/>
          </a:p>
          <a:p>
            <a:r>
              <a:rPr lang="en-US" baseline="0" dirty="0" smtClean="0"/>
              <a:t>If the aircraft is disturbed, it will slip towards the low wing. The low wing will generate more lift and tend to roll the aircraft upright to regain straight and level flight.</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23</a:t>
            </a:fld>
            <a:endParaRPr lang="en-US"/>
          </a:p>
        </p:txBody>
      </p:sp>
    </p:spTree>
    <p:extLst>
      <p:ext uri="{BB962C8B-B14F-4D97-AF65-F5344CB8AC3E}">
        <p14:creationId xmlns:p14="http://schemas.microsoft.com/office/powerpoint/2010/main" xmlns="" val="122311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Centre</a:t>
            </a:r>
            <a:r>
              <a:rPr lang="en-US" i="1" baseline="0" dirty="0" smtClean="0"/>
              <a:t> of gravity of most high-wing aircraft is quite low</a:t>
            </a:r>
            <a:endParaRPr lang="en-US" i="1"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24</a:t>
            </a:fld>
            <a:endParaRPr lang="en-US"/>
          </a:p>
        </p:txBody>
      </p:sp>
    </p:spTree>
    <p:extLst>
      <p:ext uri="{BB962C8B-B14F-4D97-AF65-F5344CB8AC3E}">
        <p14:creationId xmlns:p14="http://schemas.microsoft.com/office/powerpoint/2010/main" xmlns="" val="181132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25</a:t>
            </a:fld>
            <a:endParaRPr lang="en-US"/>
          </a:p>
        </p:txBody>
      </p:sp>
    </p:spTree>
    <p:extLst>
      <p:ext uri="{BB962C8B-B14F-4D97-AF65-F5344CB8AC3E}">
        <p14:creationId xmlns:p14="http://schemas.microsoft.com/office/powerpoint/2010/main" xmlns="" val="277417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27</a:t>
            </a:fld>
            <a:endParaRPr lang="en-US"/>
          </a:p>
        </p:txBody>
      </p:sp>
    </p:spTree>
    <p:extLst>
      <p:ext uri="{BB962C8B-B14F-4D97-AF65-F5344CB8AC3E}">
        <p14:creationId xmlns:p14="http://schemas.microsoft.com/office/powerpoint/2010/main" xmlns="" val="3975750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Secondary element affecting directional stability is sweepback:</a:t>
            </a:r>
          </a:p>
          <a:p>
            <a:r>
              <a:rPr lang="en-US" baseline="0" dirty="0" smtClean="0"/>
              <a:t>When an unwanted yaw movement occurs, the advancing wing will show more of its span to the relative airflow than the retreating wing therefore creating more drag and helping it to return to its original position</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29</a:t>
            </a:fld>
            <a:endParaRPr lang="en-US"/>
          </a:p>
        </p:txBody>
      </p:sp>
    </p:spTree>
    <p:extLst>
      <p:ext uri="{BB962C8B-B14F-4D97-AF65-F5344CB8AC3E}">
        <p14:creationId xmlns:p14="http://schemas.microsoft.com/office/powerpoint/2010/main" xmlns="" val="24756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Wings,</a:t>
            </a:r>
            <a:r>
              <a:rPr lang="en-CA" baseline="0" dirty="0" smtClean="0"/>
              <a:t> fuselage, empennage, landing gear, power plant</a:t>
            </a:r>
          </a:p>
          <a:p>
            <a:pPr marL="228600" indent="-228600">
              <a:buAutoNum type="arabicPeriod"/>
            </a:pPr>
            <a:r>
              <a:rPr lang="en-CA" baseline="0" dirty="0" smtClean="0"/>
              <a:t>Faster moving air over top of wing creates a lower pressure causing higher pressure under wing to move up and push up wing</a:t>
            </a:r>
          </a:p>
          <a:p>
            <a:pPr marL="228600" indent="-228600">
              <a:buAutoNum type="arabicPeriod"/>
            </a:pPr>
            <a:r>
              <a:rPr lang="en-CA" baseline="0" dirty="0" smtClean="0"/>
              <a:t>Permanent fixture in leading edge of wing that re-energizes airflow at high angles of attack to create lower stall speed</a:t>
            </a:r>
            <a:endParaRPr lang="en-CA" dirty="0" smtClean="0"/>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2</a:t>
            </a:fld>
            <a:endParaRPr lang="en-CA"/>
          </a:p>
        </p:txBody>
      </p:sp>
    </p:spTree>
    <p:extLst>
      <p:ext uri="{BB962C8B-B14F-4D97-AF65-F5344CB8AC3E}">
        <p14:creationId xmlns:p14="http://schemas.microsoft.com/office/powerpoint/2010/main" xmlns="" val="3905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aircraft always tends to fly straight into the relative wind. If the aircraft is subjected to a</a:t>
            </a:r>
            <a:r>
              <a:rPr lang="en-US" baseline="0" dirty="0" smtClean="0"/>
              <a:t> yawing moment, the airflow will hit the side of the fin and generate a force which will push the tail (and thus the aircraft) back in line with the relative wind.</a:t>
            </a:r>
          </a:p>
        </p:txBody>
      </p:sp>
      <p:sp>
        <p:nvSpPr>
          <p:cNvPr id="4" name="Slide Number Placeholder 3"/>
          <p:cNvSpPr>
            <a:spLocks noGrp="1"/>
          </p:cNvSpPr>
          <p:nvPr>
            <p:ph type="sldNum" sz="quarter" idx="10"/>
          </p:nvPr>
        </p:nvSpPr>
        <p:spPr/>
        <p:txBody>
          <a:bodyPr/>
          <a:lstStyle/>
          <a:p>
            <a:fld id="{E255710B-7F40-4C60-A431-B5574C5BB7C5}" type="slidenum">
              <a:rPr lang="en-CA" smtClean="0"/>
              <a:pPr/>
              <a:t>30</a:t>
            </a:fld>
            <a:endParaRPr lang="en-CA"/>
          </a:p>
        </p:txBody>
      </p:sp>
    </p:spTree>
    <p:extLst>
      <p:ext uri="{BB962C8B-B14F-4D97-AF65-F5344CB8AC3E}">
        <p14:creationId xmlns:p14="http://schemas.microsoft.com/office/powerpoint/2010/main" xmlns="" val="99402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CA" sz="1200" dirty="0" smtClean="0"/>
              <a:t>Static stability is the </a:t>
            </a:r>
            <a:r>
              <a:rPr lang="en-CA" sz="1200" b="0" u="none" dirty="0" smtClean="0"/>
              <a:t>initial </a:t>
            </a:r>
            <a:r>
              <a:rPr lang="en-CA" sz="1200" dirty="0" smtClean="0"/>
              <a:t>tendency for an aircraft to return to its original position once disturbed</a:t>
            </a:r>
            <a:br>
              <a:rPr lang="en-CA" sz="1200" dirty="0" smtClean="0"/>
            </a:br>
            <a:r>
              <a:rPr lang="en-CA" sz="1200" dirty="0" smtClean="0"/>
              <a:t>Dynamic</a:t>
            </a:r>
            <a:r>
              <a:rPr lang="en-CA" sz="1200" baseline="0" dirty="0" smtClean="0"/>
              <a:t> stability is the overall tendency for an aircraft to return to its original position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CA" sz="1200" dirty="0" smtClean="0"/>
              <a:t>The angle the wings make with the horizontal</a:t>
            </a:r>
            <a:br>
              <a:rPr lang="en-CA" sz="1200" dirty="0" smtClean="0"/>
            </a:br>
            <a:r>
              <a:rPr lang="en-CA" sz="1200" dirty="0" smtClean="0"/>
              <a:t>When</a:t>
            </a:r>
            <a:r>
              <a:rPr lang="en-CA" sz="1200" baseline="0" dirty="0" smtClean="0"/>
              <a:t> one wing is displaced downwards, it creates more lift and brings it back up</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CA" sz="1200" dirty="0" smtClean="0"/>
              <a:t>Center of gravity</a:t>
            </a:r>
            <a:br>
              <a:rPr lang="en-CA" sz="1200" dirty="0" smtClean="0"/>
            </a:br>
            <a:r>
              <a:rPr lang="en-CA" sz="1200" dirty="0" smtClean="0"/>
              <a:t>Wing position</a:t>
            </a:r>
            <a:br>
              <a:rPr lang="en-CA" sz="1200" dirty="0" smtClean="0"/>
            </a:br>
            <a:r>
              <a:rPr lang="en-CA" sz="1200" dirty="0" smtClean="0"/>
              <a:t>Location</a:t>
            </a:r>
            <a:r>
              <a:rPr lang="en-CA" sz="1200" baseline="0" dirty="0" smtClean="0"/>
              <a:t> and size of horizontal stabilizer</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31</a:t>
            </a:fld>
            <a:endParaRPr lang="en-CA"/>
          </a:p>
        </p:txBody>
      </p:sp>
    </p:spTree>
    <p:extLst>
      <p:ext uri="{BB962C8B-B14F-4D97-AF65-F5344CB8AC3E}">
        <p14:creationId xmlns:p14="http://schemas.microsoft.com/office/powerpoint/2010/main" xmlns="" val="2339309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E6F6DB-5948-41AF-ACC3-AD0271B908F7}" type="slidenum">
              <a:rPr lang="en-US" smtClean="0"/>
              <a:pPr/>
              <a:t>34</a:t>
            </a:fld>
            <a:endParaRPr lang="en-US"/>
          </a:p>
        </p:txBody>
      </p:sp>
    </p:spTree>
    <p:extLst>
      <p:ext uri="{BB962C8B-B14F-4D97-AF65-F5344CB8AC3E}">
        <p14:creationId xmlns:p14="http://schemas.microsoft.com/office/powerpoint/2010/main" xmlns="" val="88511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Rigidity</a:t>
            </a:r>
            <a:r>
              <a:rPr lang="en-CA" i="1" baseline="0" dirty="0" smtClean="0"/>
              <a:t> in space: a rotating gyro tends to stay in the same plane of rotation and resists any change in that plane</a:t>
            </a:r>
            <a:endParaRPr lang="en-CA" i="1"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35</a:t>
            </a:fld>
            <a:endParaRPr lang="en-CA"/>
          </a:p>
        </p:txBody>
      </p:sp>
    </p:spTree>
    <p:extLst>
      <p:ext uri="{BB962C8B-B14F-4D97-AF65-F5344CB8AC3E}">
        <p14:creationId xmlns:p14="http://schemas.microsoft.com/office/powerpoint/2010/main" xmlns="" val="190261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6E9C5-496A-4F75-9E41-8BA709C5ED55}" type="slidenum">
              <a:rPr lang="en-US"/>
              <a:pPr/>
              <a:t>36</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i="0" dirty="0" smtClean="0"/>
              <a:t>Result:</a:t>
            </a:r>
          </a:p>
          <a:p>
            <a:r>
              <a:rPr lang="en-US" dirty="0" smtClean="0"/>
              <a:t>Quick Nose-Up = Sharp yaw right</a:t>
            </a:r>
          </a:p>
          <a:p>
            <a:r>
              <a:rPr lang="en-US" dirty="0" smtClean="0"/>
              <a:t>Quick Nose-Down = Sharp yaw left</a:t>
            </a:r>
          </a:p>
          <a:p>
            <a:r>
              <a:rPr lang="en-US" i="0" dirty="0" smtClean="0"/>
              <a:t>To</a:t>
            </a:r>
            <a:r>
              <a:rPr lang="en-US" i="0" baseline="0" dirty="0" smtClean="0"/>
              <a:t> correct:</a:t>
            </a:r>
            <a:r>
              <a:rPr lang="en-US" dirty="0" smtClean="0"/>
              <a:t> Use opposite rudder</a:t>
            </a:r>
          </a:p>
          <a:p>
            <a:r>
              <a:rPr lang="en-US" dirty="0" smtClean="0"/>
              <a:t>Tail-wheel aircraft prone to precession when nose pushed forward on take-off</a:t>
            </a:r>
          </a:p>
          <a:p>
            <a:endParaRPr lang="en-US" dirty="0"/>
          </a:p>
        </p:txBody>
      </p:sp>
    </p:spTree>
    <p:extLst>
      <p:ext uri="{BB962C8B-B14F-4D97-AF65-F5344CB8AC3E}">
        <p14:creationId xmlns:p14="http://schemas.microsoft.com/office/powerpoint/2010/main" xmlns="" val="2167982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Increased</a:t>
            </a:r>
            <a:r>
              <a:rPr lang="en-CA" baseline="0" dirty="0" smtClean="0"/>
              <a:t> pressure on one side and decreased pressure on the other side</a:t>
            </a:r>
          </a:p>
          <a:p>
            <a:r>
              <a:rPr lang="en-CA" baseline="0" dirty="0" smtClean="0"/>
              <a:t>Tail is pushed sideways causing aircraft to yaw</a:t>
            </a:r>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38</a:t>
            </a:fld>
            <a:endParaRPr lang="en-CA"/>
          </a:p>
        </p:txBody>
      </p:sp>
    </p:spTree>
    <p:extLst>
      <p:ext uri="{BB962C8B-B14F-4D97-AF65-F5344CB8AC3E}">
        <p14:creationId xmlns:p14="http://schemas.microsoft.com/office/powerpoint/2010/main" xmlns="" val="2622761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2C8E7-FF35-47C7-A185-9CCEAE70CEFB}" type="slidenum">
              <a:rPr lang="en-US"/>
              <a:pPr/>
              <a:t>41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780071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Best Rate of Climb (</a:t>
            </a:r>
            <a:r>
              <a:rPr lang="en-US" sz="1200" b="0" kern="1200" baseline="0" dirty="0" err="1" smtClean="0">
                <a:solidFill>
                  <a:schemeClr val="tx1"/>
                </a:solidFill>
                <a:latin typeface="+mn-lt"/>
                <a:ea typeface="+mn-ea"/>
                <a:cs typeface="+mn-cs"/>
              </a:rPr>
              <a:t>Vy</a:t>
            </a:r>
            <a:r>
              <a:rPr lang="en-US" sz="1200" b="0" kern="1200" baseline="0" dirty="0" smtClean="0">
                <a:solidFill>
                  <a:schemeClr val="tx1"/>
                </a:solidFill>
                <a:latin typeface="+mn-lt"/>
                <a:ea typeface="+mn-ea"/>
                <a:cs typeface="+mn-cs"/>
              </a:rPr>
              <a:t>): The speed at which the greatest amount of altitude is gained in a </a:t>
            </a:r>
            <a:r>
              <a:rPr lang="en-US" sz="1200" b="1" kern="1200" baseline="0" dirty="0" smtClean="0">
                <a:solidFill>
                  <a:schemeClr val="tx1"/>
                </a:solidFill>
                <a:latin typeface="+mn-lt"/>
                <a:ea typeface="+mn-ea"/>
                <a:cs typeface="+mn-cs"/>
              </a:rPr>
              <a:t>given time</a:t>
            </a:r>
            <a:r>
              <a:rPr lang="en-US" sz="1200" b="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The rate of climb is not affected by the wind; it is based purely on the performance of the aircraft and is unrelated to groundspeed.</a:t>
            </a:r>
          </a:p>
          <a:p>
            <a:r>
              <a:rPr lang="en-US" sz="1200" b="0" kern="1200" baseline="0" dirty="0" smtClean="0">
                <a:solidFill>
                  <a:schemeClr val="tx1"/>
                </a:solidFill>
                <a:latin typeface="+mn-lt"/>
                <a:ea typeface="+mn-ea"/>
                <a:cs typeface="+mn-cs"/>
              </a:rPr>
              <a:t>This speed is NOT to be used to clear obstacle.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Best Climb Angle (</a:t>
            </a:r>
            <a:r>
              <a:rPr lang="en-US" sz="1200" b="0" kern="1200" baseline="0" dirty="0" err="1" smtClean="0">
                <a:solidFill>
                  <a:schemeClr val="tx1"/>
                </a:solidFill>
                <a:latin typeface="+mn-lt"/>
                <a:ea typeface="+mn-ea"/>
                <a:cs typeface="+mn-cs"/>
              </a:rPr>
              <a:t>Vx</a:t>
            </a:r>
            <a:r>
              <a:rPr lang="en-US" sz="1200" b="0" kern="1200" baseline="0" dirty="0" smtClean="0">
                <a:solidFill>
                  <a:schemeClr val="tx1"/>
                </a:solidFill>
                <a:latin typeface="+mn-lt"/>
                <a:ea typeface="+mn-ea"/>
                <a:cs typeface="+mn-cs"/>
              </a:rPr>
              <a:t>): This speed will give the greatest increase in height in the </a:t>
            </a:r>
            <a:r>
              <a:rPr lang="en-US" sz="1200" b="1" kern="1200" baseline="0" dirty="0" smtClean="0">
                <a:solidFill>
                  <a:schemeClr val="tx1"/>
                </a:solidFill>
                <a:latin typeface="+mn-lt"/>
                <a:ea typeface="+mn-ea"/>
                <a:cs typeface="+mn-cs"/>
              </a:rPr>
              <a:t>least distance </a:t>
            </a:r>
            <a:r>
              <a:rPr lang="en-US" sz="1200" b="0" kern="1200" baseline="0" dirty="0" smtClean="0">
                <a:solidFill>
                  <a:schemeClr val="tx1"/>
                </a:solidFill>
                <a:latin typeface="+mn-lt"/>
                <a:ea typeface="+mn-ea"/>
                <a:cs typeface="+mn-cs"/>
              </a:rPr>
              <a:t>over the ground.</a:t>
            </a:r>
          </a:p>
          <a:p>
            <a:r>
              <a:rPr lang="en-US" sz="1200" b="0" kern="1200" baseline="0" dirty="0" smtClean="0">
                <a:solidFill>
                  <a:schemeClr val="tx1"/>
                </a:solidFill>
                <a:latin typeface="+mn-lt"/>
                <a:ea typeface="+mn-ea"/>
                <a:cs typeface="+mn-cs"/>
              </a:rPr>
              <a:t>The angle is affected by the wind; a strong headwind will make for a steeper climb angle, because the rate of climb will be the same but the groundspeed will be reduced.</a:t>
            </a:r>
          </a:p>
          <a:p>
            <a:r>
              <a:rPr lang="en-US" sz="1200" b="0" kern="1200" baseline="0" dirty="0" smtClean="0">
                <a:solidFill>
                  <a:schemeClr val="tx1"/>
                </a:solidFill>
                <a:latin typeface="+mn-lt"/>
                <a:ea typeface="+mn-ea"/>
                <a:cs typeface="+mn-cs"/>
              </a:rPr>
              <a:t>This is the speed to use to clear obstacles.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Normal Climb: For any prolonged cruise climb.</a:t>
            </a:r>
          </a:p>
          <a:p>
            <a:r>
              <a:rPr lang="en-US" sz="1200" b="0" kern="1200" baseline="0" dirty="0" smtClean="0">
                <a:solidFill>
                  <a:schemeClr val="tx1"/>
                </a:solidFill>
                <a:latin typeface="+mn-lt"/>
                <a:ea typeface="+mn-ea"/>
                <a:cs typeface="+mn-cs"/>
              </a:rPr>
              <a:t>Usually 5-10 </a:t>
            </a:r>
            <a:r>
              <a:rPr lang="en-US" sz="1200" b="0" kern="1200" baseline="0" dirty="0" err="1" smtClean="0">
                <a:solidFill>
                  <a:schemeClr val="tx1"/>
                </a:solidFill>
                <a:latin typeface="+mn-lt"/>
                <a:ea typeface="+mn-ea"/>
                <a:cs typeface="+mn-cs"/>
              </a:rPr>
              <a:t>kts</a:t>
            </a:r>
            <a:r>
              <a:rPr lang="en-US" sz="1200" b="0" kern="1200" baseline="0" dirty="0" smtClean="0">
                <a:solidFill>
                  <a:schemeClr val="tx1"/>
                </a:solidFill>
                <a:latin typeface="+mn-lt"/>
                <a:ea typeface="+mn-ea"/>
                <a:cs typeface="+mn-cs"/>
              </a:rPr>
              <a:t> faster than best rate. Provides better engine cooling, easier control and better visibility over the nose</a:t>
            </a:r>
          </a:p>
        </p:txBody>
      </p:sp>
      <p:sp>
        <p:nvSpPr>
          <p:cNvPr id="4" name="Slide Number Placeholder 3"/>
          <p:cNvSpPr>
            <a:spLocks noGrp="1"/>
          </p:cNvSpPr>
          <p:nvPr>
            <p:ph type="sldNum" sz="quarter" idx="10"/>
          </p:nvPr>
        </p:nvSpPr>
        <p:spPr/>
        <p:txBody>
          <a:bodyPr/>
          <a:lstStyle/>
          <a:p>
            <a:fld id="{ADE6F6DB-5948-41AF-ACC3-AD0271B908F7}" type="slidenum">
              <a:rPr lang="en-US" smtClean="0"/>
              <a:pPr/>
              <a:t>42</a:t>
            </a:fld>
            <a:endParaRPr lang="en-US"/>
          </a:p>
        </p:txBody>
      </p:sp>
    </p:spTree>
    <p:extLst>
      <p:ext uri="{BB962C8B-B14F-4D97-AF65-F5344CB8AC3E}">
        <p14:creationId xmlns:p14="http://schemas.microsoft.com/office/powerpoint/2010/main" xmlns="" val="68333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43</a:t>
            </a:fld>
            <a:endParaRPr lang="en-US"/>
          </a:p>
        </p:txBody>
      </p:sp>
    </p:spTree>
    <p:extLst>
      <p:ext uri="{BB962C8B-B14F-4D97-AF65-F5344CB8AC3E}">
        <p14:creationId xmlns:p14="http://schemas.microsoft.com/office/powerpoint/2010/main" xmlns="" val="328608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9B52D-4490-4B5F-BAF4-6070410AB3F3}" type="slidenum">
              <a:rPr lang="en-US"/>
              <a:pPr/>
              <a:t>44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59090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B9CD5F-6714-43C4-870E-33B219DF2B82}" type="slidenum">
              <a:rPr lang="en-CA" smtClean="0"/>
              <a:pPr/>
              <a:t>5</a:t>
            </a:fld>
            <a:endParaRPr lang="en-CA"/>
          </a:p>
        </p:txBody>
      </p:sp>
    </p:spTree>
    <p:extLst>
      <p:ext uri="{BB962C8B-B14F-4D97-AF65-F5344CB8AC3E}">
        <p14:creationId xmlns:p14="http://schemas.microsoft.com/office/powerpoint/2010/main" xmlns="" val="761773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22C0D-4EDC-4C9F-9CE2-F81F6DA4ECAE}" type="slidenum">
              <a:rPr lang="en-US"/>
              <a:pPr/>
              <a:t>45</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dirty="0" smtClean="0"/>
              <a:t>Range:</a:t>
            </a:r>
          </a:p>
          <a:p>
            <a:r>
              <a:rPr lang="en-US" dirty="0" smtClean="0"/>
              <a:t>Best</a:t>
            </a:r>
            <a:r>
              <a:rPr lang="en-US" baseline="0" dirty="0" smtClean="0"/>
              <a:t> L/D or best glide speed</a:t>
            </a:r>
          </a:p>
          <a:p>
            <a:endParaRPr lang="en-US" baseline="0" dirty="0" smtClean="0"/>
          </a:p>
          <a:p>
            <a:r>
              <a:rPr lang="en-US" baseline="0" dirty="0" smtClean="0"/>
              <a:t>Endurance:</a:t>
            </a:r>
          </a:p>
          <a:p>
            <a:r>
              <a:rPr lang="en-US" baseline="0" dirty="0" smtClean="0"/>
              <a:t>Minimum sink speed in a glider</a:t>
            </a:r>
            <a:endParaRPr lang="en-US" dirty="0" smtClean="0"/>
          </a:p>
          <a:p>
            <a:endParaRPr lang="en-US" dirty="0"/>
          </a:p>
        </p:txBody>
      </p:sp>
    </p:spTree>
    <p:extLst>
      <p:ext uri="{BB962C8B-B14F-4D97-AF65-F5344CB8AC3E}">
        <p14:creationId xmlns:p14="http://schemas.microsoft.com/office/powerpoint/2010/main" xmlns="" val="1581604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Torque</a:t>
            </a:r>
            <a:br>
              <a:rPr lang="en-CA" dirty="0" smtClean="0"/>
            </a:br>
            <a:r>
              <a:rPr lang="en-CA" dirty="0" smtClean="0"/>
              <a:t>Asymmetric thrust</a:t>
            </a:r>
            <a:br>
              <a:rPr lang="en-CA" dirty="0" smtClean="0"/>
            </a:br>
            <a:r>
              <a:rPr lang="en-CA" dirty="0" smtClean="0"/>
              <a:t>Precession</a:t>
            </a:r>
            <a:br>
              <a:rPr lang="en-CA" dirty="0" smtClean="0"/>
            </a:br>
            <a:r>
              <a:rPr lang="en-CA" dirty="0" smtClean="0"/>
              <a:t>Slipstream</a:t>
            </a:r>
          </a:p>
          <a:p>
            <a:pPr marL="228600" indent="-228600">
              <a:buAutoNum type="arabicPeriod"/>
            </a:pPr>
            <a:r>
              <a:rPr lang="en-CA" dirty="0" smtClean="0"/>
              <a:t>Best rate: height over time</a:t>
            </a:r>
            <a:br>
              <a:rPr lang="en-CA" dirty="0" smtClean="0"/>
            </a:br>
            <a:r>
              <a:rPr lang="en-CA" dirty="0" smtClean="0"/>
              <a:t>Best</a:t>
            </a:r>
            <a:r>
              <a:rPr lang="en-CA" baseline="0" dirty="0" smtClean="0"/>
              <a:t> angle: height over distance</a:t>
            </a:r>
          </a:p>
          <a:p>
            <a:pPr marL="228600" indent="-228600">
              <a:buAutoNum type="arabicPeriod"/>
            </a:pPr>
            <a:r>
              <a:rPr lang="en-CA" baseline="0" dirty="0" smtClean="0"/>
              <a:t>Speed of best endurance</a:t>
            </a:r>
            <a:endParaRPr lang="en-CA" dirty="0" smtClean="0"/>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46</a:t>
            </a:fld>
            <a:endParaRPr lang="en-CA"/>
          </a:p>
        </p:txBody>
      </p:sp>
    </p:spTree>
    <p:extLst>
      <p:ext uri="{BB962C8B-B14F-4D97-AF65-F5344CB8AC3E}">
        <p14:creationId xmlns:p14="http://schemas.microsoft.com/office/powerpoint/2010/main" xmlns="" val="773787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lift force always acts at 90° from the span. In a banked turn, lift therefore acts at an angle from the vertical corresponding to the angle of bank of the aircraft. Consequently, the vertical components of lift and weight are no longer in equilibrium. Unless the angle of attack is increased to generate more lift, the aircraft will accelerate downwards (loosing altitude).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lift vector can be separated into two components:</a:t>
            </a:r>
          </a:p>
          <a:p>
            <a:r>
              <a:rPr lang="en-US" sz="1200" kern="1200" baseline="0" dirty="0" smtClean="0">
                <a:solidFill>
                  <a:schemeClr val="tx1"/>
                </a:solidFill>
                <a:latin typeface="+mn-lt"/>
                <a:ea typeface="+mn-ea"/>
                <a:cs typeface="+mn-cs"/>
              </a:rPr>
              <a:t>· one component acts vertically and keeps the aircraft in the air (opposing weight), and;</a:t>
            </a:r>
          </a:p>
          <a:p>
            <a:r>
              <a:rPr lang="en-US" sz="1200" kern="1200" baseline="0" dirty="0" smtClean="0">
                <a:solidFill>
                  <a:schemeClr val="tx1"/>
                </a:solidFill>
                <a:latin typeface="+mn-lt"/>
                <a:ea typeface="+mn-ea"/>
                <a:cs typeface="+mn-cs"/>
              </a:rPr>
              <a:t>· one component acts horizontally which keeps the aircraft turning (“centripetal force”).</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47</a:t>
            </a:fld>
            <a:endParaRPr lang="en-US"/>
          </a:p>
        </p:txBody>
      </p:sp>
    </p:spTree>
    <p:extLst>
      <p:ext uri="{BB962C8B-B14F-4D97-AF65-F5344CB8AC3E}">
        <p14:creationId xmlns:p14="http://schemas.microsoft.com/office/powerpoint/2010/main" xmlns="" val="168666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Centrifugal Force: Illusory force opposing centripetal force, the result of the body’s reaction to the forces maintaining the aircraft in the turn. It appears to act opposite to the centripetal force, that is, towards the outside of the turn.</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Weight: vector is directed towards the centre of the Earth.</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As the angle of bank increases, the total lift is redirected to the horizontal component (centripetal force) sharpening the turn. Therefore, less lift is available to counteract gravity. Thus, to maintain altitude, the total lift generated must be increased relative to straight and level flight. This extra lift is generated by increasing the angle of attack, by the pilot exerting an </a:t>
            </a:r>
            <a:r>
              <a:rPr lang="en-US" sz="1200" b="0" kern="1200" baseline="0" dirty="0" err="1" smtClean="0">
                <a:solidFill>
                  <a:schemeClr val="tx1"/>
                </a:solidFill>
                <a:latin typeface="+mn-lt"/>
                <a:ea typeface="+mn-ea"/>
                <a:cs typeface="+mn-cs"/>
              </a:rPr>
              <a:t>aftward</a:t>
            </a:r>
            <a:r>
              <a:rPr lang="en-US" sz="1200" b="0" kern="1200" baseline="0" dirty="0" smtClean="0">
                <a:solidFill>
                  <a:schemeClr val="tx1"/>
                </a:solidFill>
                <a:latin typeface="+mn-lt"/>
                <a:ea typeface="+mn-ea"/>
                <a:cs typeface="+mn-cs"/>
              </a:rPr>
              <a:t> pressure on the controls.</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48</a:t>
            </a:fld>
            <a:endParaRPr lang="en-US"/>
          </a:p>
        </p:txBody>
      </p:sp>
    </p:spTree>
    <p:extLst>
      <p:ext uri="{BB962C8B-B14F-4D97-AF65-F5344CB8AC3E}">
        <p14:creationId xmlns:p14="http://schemas.microsoft.com/office/powerpoint/2010/main" xmlns="" val="204209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Dynamic loading: additional load added to the dead weight due to acceleration and/or change of direction of the aircraft</a:t>
            </a:r>
          </a:p>
          <a:p>
            <a:endParaRPr lang="en-US" i="1" baseline="0" dirty="0" smtClean="0"/>
          </a:p>
          <a:p>
            <a:r>
              <a:rPr lang="en-US" i="1" baseline="0" dirty="0" smtClean="0"/>
              <a:t>Gust loading: when the speed or direction of the relative airflow changes abruptly, the aircraft structure undergoes rapid and significant changes in loading</a:t>
            </a:r>
          </a:p>
        </p:txBody>
      </p:sp>
      <p:sp>
        <p:nvSpPr>
          <p:cNvPr id="4" name="Slide Number Placeholder 3"/>
          <p:cNvSpPr>
            <a:spLocks noGrp="1"/>
          </p:cNvSpPr>
          <p:nvPr>
            <p:ph type="sldNum" sz="quarter" idx="10"/>
          </p:nvPr>
        </p:nvSpPr>
        <p:spPr/>
        <p:txBody>
          <a:bodyPr/>
          <a:lstStyle/>
          <a:p>
            <a:fld id="{ADE6F6DB-5948-41AF-ACC3-AD0271B908F7}" type="slidenum">
              <a:rPr lang="en-US" smtClean="0"/>
              <a:pPr/>
              <a:t>54</a:t>
            </a:fld>
            <a:endParaRPr lang="en-US"/>
          </a:p>
        </p:txBody>
      </p:sp>
    </p:spTree>
    <p:extLst>
      <p:ext uri="{BB962C8B-B14F-4D97-AF65-F5344CB8AC3E}">
        <p14:creationId xmlns:p14="http://schemas.microsoft.com/office/powerpoint/2010/main" xmlns="" val="3228067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a 60 degree turn, the wings must produce twice the amount of lift to support the weight of the aircraft, therefore the load factor is 2</a:t>
            </a:r>
          </a:p>
        </p:txBody>
      </p:sp>
      <p:sp>
        <p:nvSpPr>
          <p:cNvPr id="4" name="Slide Number Placeholder 3"/>
          <p:cNvSpPr>
            <a:spLocks noGrp="1"/>
          </p:cNvSpPr>
          <p:nvPr>
            <p:ph type="sldNum" sz="quarter" idx="10"/>
          </p:nvPr>
        </p:nvSpPr>
        <p:spPr/>
        <p:txBody>
          <a:bodyPr/>
          <a:lstStyle/>
          <a:p>
            <a:fld id="{E255710B-7F40-4C60-A431-B5574C5BB7C5}" type="slidenum">
              <a:rPr lang="en-CA" smtClean="0"/>
              <a:pPr/>
              <a:t>55</a:t>
            </a:fld>
            <a:endParaRPr lang="en-CA"/>
          </a:p>
        </p:txBody>
      </p:sp>
    </p:spTree>
    <p:extLst>
      <p:ext uri="{BB962C8B-B14F-4D97-AF65-F5344CB8AC3E}">
        <p14:creationId xmlns:p14="http://schemas.microsoft.com/office/powerpoint/2010/main" xmlns="" val="422550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Horizontal component of lift: centripetal force</a:t>
            </a:r>
          </a:p>
          <a:p>
            <a:pPr marL="228600" indent="-228600">
              <a:buAutoNum type="arabicPeriod"/>
            </a:pPr>
            <a:r>
              <a:rPr lang="en-CA" dirty="0" smtClean="0"/>
              <a:t>Smaller</a:t>
            </a:r>
            <a:r>
              <a:rPr lang="en-CA" baseline="0" dirty="0" smtClean="0"/>
              <a:t> radius</a:t>
            </a:r>
            <a:br>
              <a:rPr lang="en-CA" baseline="0" dirty="0" smtClean="0"/>
            </a:br>
            <a:r>
              <a:rPr lang="en-CA" baseline="0" dirty="0" smtClean="0"/>
              <a:t>Faster rate of turn</a:t>
            </a:r>
          </a:p>
          <a:p>
            <a:pPr marL="228600" indent="-228600">
              <a:buAutoNum type="arabicPeriod"/>
            </a:pPr>
            <a:r>
              <a:rPr lang="en-CA" dirty="0" smtClean="0"/>
              <a:t>Faster rate of turn</a:t>
            </a:r>
            <a:br>
              <a:rPr lang="en-CA" dirty="0" smtClean="0"/>
            </a:br>
            <a:r>
              <a:rPr lang="en-CA" dirty="0" smtClean="0"/>
              <a:t>Smaller radius</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56</a:t>
            </a:fld>
            <a:endParaRPr lang="en-CA"/>
          </a:p>
        </p:txBody>
      </p:sp>
    </p:spTree>
    <p:extLst>
      <p:ext uri="{BB962C8B-B14F-4D97-AF65-F5344CB8AC3E}">
        <p14:creationId xmlns:p14="http://schemas.microsoft.com/office/powerpoint/2010/main" xmlns="" val="1230148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Symptoms:</a:t>
            </a:r>
          </a:p>
          <a:p>
            <a:r>
              <a:rPr lang="en-US" dirty="0" smtClean="0"/>
              <a:t>Loss</a:t>
            </a:r>
            <a:r>
              <a:rPr lang="en-US" baseline="0" dirty="0" smtClean="0"/>
              <a:t> of horizon</a:t>
            </a:r>
          </a:p>
          <a:p>
            <a:r>
              <a:rPr lang="en-US" baseline="0" dirty="0" smtClean="0"/>
              <a:t>Reduced wind noise</a:t>
            </a:r>
          </a:p>
          <a:p>
            <a:r>
              <a:rPr lang="en-US" baseline="0" dirty="0" smtClean="0"/>
              <a:t>Dropping of indicated airspeed</a:t>
            </a:r>
          </a:p>
          <a:p>
            <a:r>
              <a:rPr lang="en-US" baseline="0" dirty="0" smtClean="0"/>
              <a:t>Slack controls</a:t>
            </a:r>
          </a:p>
          <a:p>
            <a:r>
              <a:rPr lang="en-US" dirty="0" smtClean="0"/>
              <a:t>Buffeting (vibrations-may be absent during flight in precipitation)</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57</a:t>
            </a:fld>
            <a:endParaRPr lang="en-US"/>
          </a:p>
        </p:txBody>
      </p:sp>
    </p:spTree>
    <p:extLst>
      <p:ext uri="{BB962C8B-B14F-4D97-AF65-F5344CB8AC3E}">
        <p14:creationId xmlns:p14="http://schemas.microsoft.com/office/powerpoint/2010/main" xmlns="" val="2869840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angle of attack increases, the centre of pressure moves towards the front of the wing until the angle of attack reaches the critical angle. At this point, the centre of pressure moves abruptly aft on the wing, which is now stalled.</a:t>
            </a:r>
          </a:p>
          <a:p>
            <a:endParaRPr lang="en-US" baseline="0" dirty="0" smtClean="0"/>
          </a:p>
          <a:p>
            <a:r>
              <a:rPr lang="en-US" baseline="0" dirty="0" smtClean="0"/>
              <a:t>A wing will generally stall at an angle of attack around 18 degrees, but this varies according to the shape of the airfoil.</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58</a:t>
            </a:fld>
            <a:endParaRPr lang="en-US"/>
          </a:p>
        </p:txBody>
      </p:sp>
    </p:spTree>
    <p:extLst>
      <p:ext uri="{BB962C8B-B14F-4D97-AF65-F5344CB8AC3E}">
        <p14:creationId xmlns:p14="http://schemas.microsoft.com/office/powerpoint/2010/main" xmlns="" val="2900499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smtClean="0">
                <a:solidFill>
                  <a:schemeClr val="tx1"/>
                </a:solidFill>
                <a:latin typeface="+mn-lt"/>
                <a:ea typeface="+mn-ea"/>
                <a:cs typeface="+mn-cs"/>
              </a:rPr>
              <a:t>Weight: For a given configuration or speed the only way to increase lift is to increase the angle of attack. If the aircraft carries more weight, the airplane will be flying at a higher angle of attack in order to create enough lift to support it. Since the separation between the operating angle of attack and critical angle of attack is smaller, the aircraft will stall at a higher speed.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C-of-G: If the centre of gravity shifts towards the front of the aircraft the stall speed increases and the aircraft gain stability. If the centre of gravity shifts </a:t>
            </a:r>
            <a:r>
              <a:rPr lang="en-US" sz="1200" b="0" kern="1200" baseline="0" dirty="0" err="1" smtClean="0">
                <a:solidFill>
                  <a:schemeClr val="tx1"/>
                </a:solidFill>
                <a:latin typeface="+mn-lt"/>
                <a:ea typeface="+mn-ea"/>
                <a:cs typeface="+mn-cs"/>
              </a:rPr>
              <a:t>aftward</a:t>
            </a:r>
            <a:r>
              <a:rPr lang="en-US" sz="1200" b="0" kern="1200" baseline="0" dirty="0" smtClean="0">
                <a:solidFill>
                  <a:schemeClr val="tx1"/>
                </a:solidFill>
                <a:latin typeface="+mn-lt"/>
                <a:ea typeface="+mn-ea"/>
                <a:cs typeface="+mn-cs"/>
              </a:rPr>
              <a:t>, the stall speed decreases and the aircraft looses some of its stability. The download on the horizontal tail surfaces increases as the airplane’s centre of gravity moves forward. The download can be considered as part of the airplane’s weight since it acts in the same direction as the weight force, and stalling speed increases as the weight increases.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Turbulence: The stall speed increases when entering in an upward current because vertical airflow causes momentary changes in the relative airflow and therefore the angle of attack, possibly causing it to exceed the critical angle.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Turns: In order to maintain altitude in a turn lift must be increased by increasing angle of attack. In a turn the load factor increases, causing an increase in stall speed. Just as if the weight was increased.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Flaps: By increasing the lifting capacity of the wing for a given angle of attack, flaps </a:t>
            </a:r>
            <a:r>
              <a:rPr lang="en-US" sz="1200" b="0" u="sng" kern="1200" baseline="0" dirty="0" smtClean="0">
                <a:solidFill>
                  <a:schemeClr val="tx1"/>
                </a:solidFill>
                <a:latin typeface="+mn-lt"/>
                <a:ea typeface="+mn-ea"/>
                <a:cs typeface="+mn-cs"/>
              </a:rPr>
              <a:t>decrease</a:t>
            </a:r>
            <a:r>
              <a:rPr lang="en-US" sz="1200" b="0" kern="1200" baseline="0" dirty="0" smtClean="0">
                <a:solidFill>
                  <a:schemeClr val="tx1"/>
                </a:solidFill>
                <a:latin typeface="+mn-lt"/>
                <a:ea typeface="+mn-ea"/>
                <a:cs typeface="+mn-cs"/>
              </a:rPr>
              <a:t> the stall speed.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Climatic Conditions: Snow, frost and ice increase the stall speed by sharply reducing the lift generating capacity of the wing by deforming the airfoil shape decreasing the stall angle. They also create a large increase in drag. </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59</a:t>
            </a:fld>
            <a:endParaRPr lang="en-US"/>
          </a:p>
        </p:txBody>
      </p:sp>
    </p:spTree>
    <p:extLst>
      <p:ext uri="{BB962C8B-B14F-4D97-AF65-F5344CB8AC3E}">
        <p14:creationId xmlns:p14="http://schemas.microsoft.com/office/powerpoint/2010/main" xmlns="" val="244431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6</a:t>
            </a:fld>
            <a:endParaRPr lang="en-CA"/>
          </a:p>
        </p:txBody>
      </p:sp>
    </p:spTree>
    <p:extLst>
      <p:ext uri="{BB962C8B-B14F-4D97-AF65-F5344CB8AC3E}">
        <p14:creationId xmlns:p14="http://schemas.microsoft.com/office/powerpoint/2010/main" xmlns="" val="1291809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Wing loading: total weight of the aircraft divided</a:t>
            </a:r>
            <a:r>
              <a:rPr lang="en-US" i="1" baseline="0" dirty="0" smtClean="0"/>
              <a:t> by the surface area of the lifting surface (lb/pi2)</a:t>
            </a:r>
          </a:p>
          <a:p>
            <a:endParaRPr lang="en-US" i="1" baseline="0" dirty="0" smtClean="0"/>
          </a:p>
          <a:p>
            <a:r>
              <a:rPr lang="en-US" i="1" baseline="0" dirty="0" smtClean="0"/>
              <a:t>In a coordinated level turn, the greater the increase in bank angle, the greater the increase in load factor. The centrifugal force which appears in the turn and the mass of the aircraft create a resultant called ‘apparent weight’ or ‘G’. The centrifugal force increases with the angle of bank and the load factor (G) increases in proportion.</a:t>
            </a:r>
          </a:p>
        </p:txBody>
      </p:sp>
      <p:sp>
        <p:nvSpPr>
          <p:cNvPr id="4" name="Slide Number Placeholder 3"/>
          <p:cNvSpPr>
            <a:spLocks noGrp="1"/>
          </p:cNvSpPr>
          <p:nvPr>
            <p:ph type="sldNum" sz="quarter" idx="10"/>
          </p:nvPr>
        </p:nvSpPr>
        <p:spPr/>
        <p:txBody>
          <a:bodyPr/>
          <a:lstStyle/>
          <a:p>
            <a:fld id="{ADE6F6DB-5948-41AF-ACC3-AD0271B908F7}" type="slidenum">
              <a:rPr lang="en-US" smtClean="0"/>
              <a:pPr/>
              <a:t>60</a:t>
            </a:fld>
            <a:endParaRPr lang="en-US"/>
          </a:p>
        </p:txBody>
      </p:sp>
    </p:spTree>
    <p:extLst>
      <p:ext uri="{BB962C8B-B14F-4D97-AF65-F5344CB8AC3E}">
        <p14:creationId xmlns:p14="http://schemas.microsoft.com/office/powerpoint/2010/main" xmlns="" val="2765637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 greater the angle of bank in a turn, the greater the load factor; this implies an increase in stall speed. The greater the weight of the aircraft, the more the load factor and stall speed will increase; this means that high-bank turns at high weight can cause structural damage and possibly a premature stall, and are more dangerous close to the ground.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Maximum Load Factor</a:t>
            </a:r>
          </a:p>
          <a:p>
            <a:r>
              <a:rPr lang="en-US" sz="1200" b="0" kern="1200" baseline="0" dirty="0" smtClean="0">
                <a:solidFill>
                  <a:schemeClr val="tx1"/>
                </a:solidFill>
                <a:latin typeface="+mn-lt"/>
                <a:ea typeface="+mn-ea"/>
                <a:cs typeface="+mn-cs"/>
              </a:rPr>
              <a:t>The greatest load factor for which the aircraft has been designed. This limit should never intentionally be exceeded; to do so risks permanently damaging or deforming the structure of the aircraft. The Average Maximum Load Factor for light aircraft in the Normal category is +3.8 G and –1.52 G.</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61</a:t>
            </a:fld>
            <a:endParaRPr lang="en-US"/>
          </a:p>
        </p:txBody>
      </p:sp>
    </p:spTree>
    <p:extLst>
      <p:ext uri="{BB962C8B-B14F-4D97-AF65-F5344CB8AC3E}">
        <p14:creationId xmlns:p14="http://schemas.microsoft.com/office/powerpoint/2010/main" xmlns="" val="3200806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62</a:t>
            </a:fld>
            <a:endParaRPr lang="en-US"/>
          </a:p>
        </p:txBody>
      </p:sp>
    </p:spTree>
    <p:extLst>
      <p:ext uri="{BB962C8B-B14F-4D97-AF65-F5344CB8AC3E}">
        <p14:creationId xmlns:p14="http://schemas.microsoft.com/office/powerpoint/2010/main" xmlns="" val="1685383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When wing</a:t>
            </a:r>
            <a:r>
              <a:rPr lang="en-CA" baseline="0" dirty="0" smtClean="0"/>
              <a:t> reaches critical angle of attack</a:t>
            </a:r>
          </a:p>
          <a:p>
            <a:pPr marL="228600" indent="-228600">
              <a:buAutoNum type="arabicPeriod"/>
            </a:pPr>
            <a:r>
              <a:rPr lang="en-CA" dirty="0" smtClean="0"/>
              <a:t>Weight</a:t>
            </a:r>
            <a:br>
              <a:rPr lang="en-CA" dirty="0" smtClean="0"/>
            </a:br>
            <a:r>
              <a:rPr lang="en-CA" dirty="0" smtClean="0"/>
              <a:t>Center</a:t>
            </a:r>
            <a:r>
              <a:rPr lang="en-CA" baseline="0" dirty="0" smtClean="0"/>
              <a:t> of gravity</a:t>
            </a:r>
            <a:br>
              <a:rPr lang="en-CA" baseline="0" dirty="0" smtClean="0"/>
            </a:br>
            <a:r>
              <a:rPr lang="en-CA" baseline="0" dirty="0" smtClean="0"/>
              <a:t>Turbulence</a:t>
            </a:r>
            <a:br>
              <a:rPr lang="en-CA" baseline="0" dirty="0" smtClean="0"/>
            </a:br>
            <a:r>
              <a:rPr lang="en-CA" baseline="0" dirty="0" smtClean="0"/>
              <a:t>Turns</a:t>
            </a:r>
            <a:br>
              <a:rPr lang="en-CA" baseline="0" dirty="0" smtClean="0"/>
            </a:br>
            <a:r>
              <a:rPr lang="en-CA" baseline="0" dirty="0" smtClean="0"/>
              <a:t>Flaps</a:t>
            </a:r>
            <a:br>
              <a:rPr lang="en-CA" baseline="0" dirty="0" smtClean="0"/>
            </a:br>
            <a:r>
              <a:rPr lang="en-CA" baseline="0" dirty="0" smtClean="0"/>
              <a:t>Contaminants</a:t>
            </a:r>
          </a:p>
          <a:p>
            <a:pPr marL="228600" indent="-228600">
              <a:buAutoNum type="arabicPeriod"/>
            </a:pPr>
            <a:r>
              <a:rPr lang="en-CA" dirty="0" smtClean="0"/>
              <a:t>Vs (turn)</a:t>
            </a:r>
            <a:r>
              <a:rPr lang="en-CA" baseline="0" dirty="0" smtClean="0"/>
              <a:t> = Vs root n</a:t>
            </a:r>
            <a:br>
              <a:rPr lang="en-CA" baseline="0" dirty="0" smtClean="0"/>
            </a:br>
            <a:r>
              <a:rPr lang="en-CA" baseline="0" dirty="0" smtClean="0"/>
              <a:t>n=load factor</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63</a:t>
            </a:fld>
            <a:endParaRPr lang="en-CA"/>
          </a:p>
        </p:txBody>
      </p:sp>
    </p:spTree>
    <p:extLst>
      <p:ext uri="{BB962C8B-B14F-4D97-AF65-F5344CB8AC3E}">
        <p14:creationId xmlns:p14="http://schemas.microsoft.com/office/powerpoint/2010/main" xmlns="" val="768501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Characteristics of spin:</a:t>
            </a:r>
          </a:p>
          <a:p>
            <a:r>
              <a:rPr lang="en-US" dirty="0" smtClean="0"/>
              <a:t>-speed high but constant</a:t>
            </a:r>
          </a:p>
          <a:p>
            <a:r>
              <a:rPr lang="en-US" dirty="0" smtClean="0"/>
              <a:t>-wings</a:t>
            </a:r>
            <a:r>
              <a:rPr lang="en-US" baseline="0" dirty="0" smtClean="0"/>
              <a:t> stalled</a:t>
            </a:r>
          </a:p>
          <a:p>
            <a:r>
              <a:rPr lang="en-US" baseline="0" dirty="0" smtClean="0"/>
              <a:t>-radius of turn constant</a:t>
            </a:r>
          </a:p>
          <a:p>
            <a:r>
              <a:rPr lang="en-US" baseline="0" dirty="0" smtClean="0"/>
              <a:t>-rate of descent constant</a:t>
            </a:r>
          </a:p>
          <a:p>
            <a:r>
              <a:rPr lang="en-US" baseline="0" dirty="0" smtClean="0"/>
              <a:t>-load factor (G) constant</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64</a:t>
            </a:fld>
            <a:endParaRPr lang="en-US"/>
          </a:p>
        </p:txBody>
      </p:sp>
    </p:spTree>
    <p:extLst>
      <p:ext uri="{BB962C8B-B14F-4D97-AF65-F5344CB8AC3E}">
        <p14:creationId xmlns:p14="http://schemas.microsoft.com/office/powerpoint/2010/main" xmlns="" val="3130864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Characteristics of spiral dive:</a:t>
            </a:r>
          </a:p>
          <a:p>
            <a:r>
              <a:rPr lang="en-US" dirty="0" smtClean="0"/>
              <a:t>Speed increasing</a:t>
            </a:r>
          </a:p>
          <a:p>
            <a:r>
              <a:rPr lang="en-US" dirty="0" smtClean="0"/>
              <a:t>Wings not stalled</a:t>
            </a:r>
          </a:p>
          <a:p>
            <a:r>
              <a:rPr lang="en-US" dirty="0" smtClean="0"/>
              <a:t>Radius</a:t>
            </a:r>
            <a:r>
              <a:rPr lang="en-US" baseline="0" dirty="0" smtClean="0"/>
              <a:t> of turn decreasing</a:t>
            </a:r>
          </a:p>
          <a:p>
            <a:r>
              <a:rPr lang="en-US" baseline="0" dirty="0" smtClean="0"/>
              <a:t>Rate of descent increasing</a:t>
            </a:r>
          </a:p>
          <a:p>
            <a:r>
              <a:rPr lang="en-US" baseline="0" dirty="0" smtClean="0"/>
              <a:t>Load factor (G) increasing</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66</a:t>
            </a:fld>
            <a:endParaRPr lang="en-US"/>
          </a:p>
        </p:txBody>
      </p:sp>
    </p:spTree>
    <p:extLst>
      <p:ext uri="{BB962C8B-B14F-4D97-AF65-F5344CB8AC3E}">
        <p14:creationId xmlns:p14="http://schemas.microsoft.com/office/powerpoint/2010/main" xmlns="" val="4283259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High, constant speed</a:t>
            </a:r>
            <a:br>
              <a:rPr lang="en-CA" baseline="0" dirty="0" smtClean="0"/>
            </a:br>
            <a:r>
              <a:rPr lang="en-CA" baseline="0" dirty="0" smtClean="0"/>
              <a:t>Stalled wings</a:t>
            </a:r>
            <a:br>
              <a:rPr lang="en-CA" baseline="0" dirty="0" smtClean="0"/>
            </a:br>
            <a:r>
              <a:rPr lang="en-CA" baseline="0" dirty="0" smtClean="0"/>
              <a:t>Constant radius of turn</a:t>
            </a:r>
            <a:br>
              <a:rPr lang="en-CA" baseline="0" dirty="0" smtClean="0"/>
            </a:br>
            <a:r>
              <a:rPr lang="en-CA" baseline="0" dirty="0" smtClean="0"/>
              <a:t>Constant rate of descent</a:t>
            </a:r>
            <a:br>
              <a:rPr lang="en-CA" baseline="0" dirty="0" smtClean="0"/>
            </a:br>
            <a:r>
              <a:rPr lang="en-CA" baseline="0" dirty="0" smtClean="0"/>
              <a:t>Constant load factor</a:t>
            </a:r>
          </a:p>
          <a:p>
            <a:pPr marL="228600" indent="-228600">
              <a:buAutoNum type="arabicPeriod"/>
            </a:pPr>
            <a:r>
              <a:rPr lang="en-CA" baseline="0" dirty="0" smtClean="0"/>
              <a:t>Increasing speed</a:t>
            </a:r>
            <a:br>
              <a:rPr lang="en-CA" baseline="0" dirty="0" smtClean="0"/>
            </a:br>
            <a:r>
              <a:rPr lang="en-CA" baseline="0" dirty="0" smtClean="0"/>
              <a:t>Wings not stalled</a:t>
            </a:r>
            <a:br>
              <a:rPr lang="en-CA" baseline="0" dirty="0" smtClean="0"/>
            </a:br>
            <a:r>
              <a:rPr lang="en-CA" baseline="0" dirty="0" smtClean="0"/>
              <a:t>Radius of turn decreasing</a:t>
            </a:r>
            <a:br>
              <a:rPr lang="en-CA" baseline="0" dirty="0" smtClean="0"/>
            </a:br>
            <a:r>
              <a:rPr lang="en-CA" baseline="0" dirty="0" smtClean="0"/>
              <a:t>Rate of descent increasing</a:t>
            </a:r>
            <a:br>
              <a:rPr lang="en-CA" baseline="0" dirty="0" smtClean="0"/>
            </a:br>
            <a:r>
              <a:rPr lang="en-CA" baseline="0" dirty="0" smtClean="0"/>
              <a:t>Increasing load factor</a:t>
            </a:r>
          </a:p>
          <a:p>
            <a:pPr marL="228600" indent="-228600">
              <a:buAutoNum type="arabicPeriod"/>
            </a:pPr>
            <a:r>
              <a:rPr lang="en-CA" baseline="0" dirty="0" smtClean="0"/>
              <a:t>Live load/dead load of the aircraft</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67</a:t>
            </a:fld>
            <a:endParaRPr lang="en-CA"/>
          </a:p>
        </p:txBody>
      </p:sp>
    </p:spTree>
    <p:extLst>
      <p:ext uri="{BB962C8B-B14F-4D97-AF65-F5344CB8AC3E}">
        <p14:creationId xmlns:p14="http://schemas.microsoft.com/office/powerpoint/2010/main" xmlns="" val="2276074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Pitot</a:t>
            </a:r>
            <a:r>
              <a:rPr lang="en-US" baseline="0" dirty="0" smtClean="0"/>
              <a:t> tube measures total pressure. Located on the leading edge of the wing outside the slipstream, facing into the direction of flight. On a glider, the </a:t>
            </a:r>
            <a:r>
              <a:rPr lang="en-US" baseline="0" dirty="0" err="1" smtClean="0"/>
              <a:t>pitot</a:t>
            </a:r>
            <a:r>
              <a:rPr lang="en-US" baseline="0" dirty="0" smtClean="0"/>
              <a:t> tube is often mounted on the nose.</a:t>
            </a:r>
          </a:p>
          <a:p>
            <a:endParaRPr lang="en-US" baseline="0" dirty="0" smtClean="0"/>
          </a:p>
          <a:p>
            <a:r>
              <a:rPr lang="en-US" baseline="0" dirty="0" smtClean="0"/>
              <a:t>Static port allows the internal pressure of each instrument to adjust to the ambient barometric pressure outside the aircraft.</a:t>
            </a:r>
          </a:p>
          <a:p>
            <a:r>
              <a:rPr lang="en-US" baseline="0" dirty="0" smtClean="0"/>
              <a:t>Ports are located on both sides of the fuselage, sheltered from turbulence and the air striking the aircraft from the front.</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70</a:t>
            </a:fld>
            <a:endParaRPr lang="en-US"/>
          </a:p>
        </p:txBody>
      </p:sp>
    </p:spTree>
    <p:extLst>
      <p:ext uri="{BB962C8B-B14F-4D97-AF65-F5344CB8AC3E}">
        <p14:creationId xmlns:p14="http://schemas.microsoft.com/office/powerpoint/2010/main" xmlns="" val="1139984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Blockage</a:t>
            </a:r>
            <a:r>
              <a:rPr lang="en-US" u="sng" baseline="0" dirty="0" smtClean="0"/>
              <a:t> of </a:t>
            </a:r>
            <a:r>
              <a:rPr lang="en-US" u="sng" baseline="0" dirty="0" err="1" smtClean="0"/>
              <a:t>Pitot</a:t>
            </a:r>
            <a:r>
              <a:rPr lang="en-US" u="sng" baseline="0" dirty="0" smtClean="0"/>
              <a:t>:</a:t>
            </a:r>
          </a:p>
          <a:p>
            <a:r>
              <a:rPr lang="en-US" baseline="0" dirty="0" smtClean="0"/>
              <a:t>Complete blockage:	ASI acts like an altimeter</a:t>
            </a:r>
          </a:p>
          <a:p>
            <a:r>
              <a:rPr lang="en-US" baseline="0" dirty="0" smtClean="0"/>
              <a:t>Partial blockage:	ASI reads low or 0</a:t>
            </a:r>
          </a:p>
          <a:p>
            <a:endParaRPr lang="en-US" baseline="0" dirty="0" smtClean="0"/>
          </a:p>
          <a:p>
            <a:r>
              <a:rPr lang="en-US" u="sng" baseline="0" dirty="0" smtClean="0"/>
              <a:t>Blockage of static:</a:t>
            </a:r>
          </a:p>
          <a:p>
            <a:r>
              <a:rPr lang="en-US" baseline="0" dirty="0" smtClean="0"/>
              <a:t>Complete blockage:	Altimeter freezes</a:t>
            </a:r>
          </a:p>
          <a:p>
            <a:r>
              <a:rPr lang="en-US" baseline="0" dirty="0" smtClean="0"/>
              <a:t>		VSI freezes at zero</a:t>
            </a:r>
          </a:p>
          <a:p>
            <a:r>
              <a:rPr lang="en-US" baseline="0" dirty="0" smtClean="0"/>
              <a:t>		ASI over-reads in a descent and under-			reads in a climb</a:t>
            </a:r>
          </a:p>
          <a:p>
            <a:r>
              <a:rPr lang="en-US" baseline="0" dirty="0" smtClean="0"/>
              <a:t>Partial blockage:	Altimeter lags</a:t>
            </a:r>
          </a:p>
          <a:p>
            <a:r>
              <a:rPr lang="en-US" baseline="0" dirty="0" smtClean="0"/>
              <a:t>		VSI lags</a:t>
            </a:r>
          </a:p>
          <a:p>
            <a:r>
              <a:rPr lang="en-US" baseline="0" dirty="0" smtClean="0"/>
              <a:t>		ASI same as complete blockage</a:t>
            </a:r>
          </a:p>
          <a:p>
            <a:endParaRPr lang="en-US" baseline="0" dirty="0" smtClean="0"/>
          </a:p>
          <a:p>
            <a:r>
              <a:rPr lang="en-US" baseline="0" dirty="0" smtClean="0"/>
              <a:t>If no alternate static source is available and that you absolutely need the altimeter and the ASI working in order to terminate your flight safely, you may consider breaking the glass of the VSI so as to create an emergency alternate static source port</a:t>
            </a:r>
          </a:p>
        </p:txBody>
      </p:sp>
      <p:sp>
        <p:nvSpPr>
          <p:cNvPr id="4" name="Slide Number Placeholder 3"/>
          <p:cNvSpPr>
            <a:spLocks noGrp="1"/>
          </p:cNvSpPr>
          <p:nvPr>
            <p:ph type="sldNum" sz="quarter" idx="10"/>
          </p:nvPr>
        </p:nvSpPr>
        <p:spPr/>
        <p:txBody>
          <a:bodyPr/>
          <a:lstStyle/>
          <a:p>
            <a:fld id="{ADE6F6DB-5948-41AF-ACC3-AD0271B908F7}" type="slidenum">
              <a:rPr lang="en-US" smtClean="0"/>
              <a:pPr/>
              <a:t>71</a:t>
            </a:fld>
            <a:endParaRPr lang="en-US"/>
          </a:p>
        </p:txBody>
      </p:sp>
    </p:spTree>
    <p:extLst>
      <p:ext uri="{BB962C8B-B14F-4D97-AF65-F5344CB8AC3E}">
        <p14:creationId xmlns:p14="http://schemas.microsoft.com/office/powerpoint/2010/main" xmlns="" val="2277083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Measures</a:t>
            </a:r>
            <a:r>
              <a:rPr lang="en-US" baseline="0" dirty="0" smtClean="0"/>
              <a:t> the atmospheric pressure caused by the weight of the column of air above the altimeter. This weight changes as the aircraft climbs or descends, and the instrument indicates this is a change in altitude</a:t>
            </a:r>
          </a:p>
          <a:p>
            <a:endParaRPr lang="en-US" baseline="0" dirty="0" smtClean="0"/>
          </a:p>
          <a:p>
            <a:r>
              <a:rPr lang="en-US" baseline="0" dirty="0" smtClean="0"/>
              <a:t>Indicated altitude: reading on the altimeter when it is set to the current barometric pressure</a:t>
            </a:r>
          </a:p>
          <a:p>
            <a:r>
              <a:rPr lang="en-US" baseline="0" dirty="0" smtClean="0"/>
              <a:t>Pressure altitude: reading on the altimeter when it is set to standard barometric pressure (29.92”Hg)</a:t>
            </a:r>
          </a:p>
          <a:p>
            <a:r>
              <a:rPr lang="en-US" baseline="0" dirty="0" smtClean="0"/>
              <a:t>Density altitude: pressure altitude corrected for temperature</a:t>
            </a:r>
          </a:p>
          <a:p>
            <a:r>
              <a:rPr lang="en-US" baseline="0" dirty="0" smtClean="0"/>
              <a:t>True altitude: exact height above mean sea level</a:t>
            </a:r>
          </a:p>
          <a:p>
            <a:r>
              <a:rPr lang="en-US" baseline="0" dirty="0" smtClean="0"/>
              <a:t>Absolute altitude: actual height above the earth’s surface</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72</a:t>
            </a:fld>
            <a:endParaRPr lang="en-US"/>
          </a:p>
        </p:txBody>
      </p:sp>
    </p:spTree>
    <p:extLst>
      <p:ext uri="{BB962C8B-B14F-4D97-AF65-F5344CB8AC3E}">
        <p14:creationId xmlns:p14="http://schemas.microsoft.com/office/powerpoint/2010/main" xmlns="" val="23074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Differential ailerons were designed to minimize aileron drag. The down-going aileron does not have the same range of travel as the up-going aileron, reducing the difference in drag created and therefore reducing the yaw effect.</a:t>
            </a:r>
          </a:p>
          <a:p>
            <a:endParaRPr lang="en-US" sz="1200" b="0" kern="1200" baseline="0" dirty="0" smtClean="0">
              <a:solidFill>
                <a:schemeClr val="tx1"/>
              </a:solidFill>
              <a:latin typeface="+mn-lt"/>
              <a:ea typeface="+mn-ea"/>
              <a:cs typeface="+mn-cs"/>
            </a:endParaRPr>
          </a:p>
          <a:p>
            <a:r>
              <a:rPr lang="en-US" sz="1200" b="0" kern="1200" baseline="0" dirty="0" err="1" smtClean="0">
                <a:solidFill>
                  <a:schemeClr val="tx1"/>
                </a:solidFill>
                <a:latin typeface="+mn-lt"/>
                <a:ea typeface="+mn-ea"/>
                <a:cs typeface="+mn-cs"/>
              </a:rPr>
              <a:t>Frise</a:t>
            </a:r>
            <a:r>
              <a:rPr lang="en-US" sz="1200" b="0" kern="1200" baseline="0" dirty="0" smtClean="0">
                <a:solidFill>
                  <a:schemeClr val="tx1"/>
                </a:solidFill>
                <a:latin typeface="+mn-lt"/>
                <a:ea typeface="+mn-ea"/>
                <a:cs typeface="+mn-cs"/>
              </a:rPr>
              <a:t> ailerons have the same effect on aileron drag, using a different design. The control surface is mounted so that when deflected a part of the up-going aileron descends below the wing into the high-pressure airflow beneath the wing, creating drag which balances the extra drag created by the down-going aileron on the opposite wing.</a:t>
            </a:r>
            <a:endParaRPr lang="en-US" b="0" dirty="0"/>
          </a:p>
        </p:txBody>
      </p:sp>
      <p:sp>
        <p:nvSpPr>
          <p:cNvPr id="4" name="Slide Number Placeholder 3"/>
          <p:cNvSpPr>
            <a:spLocks noGrp="1"/>
          </p:cNvSpPr>
          <p:nvPr>
            <p:ph type="sldNum" sz="quarter" idx="10"/>
          </p:nvPr>
        </p:nvSpPr>
        <p:spPr/>
        <p:txBody>
          <a:bodyPr/>
          <a:lstStyle/>
          <a:p>
            <a:pPr>
              <a:defRPr/>
            </a:pPr>
            <a:fld id="{673A8B43-3F74-45BB-8AE4-917D510A31B8}" type="slidenum">
              <a:rPr lang="en-CA" smtClean="0"/>
              <a:pPr>
                <a:defRPr/>
              </a:pPr>
              <a:t>7</a:t>
            </a:fld>
            <a:endParaRPr lang="en-CA" dirty="0"/>
          </a:p>
        </p:txBody>
      </p:sp>
    </p:spTree>
    <p:extLst>
      <p:ext uri="{BB962C8B-B14F-4D97-AF65-F5344CB8AC3E}">
        <p14:creationId xmlns:p14="http://schemas.microsoft.com/office/powerpoint/2010/main" xmlns="" val="3671847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Pressure: Atmospheric pressure varies from one area to another, even for the same height above sea level. If the altimeter is not properly set to the local altimeter setting, it will display an incorrect altitude. If the atmospheric pressure is lower than the altimeter setting in use, the instrument will read high; if the atmospheric pressure is higher than the altimeter setting in use, the instrument will read low.</a:t>
            </a:r>
          </a:p>
          <a:p>
            <a:r>
              <a:rPr lang="en-US" sz="1200" b="1" kern="1200" baseline="0" dirty="0" smtClean="0">
                <a:solidFill>
                  <a:schemeClr val="tx1"/>
                </a:solidFill>
                <a:latin typeface="+mn-lt"/>
                <a:ea typeface="+mn-ea"/>
                <a:cs typeface="+mn-cs"/>
              </a:rPr>
              <a:t>From high to low, look out below; from low to high, watch the sky.</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Temperature: The altimeter is calibrated to display the correct altitude when used in an ICAO standard atmosphere. This implies a temperature of 15°C. If the temperature is colder than the ICAO standard, the real altitude will be lower than the indicated altitude. (Read HIGH) Since cold air is denser, it tends to accumulate at lower levels. This causes a steep pressure gradient. If the temperature is warmer than the ICAO standard, the real altitude will be higher than the indicated altitude. (Reads low) Warm air is less dense, which tends to create a shallow pressure gradient. If an aircraft flies from a warm region to a colder region, the altimeter will read high, creating a potential hazard.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Mountain Effect: A local area of lower pressure is created by the acceleration of air flowing through the mountain range (</a:t>
            </a:r>
            <a:r>
              <a:rPr lang="en-US" sz="1200" b="0" kern="1200" baseline="0" dirty="0" err="1" smtClean="0">
                <a:solidFill>
                  <a:schemeClr val="tx1"/>
                </a:solidFill>
                <a:latin typeface="+mn-lt"/>
                <a:ea typeface="+mn-ea"/>
                <a:cs typeface="+mn-cs"/>
              </a:rPr>
              <a:t>Venturi</a:t>
            </a:r>
            <a:r>
              <a:rPr lang="en-US" sz="1200" b="0" kern="1200" baseline="0" dirty="0" smtClean="0">
                <a:solidFill>
                  <a:schemeClr val="tx1"/>
                </a:solidFill>
                <a:latin typeface="+mn-lt"/>
                <a:ea typeface="+mn-ea"/>
                <a:cs typeface="+mn-cs"/>
              </a:rPr>
              <a:t> Effect), by the Mountain Wave and by lower temperatures. The altimeter will read high.</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73</a:t>
            </a:fld>
            <a:endParaRPr lang="en-US"/>
          </a:p>
        </p:txBody>
      </p:sp>
    </p:spTree>
    <p:extLst>
      <p:ext uri="{BB962C8B-B14F-4D97-AF65-F5344CB8AC3E}">
        <p14:creationId xmlns:p14="http://schemas.microsoft.com/office/powerpoint/2010/main" xmlns="" val="3205415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instrument is composed of an aneroid capsule into which the total pressure is channeled. The static pressure port is linked to the sealed case of the instrument; this keeps the pressure inside the casing equal to the external pressure. The static pressure collected by the </a:t>
            </a:r>
            <a:r>
              <a:rPr lang="en-US" sz="1200" kern="1200" baseline="0" dirty="0" err="1" smtClean="0">
                <a:solidFill>
                  <a:schemeClr val="tx1"/>
                </a:solidFill>
                <a:latin typeface="+mn-lt"/>
                <a:ea typeface="+mn-ea"/>
                <a:cs typeface="+mn-cs"/>
              </a:rPr>
              <a:t>pitot</a:t>
            </a:r>
            <a:r>
              <a:rPr lang="en-US" sz="1200" kern="1200" baseline="0" dirty="0" smtClean="0">
                <a:solidFill>
                  <a:schemeClr val="tx1"/>
                </a:solidFill>
                <a:latin typeface="+mn-lt"/>
                <a:ea typeface="+mn-ea"/>
                <a:cs typeface="+mn-cs"/>
              </a:rPr>
              <a:t> port and the static pressure from the static port cancel each other and the aneroid capsule is affected only by the dynamic pressure. The capsule expands when the pressure increases (i.e. when the airspeed increases) and contracts when the pressure decreases (i.e. when the airspeed decreases) This expansion is transmitted to the needle on the face of the instrument by a mechanical linkage of levers.</a:t>
            </a:r>
          </a:p>
          <a:p>
            <a:endParaRPr lang="en-US" dirty="0" smtClean="0"/>
          </a:p>
          <a:p>
            <a:r>
              <a:rPr lang="en-US" dirty="0" smtClean="0"/>
              <a:t>Calibrated in knots</a:t>
            </a:r>
            <a:r>
              <a:rPr lang="en-US" baseline="0" dirty="0" smtClean="0"/>
              <a:t> (</a:t>
            </a:r>
            <a:r>
              <a:rPr lang="en-US" baseline="0" dirty="0" err="1" smtClean="0"/>
              <a:t>kts</a:t>
            </a:r>
            <a:r>
              <a:rPr lang="en-US" baseline="0" dirty="0" smtClean="0"/>
              <a:t>) or statute miles per hour (mph)</a:t>
            </a:r>
          </a:p>
          <a:p>
            <a:endParaRPr lang="en-US" baseline="0" dirty="0" smtClean="0"/>
          </a:p>
          <a:p>
            <a:r>
              <a:rPr lang="en-US" baseline="0" dirty="0" smtClean="0"/>
              <a:t>Airspeed indicator displays the Indicated Airspeed (IAS)</a:t>
            </a:r>
          </a:p>
          <a:p>
            <a:endParaRPr lang="en-US" baseline="0" dirty="0" smtClean="0"/>
          </a:p>
          <a:p>
            <a:r>
              <a:rPr lang="en-US" baseline="0" dirty="0" smtClean="0"/>
              <a:t>True Airspeed (TAS) is indicated airspeed corrected for temperature, density, and instrumentation errors. It is the actual airspeed flowing over the wings of an aircraft.</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74</a:t>
            </a:fld>
            <a:endParaRPr lang="en-US"/>
          </a:p>
        </p:txBody>
      </p:sp>
    </p:spTree>
    <p:extLst>
      <p:ext uri="{BB962C8B-B14F-4D97-AF65-F5344CB8AC3E}">
        <p14:creationId xmlns:p14="http://schemas.microsoft.com/office/powerpoint/2010/main" xmlns="" val="805907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Never Exceed Airspeed (VNE): Maximum speed at which the aircraft can be flown in calm air. An airspeed over the VNE may cause structural damage through flutter or loss of control. End of the yellow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Maximum Normal Operations Speed (VNO): Maximum design cruising speed, which should not be exceeded in turbulent air. The maximum safe speed for operations in the Normal category. The end of the green arc and start of the yellow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Maneuvering Speed (VA): Maximum speed at which the controls can be fully deflected without exceeding the maximum load factor.</a:t>
            </a:r>
          </a:p>
          <a:p>
            <a:r>
              <a:rPr lang="en-US" sz="1200" b="0" kern="1200" baseline="0" dirty="0" smtClean="0">
                <a:solidFill>
                  <a:schemeClr val="tx1"/>
                </a:solidFill>
                <a:latin typeface="+mn-lt"/>
                <a:ea typeface="+mn-ea"/>
                <a:cs typeface="+mn-cs"/>
              </a:rPr>
              <a:t>VA=stall speed x root of maximum load factor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Maximum Flap Extension Airspeed (VFE): Maximum airspeed at which the aircraft can be flown with flaps extended. Greater airspeed may damage the flaps. End of the white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Stall Speed (VS): Clean configuration full weight and power off stalling speed. Start of the green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Landing configuration stall speed (VSO): Landing configuration stalling speed. That is flaps extended, landing gear extended, power off and full weight configuration. Start of the white arc.</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75</a:t>
            </a:fld>
            <a:endParaRPr lang="en-US"/>
          </a:p>
        </p:txBody>
      </p:sp>
    </p:spTree>
    <p:extLst>
      <p:ext uri="{BB962C8B-B14F-4D97-AF65-F5344CB8AC3E}">
        <p14:creationId xmlns:p14="http://schemas.microsoft.com/office/powerpoint/2010/main" xmlns="" val="3550403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Never Exceed Airspeed (VNE): Maximum speed at which the aircraft can be flown in calm air. An airspeed over the VNE may cause structural damage through flutter or loss of control. End of the yellow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Maximum Normal Operations Speed (VNO): Maximum design cruising speed, which should not be exceeded in turbulent air. The maximum safe speed for operations in the Normal category. The end of the green arc and start of the yellow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Maneuvering Speed (VA): Maximum speed at which the controls can be fully deflected without exceeding the maximum load factor.</a:t>
            </a:r>
          </a:p>
          <a:p>
            <a:r>
              <a:rPr lang="en-US" sz="1200" b="0" kern="1200" baseline="0" dirty="0" smtClean="0">
                <a:solidFill>
                  <a:schemeClr val="tx1"/>
                </a:solidFill>
                <a:latin typeface="+mn-lt"/>
                <a:ea typeface="+mn-ea"/>
                <a:cs typeface="+mn-cs"/>
              </a:rPr>
              <a:t>VA=stall speed x root of maximum load factor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Maximum Flap Extension Airspeed (VFE): Maximum airspeed at which the aircraft can be flown with flaps extended. Greater airspeed may damage the flaps. End of the white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Stall Speed (VS): Clean configuration full weight and power off stalling speed. Start of the green arc.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Landing configuration stall speed (VSO): Landing configuration stalling speed. That is flaps extended, landing gear extended, power off and full weight configuration. Start of the white arc.</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76</a:t>
            </a:fld>
            <a:endParaRPr lang="en-US"/>
          </a:p>
        </p:txBody>
      </p:sp>
    </p:spTree>
    <p:extLst>
      <p:ext uri="{BB962C8B-B14F-4D97-AF65-F5344CB8AC3E}">
        <p14:creationId xmlns:p14="http://schemas.microsoft.com/office/powerpoint/2010/main" xmlns="" val="3670679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baseline="0" dirty="0" smtClean="0">
                <a:solidFill>
                  <a:schemeClr val="tx1"/>
                </a:solidFill>
                <a:latin typeface="+mn-lt"/>
                <a:ea typeface="+mn-ea"/>
                <a:cs typeface="+mn-cs"/>
              </a:rPr>
              <a:t>IAS: uncorrected airspeed, as displayed on the dial of the ASI</a:t>
            </a:r>
          </a:p>
          <a:p>
            <a:r>
              <a:rPr lang="en-US" sz="1200" b="0" kern="1200" baseline="0" dirty="0" smtClean="0">
                <a:solidFill>
                  <a:schemeClr val="tx1"/>
                </a:solidFill>
                <a:latin typeface="+mn-lt"/>
                <a:ea typeface="+mn-ea"/>
                <a:cs typeface="+mn-cs"/>
              </a:rPr>
              <a:t>CAS: IAS corrected for instrument and position error</a:t>
            </a:r>
            <a:br>
              <a:rPr lang="en-US" sz="1200" b="0"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TAS: CAS corrected for density and temperature errors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Density: The varying density of the atmosphere affects the accuracy of the airspeed indicator. Air which is less dense (i.e. at altitude) will cause the airspeed indicator to display a speed lower than the true airspeed, because there are fewer particles of air per volume entering the aneroid capsule, meaning the capsule will inflate less quickly for a given speed. Calibrated airspeed corrected for density gives True Airspeed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Position: The eddies which form on the wings and struts as they pass through the air are in part responsible for this error. The other part is the angle of attack at which is flying the aircraft. The </a:t>
            </a:r>
            <a:r>
              <a:rPr lang="en-US" sz="1200" b="0" kern="1200" baseline="0" dirty="0" err="1" smtClean="0">
                <a:solidFill>
                  <a:schemeClr val="tx1"/>
                </a:solidFill>
                <a:latin typeface="+mn-lt"/>
                <a:ea typeface="+mn-ea"/>
                <a:cs typeface="+mn-cs"/>
              </a:rPr>
              <a:t>pitot</a:t>
            </a:r>
            <a:r>
              <a:rPr lang="en-US" sz="1200" b="0" kern="1200" baseline="0" dirty="0" smtClean="0">
                <a:solidFill>
                  <a:schemeClr val="tx1"/>
                </a:solidFill>
                <a:latin typeface="+mn-lt"/>
                <a:ea typeface="+mn-ea"/>
                <a:cs typeface="+mn-cs"/>
              </a:rPr>
              <a:t> tube is fixed and therefore error is induced by its position to the relative wind. These eddies are the reason why the </a:t>
            </a:r>
            <a:r>
              <a:rPr lang="en-US" sz="1200" b="0" kern="1200" baseline="0" dirty="0" err="1" smtClean="0">
                <a:solidFill>
                  <a:schemeClr val="tx1"/>
                </a:solidFill>
                <a:latin typeface="+mn-lt"/>
                <a:ea typeface="+mn-ea"/>
                <a:cs typeface="+mn-cs"/>
              </a:rPr>
              <a:t>pitot</a:t>
            </a:r>
            <a:r>
              <a:rPr lang="en-US" sz="1200" b="0" kern="1200" baseline="0" dirty="0" smtClean="0">
                <a:solidFill>
                  <a:schemeClr val="tx1"/>
                </a:solidFill>
                <a:latin typeface="+mn-lt"/>
                <a:ea typeface="+mn-ea"/>
                <a:cs typeface="+mn-cs"/>
              </a:rPr>
              <a:t> tube is mounted as far as possible in front of the leading edge of the wing. The remaining error is recorded in an airspeed correction table in the Operator’s Handbook. Indicated airspeed corrected for position errors gives calibrated airspeed.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Lag: The mechanical error caused by friction between the moving pieces inside the instrument.</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Icing: Ice formation on the </a:t>
            </a:r>
            <a:r>
              <a:rPr lang="en-US" sz="1200" b="0" kern="1200" baseline="0" dirty="0" err="1" smtClean="0">
                <a:solidFill>
                  <a:schemeClr val="tx1"/>
                </a:solidFill>
                <a:latin typeface="+mn-lt"/>
                <a:ea typeface="+mn-ea"/>
                <a:cs typeface="+mn-cs"/>
              </a:rPr>
              <a:t>Pitot</a:t>
            </a:r>
            <a:r>
              <a:rPr lang="en-US" sz="1200" b="0" kern="1200" baseline="0" dirty="0" smtClean="0">
                <a:solidFill>
                  <a:schemeClr val="tx1"/>
                </a:solidFill>
                <a:latin typeface="+mn-lt"/>
                <a:ea typeface="+mn-ea"/>
                <a:cs typeface="+mn-cs"/>
              </a:rPr>
              <a:t> tube or static port will cause display errors.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Water: Water inside the pressure system can cause erratic readings on the ASI.</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77</a:t>
            </a:fld>
            <a:endParaRPr lang="en-US"/>
          </a:p>
        </p:txBody>
      </p:sp>
    </p:spTree>
    <p:extLst>
      <p:ext uri="{BB962C8B-B14F-4D97-AF65-F5344CB8AC3E}">
        <p14:creationId xmlns:p14="http://schemas.microsoft.com/office/powerpoint/2010/main" xmlns="" val="3775361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Capsule</a:t>
            </a:r>
            <a:r>
              <a:rPr lang="en-US" baseline="0" dirty="0" smtClean="0"/>
              <a:t> expands in a descent and contracts in a climb</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79</a:t>
            </a:fld>
            <a:endParaRPr lang="en-US"/>
          </a:p>
        </p:txBody>
      </p:sp>
    </p:spTree>
    <p:extLst>
      <p:ext uri="{BB962C8B-B14F-4D97-AF65-F5344CB8AC3E}">
        <p14:creationId xmlns:p14="http://schemas.microsoft.com/office/powerpoint/2010/main" xmlns="" val="143630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Airspeed Indicator</a:t>
            </a:r>
          </a:p>
          <a:p>
            <a:pPr marL="228600" indent="-228600">
              <a:buAutoNum type="arabicPeriod"/>
            </a:pPr>
            <a:r>
              <a:rPr lang="en-CA" dirty="0" smtClean="0"/>
              <a:t>As aircraft climbs into less dense air, the capsules expand moving needles upwards</a:t>
            </a:r>
          </a:p>
          <a:p>
            <a:pPr marL="228600" indent="-228600">
              <a:buAutoNum type="arabicPeriod"/>
            </a:pPr>
            <a:r>
              <a:rPr lang="en-CA" dirty="0" smtClean="0"/>
              <a:t>Indicated – what is on the instrument</a:t>
            </a:r>
            <a:br>
              <a:rPr lang="en-CA" dirty="0" smtClean="0"/>
            </a:br>
            <a:r>
              <a:rPr lang="en-CA" dirty="0" smtClean="0"/>
              <a:t>Calibrated – indicated</a:t>
            </a:r>
            <a:r>
              <a:rPr lang="en-CA" baseline="0" dirty="0" smtClean="0"/>
              <a:t> corrected for pressure</a:t>
            </a:r>
            <a:r>
              <a:rPr lang="en-CA" dirty="0" smtClean="0"/>
              <a:t/>
            </a:r>
            <a:br>
              <a:rPr lang="en-CA" dirty="0" smtClean="0"/>
            </a:br>
            <a:r>
              <a:rPr lang="en-CA" dirty="0" smtClean="0"/>
              <a:t>Equivalent – calibrated corrected for compressibility</a:t>
            </a:r>
            <a:br>
              <a:rPr lang="en-CA" dirty="0" smtClean="0"/>
            </a:br>
            <a:r>
              <a:rPr lang="en-CA" dirty="0" smtClean="0"/>
              <a:t>True – equivalent corrected for density</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81</a:t>
            </a:fld>
            <a:endParaRPr lang="en-CA"/>
          </a:p>
        </p:txBody>
      </p:sp>
    </p:spTree>
    <p:extLst>
      <p:ext uri="{BB962C8B-B14F-4D97-AF65-F5344CB8AC3E}">
        <p14:creationId xmlns:p14="http://schemas.microsoft.com/office/powerpoint/2010/main" xmlns="" val="2779834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Built around two north-seeking magnets. These magnets are fixed on a float, to which is also attached a compass card. This assembly is mounted on a pivot and is free to rotate. The whole assembly is mounted within the compass bowl which is filled with alcohol or white kerosene to dampen oscillations of the magnetic system caused by turbulence. The Lubber Line indicates the direction in which the aircraft is flying. It must be precisely aligned parallel to the longitudinal axis of the airplane.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Deviation</a:t>
            </a:r>
          </a:p>
          <a:p>
            <a:r>
              <a:rPr lang="en-US" sz="1200" kern="1200" baseline="0" dirty="0" smtClean="0">
                <a:solidFill>
                  <a:schemeClr val="tx1"/>
                </a:solidFill>
                <a:latin typeface="+mn-lt"/>
                <a:ea typeface="+mn-ea"/>
                <a:cs typeface="+mn-cs"/>
              </a:rPr>
              <a:t>Deviation is the angle between the direction indicated by the compass and the magnetic meridian. This error is caused by the effect of the engine and airframe on the magnetic field detected by the compass.</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83</a:t>
            </a:fld>
            <a:endParaRPr lang="en-US"/>
          </a:p>
        </p:txBody>
      </p:sp>
    </p:spTree>
    <p:extLst>
      <p:ext uri="{BB962C8B-B14F-4D97-AF65-F5344CB8AC3E}">
        <p14:creationId xmlns:p14="http://schemas.microsoft.com/office/powerpoint/2010/main" xmlns="" val="1428559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numbers representing</a:t>
            </a:r>
            <a:r>
              <a:rPr lang="en-US" baseline="0" dirty="0" smtClean="0"/>
              <a:t> headings are inscribed in tens and in hundreds</a:t>
            </a:r>
          </a:p>
          <a:p>
            <a:r>
              <a:rPr lang="en-US" baseline="0" dirty="0" smtClean="0"/>
              <a:t>The pilot reading the number 33 knows he is flying on a heading of 330 degrees or North-West</a:t>
            </a:r>
          </a:p>
          <a:p>
            <a:r>
              <a:rPr lang="en-US" baseline="0" dirty="0" smtClean="0"/>
              <a:t>The cardinal directions are indicated by the letters N S E W</a:t>
            </a:r>
          </a:p>
          <a:p>
            <a:r>
              <a:rPr lang="en-US" baseline="0" dirty="0" smtClean="0"/>
              <a:t>Headings are painted on the opposite side of the compass card to permit the pilot to read them on the face of the instrument</a:t>
            </a:r>
          </a:p>
          <a:p>
            <a:r>
              <a:rPr lang="en-US" baseline="0" dirty="0" smtClean="0"/>
              <a:t>The compass seems to turn the wrong way in a turn</a:t>
            </a:r>
          </a:p>
          <a:p>
            <a:endParaRPr lang="en-US" baseline="0" dirty="0" smtClean="0"/>
          </a:p>
          <a:p>
            <a:r>
              <a:rPr lang="en-US" baseline="0" dirty="0" smtClean="0"/>
              <a:t>Verifying Compass Headings:</a:t>
            </a:r>
            <a:br>
              <a:rPr lang="en-US" baseline="0" dirty="0" smtClean="0"/>
            </a:br>
            <a:r>
              <a:rPr lang="en-US" baseline="0" dirty="0" smtClean="0"/>
              <a:t>Ground:</a:t>
            </a:r>
          </a:p>
          <a:p>
            <a:r>
              <a:rPr lang="en-US" baseline="0" dirty="0" smtClean="0"/>
              <a:t>Line up on a runway, stop the aircraft, allow the compass to settle and check the compass reading against the runway direction</a:t>
            </a:r>
          </a:p>
          <a:p>
            <a:r>
              <a:rPr lang="en-US" baseline="0" dirty="0" smtClean="0"/>
              <a:t>Flight:</a:t>
            </a:r>
          </a:p>
          <a:p>
            <a:r>
              <a:rPr lang="en-US" baseline="0" dirty="0" smtClean="0"/>
              <a:t>Over-fly a runway in straight and level flight, avoiding any abrupt movement of the controls and check that the compass reading corresponds to the </a:t>
            </a:r>
            <a:r>
              <a:rPr lang="en-US" baseline="0" smtClean="0"/>
              <a:t>runway direction</a:t>
            </a:r>
          </a:p>
        </p:txBody>
      </p:sp>
      <p:sp>
        <p:nvSpPr>
          <p:cNvPr id="4" name="Slide Number Placeholder 3"/>
          <p:cNvSpPr>
            <a:spLocks noGrp="1"/>
          </p:cNvSpPr>
          <p:nvPr>
            <p:ph type="sldNum" sz="quarter" idx="10"/>
          </p:nvPr>
        </p:nvSpPr>
        <p:spPr/>
        <p:txBody>
          <a:bodyPr/>
          <a:lstStyle/>
          <a:p>
            <a:fld id="{ADE6F6DB-5948-41AF-ACC3-AD0271B908F7}" type="slidenum">
              <a:rPr lang="en-US" smtClean="0"/>
              <a:pPr/>
              <a:t>84</a:t>
            </a:fld>
            <a:endParaRPr lang="en-US"/>
          </a:p>
        </p:txBody>
      </p:sp>
    </p:spTree>
    <p:extLst>
      <p:ext uri="{BB962C8B-B14F-4D97-AF65-F5344CB8AC3E}">
        <p14:creationId xmlns:p14="http://schemas.microsoft.com/office/powerpoint/2010/main" xmlns="" val="858841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Gyroscope: a rotor, spinning at high speed in</a:t>
            </a:r>
            <a:r>
              <a:rPr lang="en-US" baseline="0" dirty="0" smtClean="0"/>
              <a:t> a universal mounting called a </a:t>
            </a:r>
            <a:r>
              <a:rPr lang="en-US" baseline="0" dirty="0" err="1" smtClean="0"/>
              <a:t>gimbal</a:t>
            </a:r>
            <a:r>
              <a:rPr lang="en-US" baseline="0" dirty="0" smtClean="0"/>
              <a:t>, so its axle can point in any direction</a:t>
            </a:r>
          </a:p>
          <a:p>
            <a:endParaRPr lang="en-US" baseline="0" dirty="0" smtClean="0"/>
          </a:p>
          <a:p>
            <a:r>
              <a:rPr lang="en-US" baseline="0" dirty="0" smtClean="0"/>
              <a:t>Gyroscopic inertia: the tendency of a body in rotation to maintain its plane of rotation unless a force is applied</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85</a:t>
            </a:fld>
            <a:endParaRPr lang="en-US"/>
          </a:p>
        </p:txBody>
      </p:sp>
    </p:spTree>
    <p:extLst>
      <p:ext uri="{BB962C8B-B14F-4D97-AF65-F5344CB8AC3E}">
        <p14:creationId xmlns:p14="http://schemas.microsoft.com/office/powerpoint/2010/main" xmlns="" val="197754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Controls</a:t>
            </a:r>
            <a:r>
              <a:rPr lang="en-US" baseline="0" dirty="0" smtClean="0"/>
              <a:t> sometimes have modifications in the form of balances to assist the pilot to move them</a:t>
            </a:r>
            <a:endParaRPr lang="en-US" dirty="0" smtClean="0"/>
          </a:p>
          <a:p>
            <a:endParaRPr lang="en-US" dirty="0" smtClean="0"/>
          </a:p>
          <a:p>
            <a:r>
              <a:rPr lang="en-US" dirty="0" smtClean="0"/>
              <a:t>By</a:t>
            </a:r>
            <a:r>
              <a:rPr lang="en-US" baseline="0" dirty="0" smtClean="0"/>
              <a:t> having some of the control surface in front of the hinge, the air striking the forward portion helps to move the control surface in the required direction. The design also helps to counteract adverse yaw when used in aileron design.</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8</a:t>
            </a:fld>
            <a:endParaRPr lang="en-US"/>
          </a:p>
        </p:txBody>
      </p:sp>
    </p:spTree>
    <p:extLst>
      <p:ext uri="{BB962C8B-B14F-4D97-AF65-F5344CB8AC3E}">
        <p14:creationId xmlns:p14="http://schemas.microsoft.com/office/powerpoint/2010/main" xmlns="" val="65722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86</a:t>
            </a:fld>
            <a:endParaRPr lang="en-US"/>
          </a:p>
        </p:txBody>
      </p:sp>
    </p:spTree>
    <p:extLst>
      <p:ext uri="{BB962C8B-B14F-4D97-AF65-F5344CB8AC3E}">
        <p14:creationId xmlns:p14="http://schemas.microsoft.com/office/powerpoint/2010/main" xmlns="" val="1787621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Diaphragm inside a housing. Housing has a calibrated leak. Both connected to static pressure source.</a:t>
            </a:r>
            <a:r>
              <a:rPr lang="en-US" baseline="0" dirty="0" smtClean="0"/>
              <a:t> M</a:t>
            </a:r>
            <a:r>
              <a:rPr lang="en-US" dirty="0" smtClean="0"/>
              <a:t>easures change of pressure between diaphragm and housing.</a:t>
            </a:r>
          </a:p>
          <a:p>
            <a:pPr marL="228600" indent="-228600">
              <a:buAutoNum type="arabicPeriod"/>
            </a:pPr>
            <a:r>
              <a:rPr lang="en-US" dirty="0" smtClean="0"/>
              <a:t>North</a:t>
            </a:r>
            <a:r>
              <a:rPr lang="en-US" baseline="0" dirty="0" smtClean="0"/>
              <a:t> seeking magnets floating in a liquid will always point to magnetic north. Card attached to magnets to show pilot which direction they are pointing</a:t>
            </a:r>
          </a:p>
          <a:p>
            <a:pPr marL="228600" indent="-228600">
              <a:buAutoNum type="arabicPeriod"/>
            </a:pPr>
            <a:r>
              <a:rPr lang="en-CA" dirty="0" smtClean="0"/>
              <a:t>Precession and rigidity in space</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88</a:t>
            </a:fld>
            <a:endParaRPr lang="en-CA"/>
          </a:p>
        </p:txBody>
      </p:sp>
    </p:spTree>
    <p:extLst>
      <p:ext uri="{BB962C8B-B14F-4D97-AF65-F5344CB8AC3E}">
        <p14:creationId xmlns:p14="http://schemas.microsoft.com/office/powerpoint/2010/main" xmlns="" val="2809184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baseline="0" dirty="0" smtClean="0">
                <a:solidFill>
                  <a:schemeClr val="tx1"/>
                </a:solidFill>
                <a:latin typeface="+mn-lt"/>
                <a:ea typeface="+mn-ea"/>
                <a:cs typeface="+mn-cs"/>
              </a:rPr>
              <a:t>Heading Indicator (Directional Gyro, “DG”)</a:t>
            </a:r>
          </a:p>
          <a:p>
            <a:r>
              <a:rPr lang="en-US" sz="1200" b="0" kern="1200" baseline="0" dirty="0" smtClean="0">
                <a:solidFill>
                  <a:schemeClr val="tx1"/>
                </a:solidFill>
                <a:latin typeface="+mn-lt"/>
                <a:ea typeface="+mn-ea"/>
                <a:cs typeface="+mn-cs"/>
              </a:rPr>
              <a:t>Rotor mounted vertically, turning on a horizontal axis at around 12 000 rpm. The rotor is mounted in an inner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which turns freely around the horizontal axis. This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is mounted inside a second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The card of the instrument is attached to this assembly by a system of gears. DG obeys the principle of Rigidity in Space. The position of the rotor and the gimbals is fixed in three-dimensional space; the aircraft turns around the gyroscope.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Heading Indicator does not seek north and must be periodically calibrated to the compass.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Heading Indicator must be recalibrated at regular intervals to correct for the following errors:</a:t>
            </a:r>
          </a:p>
          <a:p>
            <a:r>
              <a:rPr lang="en-US" sz="1200" b="0" kern="1200" baseline="0" dirty="0" smtClean="0">
                <a:solidFill>
                  <a:schemeClr val="tx1"/>
                </a:solidFill>
                <a:latin typeface="+mn-lt"/>
                <a:ea typeface="+mn-ea"/>
                <a:cs typeface="+mn-cs"/>
              </a:rPr>
              <a:t>Precession error: caused by friction between the moving pieces of the instrument. Error of about 3° every 15 minutes.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Apparent precession: of 15°/hour, caused by the rotation of the Earth beneath the gyro. Both, friction and apparent precession must be corrected for every 15 minutes.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Limitations</a:t>
            </a:r>
          </a:p>
          <a:p>
            <a:r>
              <a:rPr lang="en-US" sz="1200" b="0" kern="1200" baseline="0" dirty="0" smtClean="0">
                <a:solidFill>
                  <a:schemeClr val="tx1"/>
                </a:solidFill>
                <a:latin typeface="+mn-lt"/>
                <a:ea typeface="+mn-ea"/>
                <a:cs typeface="+mn-cs"/>
              </a:rPr>
              <a:t>· climbs, descents and turns must not exceed 85 degrees, and;</a:t>
            </a:r>
          </a:p>
          <a:p>
            <a:r>
              <a:rPr lang="en-US" sz="1200" b="0" kern="1200" baseline="0" dirty="0" smtClean="0">
                <a:solidFill>
                  <a:schemeClr val="tx1"/>
                </a:solidFill>
                <a:latin typeface="+mn-lt"/>
                <a:ea typeface="+mn-ea"/>
                <a:cs typeface="+mn-cs"/>
              </a:rPr>
              <a:t>· the gyroscope must have about 5 minutes to spin up to operational RPM before the instrument can be used for accurate readings.</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89</a:t>
            </a:fld>
            <a:endParaRPr lang="en-US"/>
          </a:p>
        </p:txBody>
      </p:sp>
    </p:spTree>
    <p:extLst>
      <p:ext uri="{BB962C8B-B14F-4D97-AF65-F5344CB8AC3E}">
        <p14:creationId xmlns:p14="http://schemas.microsoft.com/office/powerpoint/2010/main" xmlns="" val="3884642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Horizontally mounted rotor, turning around the vertical axis. The rotor is mounted in a universal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freely rotating around the pitch and roll axes.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Limitations of the Artificial Horizon</a:t>
            </a:r>
          </a:p>
          <a:p>
            <a:r>
              <a:rPr lang="en-US" sz="1200" b="0" kern="1200" baseline="0" dirty="0" smtClean="0">
                <a:solidFill>
                  <a:schemeClr val="tx1"/>
                </a:solidFill>
                <a:latin typeface="+mn-lt"/>
                <a:ea typeface="+mn-ea"/>
                <a:cs typeface="+mn-cs"/>
              </a:rPr>
              <a:t>· Electric: Movements in pitch of 85 degrees, 360 degrees of roll</a:t>
            </a:r>
          </a:p>
          <a:p>
            <a:r>
              <a:rPr lang="en-US" sz="1200" b="0" kern="1200" baseline="0" dirty="0" smtClean="0">
                <a:solidFill>
                  <a:schemeClr val="tx1"/>
                </a:solidFill>
                <a:latin typeface="+mn-lt"/>
                <a:ea typeface="+mn-ea"/>
                <a:cs typeface="+mn-cs"/>
              </a:rPr>
              <a:t>· Pneumatic: 70 degrees of pitch and 90 degrees (vertical) of roll.</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Errors of the Artificial Horizon:</a:t>
            </a:r>
          </a:p>
          <a:p>
            <a:r>
              <a:rPr lang="en-US" sz="1200" b="0" kern="1200" baseline="0" dirty="0" smtClean="0">
                <a:solidFill>
                  <a:schemeClr val="tx1"/>
                </a:solidFill>
                <a:latin typeface="+mn-lt"/>
                <a:ea typeface="+mn-ea"/>
                <a:cs typeface="+mn-cs"/>
              </a:rPr>
              <a:t>· when accelerating the artificial horizon indicates a climbing right turn;</a:t>
            </a:r>
          </a:p>
          <a:p>
            <a:r>
              <a:rPr lang="en-US" sz="1200" b="0" kern="1200" baseline="0" dirty="0" smtClean="0">
                <a:solidFill>
                  <a:schemeClr val="tx1"/>
                </a:solidFill>
                <a:latin typeface="+mn-lt"/>
                <a:ea typeface="+mn-ea"/>
                <a:cs typeface="+mn-cs"/>
              </a:rPr>
              <a:t>· when decelerating the horizon indicates a descending left turn, and;</a:t>
            </a:r>
          </a:p>
          <a:p>
            <a:r>
              <a:rPr lang="en-US" sz="1200" b="0" kern="1200" baseline="0" dirty="0" smtClean="0">
                <a:solidFill>
                  <a:schemeClr val="tx1"/>
                </a:solidFill>
                <a:latin typeface="+mn-lt"/>
                <a:ea typeface="+mn-ea"/>
                <a:cs typeface="+mn-cs"/>
              </a:rPr>
              <a:t>· when turning the gyroscope </a:t>
            </a:r>
            <a:r>
              <a:rPr lang="en-US" sz="1200" b="0" kern="1200" baseline="0" dirty="0" err="1" smtClean="0">
                <a:solidFill>
                  <a:schemeClr val="tx1"/>
                </a:solidFill>
                <a:latin typeface="+mn-lt"/>
                <a:ea typeface="+mn-ea"/>
                <a:cs typeface="+mn-cs"/>
              </a:rPr>
              <a:t>precesses</a:t>
            </a:r>
            <a:r>
              <a:rPr lang="en-US" sz="1200" b="0" kern="1200" baseline="0" dirty="0" smtClean="0">
                <a:solidFill>
                  <a:schemeClr val="tx1"/>
                </a:solidFill>
                <a:latin typeface="+mn-lt"/>
                <a:ea typeface="+mn-ea"/>
                <a:cs typeface="+mn-cs"/>
              </a:rPr>
              <a:t> to the side of the turn.</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90</a:t>
            </a:fld>
            <a:endParaRPr lang="en-US"/>
          </a:p>
        </p:txBody>
      </p:sp>
    </p:spTree>
    <p:extLst>
      <p:ext uri="{BB962C8B-B14F-4D97-AF65-F5344CB8AC3E}">
        <p14:creationId xmlns:p14="http://schemas.microsoft.com/office/powerpoint/2010/main" xmlns="" val="2239560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Turn and Bank Indicator</a:t>
            </a:r>
          </a:p>
          <a:p>
            <a:r>
              <a:rPr lang="en-US" sz="1200" b="0" kern="1200" baseline="0" dirty="0" smtClean="0">
                <a:solidFill>
                  <a:schemeClr val="tx1"/>
                </a:solidFill>
                <a:latin typeface="+mn-lt"/>
                <a:ea typeface="+mn-ea"/>
                <a:cs typeface="+mn-cs"/>
              </a:rPr>
              <a:t>The basic principle behind the turn indicator is gyroscopic precession. When the aircraft turns to the right or left, the rotor « leads » around its axis of rotation and displaces the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The movement of the </a:t>
            </a:r>
            <a:r>
              <a:rPr lang="en-US" sz="1200" b="0" kern="1200" baseline="0" dirty="0" err="1" smtClean="0">
                <a:solidFill>
                  <a:schemeClr val="tx1"/>
                </a:solidFill>
                <a:latin typeface="+mn-lt"/>
                <a:ea typeface="+mn-ea"/>
                <a:cs typeface="+mn-cs"/>
              </a:rPr>
              <a:t>gimbal</a:t>
            </a:r>
            <a:r>
              <a:rPr lang="en-US" sz="1200" b="0" kern="1200" baseline="0" dirty="0" smtClean="0">
                <a:solidFill>
                  <a:schemeClr val="tx1"/>
                </a:solidFill>
                <a:latin typeface="+mn-lt"/>
                <a:ea typeface="+mn-ea"/>
                <a:cs typeface="+mn-cs"/>
              </a:rPr>
              <a:t> is transmitted through mechanical linkages to the needle on the face of the instrument. A spring returns the gyro to its previous position once the aircraft stops turning.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ball (Slip Indicator): is affected by gravity and centrifugal force. It is simply a steel ball sealed into a curved glass tube filled with liquid. The needle indicates the direction and rate of turn. It reacts only to yaw. The ball indicates the coordination of the turn; that is, if there is any slipping or skidding. In a turn, if the ball is opposite the needle, the aircraft is skidding, If the needle and ball are on the same side, you are slipping. If the ball is centered, the turn is well-coordinated.</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91</a:t>
            </a:fld>
            <a:endParaRPr lang="en-US"/>
          </a:p>
        </p:txBody>
      </p:sp>
    </p:spTree>
    <p:extLst>
      <p:ext uri="{BB962C8B-B14F-4D97-AF65-F5344CB8AC3E}">
        <p14:creationId xmlns:p14="http://schemas.microsoft.com/office/powerpoint/2010/main" xmlns="" val="1534786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Turn Coordinator</a:t>
            </a:r>
          </a:p>
          <a:p>
            <a:r>
              <a:rPr lang="en-US" sz="1200" kern="1200" baseline="0" dirty="0" smtClean="0">
                <a:solidFill>
                  <a:schemeClr val="tx1"/>
                </a:solidFill>
                <a:latin typeface="+mn-lt"/>
                <a:ea typeface="+mn-ea"/>
                <a:cs typeface="+mn-cs"/>
              </a:rPr>
              <a:t>· electrically powered;</a:t>
            </a:r>
          </a:p>
          <a:p>
            <a:r>
              <a:rPr lang="en-US" sz="1200" kern="1200" baseline="0" dirty="0" smtClean="0">
                <a:solidFill>
                  <a:schemeClr val="tx1"/>
                </a:solidFill>
                <a:latin typeface="+mn-lt"/>
                <a:ea typeface="+mn-ea"/>
                <a:cs typeface="+mn-cs"/>
              </a:rPr>
              <a:t>· same principle as the turn indicator but the instrument reacts to both yaw and roll, and;</a:t>
            </a:r>
          </a:p>
          <a:p>
            <a:r>
              <a:rPr lang="en-US" sz="1200" kern="1200" baseline="0" dirty="0" smtClean="0">
                <a:solidFill>
                  <a:schemeClr val="tx1"/>
                </a:solidFill>
                <a:latin typeface="+mn-lt"/>
                <a:ea typeface="+mn-ea"/>
                <a:cs typeface="+mn-cs"/>
              </a:rPr>
              <a:t>· the needle is replaced by an airplane figure.</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92</a:t>
            </a:fld>
            <a:endParaRPr lang="en-US"/>
          </a:p>
        </p:txBody>
      </p:sp>
    </p:spTree>
    <p:extLst>
      <p:ext uri="{BB962C8B-B14F-4D97-AF65-F5344CB8AC3E}">
        <p14:creationId xmlns:p14="http://schemas.microsoft.com/office/powerpoint/2010/main" xmlns="" val="3918451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err="1" smtClean="0">
                <a:solidFill>
                  <a:schemeClr val="tx1"/>
                </a:solidFill>
                <a:latin typeface="+mn-lt"/>
                <a:ea typeface="+mn-ea"/>
                <a:cs typeface="+mn-cs"/>
              </a:rPr>
              <a:t>Yawstring</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Gliders use a </a:t>
            </a:r>
            <a:r>
              <a:rPr lang="en-US" sz="1200" b="0" kern="1200" baseline="0" dirty="0" err="1" smtClean="0">
                <a:solidFill>
                  <a:schemeClr val="tx1"/>
                </a:solidFill>
                <a:latin typeface="+mn-lt"/>
                <a:ea typeface="+mn-ea"/>
                <a:cs typeface="+mn-cs"/>
              </a:rPr>
              <a:t>yawstring</a:t>
            </a:r>
            <a:r>
              <a:rPr lang="en-US" sz="1200" b="0" kern="1200" baseline="0" dirty="0" smtClean="0">
                <a:solidFill>
                  <a:schemeClr val="tx1"/>
                </a:solidFill>
                <a:latin typeface="+mn-lt"/>
                <a:ea typeface="+mn-ea"/>
                <a:cs typeface="+mn-cs"/>
              </a:rPr>
              <a:t> to indicate the coordination of turns. The </a:t>
            </a:r>
            <a:r>
              <a:rPr lang="en-US" sz="1200" b="0" kern="1200" baseline="0" dirty="0" err="1" smtClean="0">
                <a:solidFill>
                  <a:schemeClr val="tx1"/>
                </a:solidFill>
                <a:latin typeface="+mn-lt"/>
                <a:ea typeface="+mn-ea"/>
                <a:cs typeface="+mn-cs"/>
              </a:rPr>
              <a:t>yawstring</a:t>
            </a:r>
            <a:r>
              <a:rPr lang="en-US" sz="1200" b="0" kern="1200" baseline="0" dirty="0" smtClean="0">
                <a:solidFill>
                  <a:schemeClr val="tx1"/>
                </a:solidFill>
                <a:latin typeface="+mn-lt"/>
                <a:ea typeface="+mn-ea"/>
                <a:cs typeface="+mn-cs"/>
              </a:rPr>
              <a:t> a short piece of light string or yarn. If the string is streaming straight back towards the pilot, the glider is well coordinated. If the </a:t>
            </a:r>
            <a:r>
              <a:rPr lang="en-US" sz="1200" b="0" kern="1200" baseline="0" dirty="0" err="1" smtClean="0">
                <a:solidFill>
                  <a:schemeClr val="tx1"/>
                </a:solidFill>
                <a:latin typeface="+mn-lt"/>
                <a:ea typeface="+mn-ea"/>
                <a:cs typeface="+mn-cs"/>
              </a:rPr>
              <a:t>yawstring</a:t>
            </a:r>
            <a:r>
              <a:rPr lang="en-US" sz="1200" b="0" kern="1200" baseline="0" dirty="0" smtClean="0">
                <a:solidFill>
                  <a:schemeClr val="tx1"/>
                </a:solidFill>
                <a:latin typeface="+mn-lt"/>
                <a:ea typeface="+mn-ea"/>
                <a:cs typeface="+mn-cs"/>
              </a:rPr>
              <a:t> is streaming towards the inside of the turn, the aircraft is skidding. If the </a:t>
            </a:r>
            <a:r>
              <a:rPr lang="en-US" sz="1200" b="0" kern="1200" baseline="0" dirty="0" err="1" smtClean="0">
                <a:solidFill>
                  <a:schemeClr val="tx1"/>
                </a:solidFill>
                <a:latin typeface="+mn-lt"/>
                <a:ea typeface="+mn-ea"/>
                <a:cs typeface="+mn-cs"/>
              </a:rPr>
              <a:t>yawstring</a:t>
            </a:r>
            <a:r>
              <a:rPr lang="en-US" sz="1200" b="0" kern="1200" baseline="0" dirty="0" smtClean="0">
                <a:solidFill>
                  <a:schemeClr val="tx1"/>
                </a:solidFill>
                <a:latin typeface="+mn-lt"/>
                <a:ea typeface="+mn-ea"/>
                <a:cs typeface="+mn-cs"/>
              </a:rPr>
              <a:t> is streaming towards the outside of the turn, the aircraft is slipping.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Skidding turn</a:t>
            </a:r>
          </a:p>
          <a:p>
            <a:r>
              <a:rPr lang="en-US" sz="1200" b="0" kern="1200" baseline="0" dirty="0" smtClean="0">
                <a:solidFill>
                  <a:schemeClr val="tx1"/>
                </a:solidFill>
                <a:latin typeface="+mn-lt"/>
                <a:ea typeface="+mn-ea"/>
                <a:cs typeface="+mn-cs"/>
              </a:rPr>
              <a:t>If the pilot uses excessive rudder in a turn, the aircraft will skid towards the outside of the turn. This can be corrected by releasing some pressure on the rudder pedals, or by increasing the bank angle.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Slipping Turn</a:t>
            </a:r>
          </a:p>
          <a:p>
            <a:r>
              <a:rPr lang="en-US" sz="1200" b="0" kern="1200" baseline="0" dirty="0" smtClean="0">
                <a:solidFill>
                  <a:schemeClr val="tx1"/>
                </a:solidFill>
                <a:latin typeface="+mn-lt"/>
                <a:ea typeface="+mn-ea"/>
                <a:cs typeface="+mn-cs"/>
              </a:rPr>
              <a:t>In a turn, the pilot does not apply sufficient rudder (or applies opposite rudder) for the bank angle adopted, which causes the aircraft to fall into the inside of the turn. This can be corrected by increasing the rudder applied in the direction of the turn or by reducing the bank angle.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Coordinated Turn</a:t>
            </a:r>
          </a:p>
          <a:p>
            <a:r>
              <a:rPr lang="en-US" sz="1200" b="0" kern="1200" baseline="0" dirty="0" smtClean="0">
                <a:solidFill>
                  <a:schemeClr val="tx1"/>
                </a:solidFill>
                <a:latin typeface="+mn-lt"/>
                <a:ea typeface="+mn-ea"/>
                <a:cs typeface="+mn-cs"/>
              </a:rPr>
              <a:t>A coordinated turn is performed by the coordinated use of the rudder and ailerons. When a turn is correctly executed, the ball will be centered or </a:t>
            </a:r>
            <a:r>
              <a:rPr lang="en-US" sz="1200" b="0" kern="1200" baseline="0" dirty="0" err="1" smtClean="0">
                <a:solidFill>
                  <a:schemeClr val="tx1"/>
                </a:solidFill>
                <a:latin typeface="+mn-lt"/>
                <a:ea typeface="+mn-ea"/>
                <a:cs typeface="+mn-cs"/>
              </a:rPr>
              <a:t>yawstring</a:t>
            </a:r>
            <a:r>
              <a:rPr lang="en-US" sz="1200" b="0" kern="1200" baseline="0" dirty="0" smtClean="0">
                <a:solidFill>
                  <a:schemeClr val="tx1"/>
                </a:solidFill>
                <a:latin typeface="+mn-lt"/>
                <a:ea typeface="+mn-ea"/>
                <a:cs typeface="+mn-cs"/>
              </a:rPr>
              <a:t> will point straight back, and drag will be minimized.</a:t>
            </a:r>
            <a:endParaRPr lang="en-US" b="0"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93</a:t>
            </a:fld>
            <a:endParaRPr lang="en-US"/>
          </a:p>
        </p:txBody>
      </p:sp>
    </p:spTree>
    <p:extLst>
      <p:ext uri="{BB962C8B-B14F-4D97-AF65-F5344CB8AC3E}">
        <p14:creationId xmlns:p14="http://schemas.microsoft.com/office/powerpoint/2010/main" xmlns="" val="11440523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Heading indicator</a:t>
            </a:r>
            <a:br>
              <a:rPr lang="en-CA" baseline="0" dirty="0" smtClean="0"/>
            </a:br>
            <a:r>
              <a:rPr lang="en-CA" baseline="0" dirty="0" smtClean="0"/>
              <a:t>Attitude indicator</a:t>
            </a:r>
          </a:p>
          <a:p>
            <a:pPr marL="228600" indent="-228600">
              <a:buAutoNum type="arabicPeriod"/>
            </a:pPr>
            <a:r>
              <a:rPr lang="en-CA" baseline="0" dirty="0" smtClean="0"/>
              <a:t>Turn and slip</a:t>
            </a:r>
            <a:br>
              <a:rPr lang="en-CA" baseline="0" dirty="0" smtClean="0"/>
            </a:br>
            <a:r>
              <a:rPr lang="en-CA" baseline="0" dirty="0" smtClean="0"/>
              <a:t>Turn coordinator</a:t>
            </a:r>
            <a:br>
              <a:rPr lang="en-CA" baseline="0" dirty="0" smtClean="0"/>
            </a:br>
            <a:r>
              <a:rPr lang="en-CA" baseline="0" dirty="0" smtClean="0"/>
              <a:t>Inclinometer</a:t>
            </a:r>
          </a:p>
          <a:p>
            <a:pPr marL="228600" indent="-228600">
              <a:buAutoNum type="arabicPeriod"/>
            </a:pPr>
            <a:r>
              <a:rPr lang="en-CA" baseline="0" dirty="0" smtClean="0"/>
              <a:t>Centrifugal force</a:t>
            </a:r>
            <a:br>
              <a:rPr lang="en-CA" baseline="0" dirty="0" smtClean="0"/>
            </a:br>
            <a:r>
              <a:rPr lang="en-CA" baseline="0" dirty="0" smtClean="0"/>
              <a:t>Gravity</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94</a:t>
            </a:fld>
            <a:endParaRPr lang="en-CA"/>
          </a:p>
        </p:txBody>
      </p:sp>
    </p:spTree>
    <p:extLst>
      <p:ext uri="{BB962C8B-B14F-4D97-AF65-F5344CB8AC3E}">
        <p14:creationId xmlns:p14="http://schemas.microsoft.com/office/powerpoint/2010/main" xmlns="" val="40178722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Horizontal stabilizer</a:t>
            </a:r>
            <a:br>
              <a:rPr lang="en-CA" dirty="0" smtClean="0"/>
            </a:br>
            <a:r>
              <a:rPr lang="en-CA" dirty="0" smtClean="0"/>
              <a:t>Control pitch of the aircraft</a:t>
            </a:r>
          </a:p>
          <a:p>
            <a:pPr marL="228600" indent="-228600">
              <a:buAutoNum type="arabicPeriod"/>
            </a:pPr>
            <a:r>
              <a:rPr lang="en-CA" dirty="0" smtClean="0"/>
              <a:t>Dihedral</a:t>
            </a:r>
            <a:br>
              <a:rPr lang="en-CA" dirty="0" smtClean="0"/>
            </a:br>
            <a:r>
              <a:rPr lang="en-CA" dirty="0" smtClean="0"/>
              <a:t>Keel</a:t>
            </a:r>
            <a:r>
              <a:rPr lang="en-CA" baseline="0" dirty="0" smtClean="0"/>
              <a:t> effect</a:t>
            </a:r>
            <a:br>
              <a:rPr lang="en-CA" baseline="0" dirty="0" smtClean="0"/>
            </a:br>
            <a:r>
              <a:rPr lang="en-CA" baseline="0" dirty="0" smtClean="0"/>
              <a:t>Sweepback</a:t>
            </a:r>
            <a:br>
              <a:rPr lang="en-CA" baseline="0" dirty="0" smtClean="0"/>
            </a:br>
            <a:r>
              <a:rPr lang="en-CA" baseline="0" dirty="0" smtClean="0"/>
              <a:t>Distribution of weight</a:t>
            </a:r>
          </a:p>
          <a:p>
            <a:pPr marL="228600" indent="-228600">
              <a:buAutoNum type="arabicPeriod"/>
            </a:pPr>
            <a:r>
              <a:rPr lang="en-CA" dirty="0" smtClean="0"/>
              <a:t>Weight</a:t>
            </a:r>
            <a:br>
              <a:rPr lang="en-CA" dirty="0" smtClean="0"/>
            </a:br>
            <a:r>
              <a:rPr lang="en-CA" dirty="0" smtClean="0"/>
              <a:t>Center</a:t>
            </a:r>
            <a:r>
              <a:rPr lang="en-CA" baseline="0" dirty="0" smtClean="0"/>
              <a:t> of gravity</a:t>
            </a:r>
            <a:br>
              <a:rPr lang="en-CA" baseline="0" dirty="0" smtClean="0"/>
            </a:br>
            <a:r>
              <a:rPr lang="en-CA" baseline="0" dirty="0" smtClean="0"/>
              <a:t>Turbulence</a:t>
            </a:r>
            <a:br>
              <a:rPr lang="en-CA" baseline="0" dirty="0" smtClean="0"/>
            </a:br>
            <a:r>
              <a:rPr lang="en-CA" baseline="0" dirty="0" smtClean="0"/>
              <a:t>Turns</a:t>
            </a:r>
            <a:br>
              <a:rPr lang="en-CA" baseline="0" dirty="0" smtClean="0"/>
            </a:br>
            <a:r>
              <a:rPr lang="en-CA" baseline="0" dirty="0" smtClean="0"/>
              <a:t>Flaps</a:t>
            </a:r>
            <a:br>
              <a:rPr lang="en-CA" baseline="0" dirty="0" smtClean="0"/>
            </a:br>
            <a:r>
              <a:rPr lang="en-CA" baseline="0" dirty="0" smtClean="0"/>
              <a:t>Contaminants</a:t>
            </a:r>
          </a:p>
          <a:p>
            <a:pPr marL="228600" indent="-228600">
              <a:buAutoNum type="arabicPeriod"/>
            </a:pPr>
            <a:r>
              <a:rPr lang="en-CA" baseline="0" dirty="0" smtClean="0"/>
              <a:t>Airspeed indicator</a:t>
            </a:r>
          </a:p>
          <a:p>
            <a:pPr marL="228600" indent="-228600">
              <a:buAutoNum type="arabicPeriod"/>
            </a:pPr>
            <a:r>
              <a:rPr lang="en-CA" dirty="0" smtClean="0"/>
              <a:t>The force on a gyroscope will be felt 90 degree</a:t>
            </a:r>
            <a:r>
              <a:rPr lang="en-CA" baseline="0" dirty="0" smtClean="0"/>
              <a:t>s in the direction of rotation</a:t>
            </a:r>
            <a:endParaRPr lang="en-CA" dirty="0" smtClean="0"/>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95</a:t>
            </a:fld>
            <a:endParaRPr lang="en-CA"/>
          </a:p>
        </p:txBody>
      </p:sp>
    </p:spTree>
    <p:extLst>
      <p:ext uri="{BB962C8B-B14F-4D97-AF65-F5344CB8AC3E}">
        <p14:creationId xmlns:p14="http://schemas.microsoft.com/office/powerpoint/2010/main" xmlns="" val="27964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Balance:</a:t>
            </a:r>
            <a:br>
              <a:rPr lang="en-US" dirty="0" smtClean="0"/>
            </a:br>
            <a:r>
              <a:rPr lang="en-US" dirty="0" smtClean="0"/>
              <a:t>Serves to reduce the risk of flutter</a:t>
            </a:r>
            <a:r>
              <a:rPr lang="en-US" baseline="0" dirty="0" smtClean="0"/>
              <a:t> on the control surfaces</a:t>
            </a:r>
          </a:p>
          <a:p>
            <a:endParaRPr lang="en-US" baseline="0" dirty="0" smtClean="0"/>
          </a:p>
          <a:p>
            <a:r>
              <a:rPr lang="en-US" dirty="0" smtClean="0"/>
              <a:t>Static Balance:</a:t>
            </a:r>
          </a:p>
          <a:p>
            <a:r>
              <a:rPr lang="en-US" sz="1200" kern="1200" baseline="0" dirty="0" smtClean="0">
                <a:solidFill>
                  <a:schemeClr val="tx1"/>
                </a:solidFill>
                <a:latin typeface="+mn-lt"/>
                <a:ea typeface="+mn-ea"/>
                <a:cs typeface="+mn-cs"/>
              </a:rPr>
              <a:t>The exact distribution of weight on a control surface is very important. For this reason, when a control surface is repainted, repaired or component parts replaced, it is essential to check for proper balance and have it rebalanced if necessary. To do this, the control surface is removed, placed in a jig and the position of the centre of gravity checked against the manufacturer’s specifications. Without any airflow over the control surface, it must balance on its specified C-of-G.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Flutter:</a:t>
            </a:r>
          </a:p>
          <a:p>
            <a:r>
              <a:rPr lang="en-US" sz="1200" kern="1200" baseline="0" dirty="0" smtClean="0">
                <a:solidFill>
                  <a:schemeClr val="tx1"/>
                </a:solidFill>
                <a:latin typeface="+mn-lt"/>
                <a:ea typeface="+mn-ea"/>
                <a:cs typeface="+mn-cs"/>
              </a:rPr>
              <a:t>Caused by elastic vibrations which are produced at high speeds. </a:t>
            </a:r>
            <a:r>
              <a:rPr lang="en-US" baseline="0" dirty="0" smtClean="0"/>
              <a:t>Flutter can occur at high speeds and can lead to failure of the affected component.</a:t>
            </a:r>
            <a:endParaRPr lang="en-US" dirty="0"/>
          </a:p>
        </p:txBody>
      </p:sp>
      <p:sp>
        <p:nvSpPr>
          <p:cNvPr id="4" name="Slide Number Placeholder 3"/>
          <p:cNvSpPr>
            <a:spLocks noGrp="1"/>
          </p:cNvSpPr>
          <p:nvPr>
            <p:ph type="sldNum" sz="quarter" idx="10"/>
          </p:nvPr>
        </p:nvSpPr>
        <p:spPr/>
        <p:txBody>
          <a:bodyPr/>
          <a:lstStyle/>
          <a:p>
            <a:fld id="{ADE6F6DB-5948-41AF-ACC3-AD0271B908F7}" type="slidenum">
              <a:rPr lang="en-US" smtClean="0"/>
              <a:pPr/>
              <a:t>9</a:t>
            </a:fld>
            <a:endParaRPr lang="en-US"/>
          </a:p>
        </p:txBody>
      </p:sp>
    </p:spTree>
    <p:extLst>
      <p:ext uri="{BB962C8B-B14F-4D97-AF65-F5344CB8AC3E}">
        <p14:creationId xmlns:p14="http://schemas.microsoft.com/office/powerpoint/2010/main" xmlns="" val="300514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aircraft in flight rotates</a:t>
            </a:r>
            <a:r>
              <a:rPr lang="en-US" baseline="0" dirty="0" smtClean="0"/>
              <a:t> around 3 axes. These axes pass and meet through the centre of gravity of the aircraft (the central balance point of the aircraft’s total weight)</a:t>
            </a:r>
          </a:p>
          <a:p>
            <a:endParaRPr lang="en-CA" dirty="0" smtClean="0"/>
          </a:p>
          <a:p>
            <a:r>
              <a:rPr lang="en-CA" dirty="0" smtClean="0"/>
              <a:t>Longitudinal axis:</a:t>
            </a:r>
          </a:p>
          <a:p>
            <a:r>
              <a:rPr lang="en-CA" dirty="0" smtClean="0"/>
              <a:t>Lengthwise</a:t>
            </a:r>
            <a:r>
              <a:rPr lang="en-CA" baseline="0" dirty="0" smtClean="0"/>
              <a:t> from nose to tail</a:t>
            </a:r>
          </a:p>
          <a:p>
            <a:r>
              <a:rPr lang="en-CA" baseline="0" dirty="0" smtClean="0"/>
              <a:t>Movement around this axis is called roll</a:t>
            </a:r>
          </a:p>
          <a:p>
            <a:r>
              <a:rPr lang="en-CA" baseline="0" dirty="0" smtClean="0"/>
              <a:t>Controlled by ailerons by moving stick or yoke side to side</a:t>
            </a:r>
          </a:p>
          <a:p>
            <a:r>
              <a:rPr lang="en-CA" baseline="0" dirty="0" smtClean="0"/>
              <a:t>Lowers aileron on one wing and raises the other. The </a:t>
            </a:r>
            <a:r>
              <a:rPr lang="en-CA" baseline="0" dirty="0" err="1" smtClean="0"/>
              <a:t>downgoing</a:t>
            </a:r>
            <a:r>
              <a:rPr lang="en-CA" baseline="0" dirty="0" smtClean="0"/>
              <a:t> aileron increases camber producing more lift and the wing rises. The </a:t>
            </a:r>
            <a:r>
              <a:rPr lang="en-CA" baseline="0" dirty="0" err="1" smtClean="0"/>
              <a:t>upgoing</a:t>
            </a:r>
            <a:r>
              <a:rPr lang="en-CA" baseline="0" dirty="0" smtClean="0"/>
              <a:t> aileron spoils the airflow, decreasing lift and the wing descends</a:t>
            </a:r>
          </a:p>
          <a:p>
            <a:endParaRPr lang="en-CA" baseline="0" dirty="0" smtClean="0"/>
          </a:p>
          <a:p>
            <a:r>
              <a:rPr lang="en-CA" baseline="0" dirty="0" smtClean="0"/>
              <a:t>Lateral axis:</a:t>
            </a:r>
          </a:p>
          <a:p>
            <a:r>
              <a:rPr lang="en-CA" baseline="0" dirty="0" smtClean="0"/>
              <a:t>Crosswise from wing tip to wing tip</a:t>
            </a:r>
          </a:p>
          <a:p>
            <a:r>
              <a:rPr lang="en-CA" baseline="0" dirty="0" smtClean="0"/>
              <a:t>Movement around this axis is called pitch</a:t>
            </a:r>
          </a:p>
          <a:p>
            <a:r>
              <a:rPr lang="en-CA" baseline="0" dirty="0" smtClean="0"/>
              <a:t>Controlled by elevator by moving stick or yoke forward or backward</a:t>
            </a:r>
          </a:p>
          <a:p>
            <a:r>
              <a:rPr lang="en-CA" baseline="0" dirty="0" smtClean="0"/>
              <a:t>When you push forward, the elevator deflects downward, increasing camber which increases lift and raises the tail, forcing the nose down</a:t>
            </a:r>
          </a:p>
          <a:p>
            <a:endParaRPr lang="en-CA" baseline="0" dirty="0" smtClean="0"/>
          </a:p>
          <a:p>
            <a:r>
              <a:rPr lang="en-CA" baseline="0" dirty="0" smtClean="0"/>
              <a:t>Vertical or normal axis:</a:t>
            </a:r>
          </a:p>
          <a:p>
            <a:r>
              <a:rPr lang="en-CA" dirty="0" smtClean="0"/>
              <a:t>Vertically through centre of gravity</a:t>
            </a:r>
          </a:p>
          <a:p>
            <a:r>
              <a:rPr lang="en-CA" dirty="0" smtClean="0"/>
              <a:t>Movement around this axis is called yaw</a:t>
            </a:r>
            <a:endParaRPr lang="en-CA" baseline="0" dirty="0" smtClean="0"/>
          </a:p>
          <a:p>
            <a:r>
              <a:rPr lang="en-CA" baseline="0" dirty="0" smtClean="0"/>
              <a:t>Controlled by rudder by pushing left and right rudder pedals</a:t>
            </a:r>
          </a:p>
          <a:p>
            <a:r>
              <a:rPr lang="en-CA" baseline="0" dirty="0" smtClean="0"/>
              <a:t>Pushing left rudder pedal will deflect rudder left into the airflow. The pressure of the airflow against the rudder pushes tail right forcing nose to the left</a:t>
            </a:r>
          </a:p>
        </p:txBody>
      </p:sp>
      <p:sp>
        <p:nvSpPr>
          <p:cNvPr id="4" name="Slide Number Placeholder 3"/>
          <p:cNvSpPr>
            <a:spLocks noGrp="1"/>
          </p:cNvSpPr>
          <p:nvPr>
            <p:ph type="sldNum" sz="quarter" idx="10"/>
          </p:nvPr>
        </p:nvSpPr>
        <p:spPr/>
        <p:txBody>
          <a:bodyPr/>
          <a:lstStyle/>
          <a:p>
            <a:fld id="{E255710B-7F40-4C60-A431-B5574C5BB7C5}" type="slidenum">
              <a:rPr lang="en-CA" smtClean="0"/>
              <a:pPr/>
              <a:t>11</a:t>
            </a:fld>
            <a:endParaRPr lang="en-CA"/>
          </a:p>
        </p:txBody>
      </p:sp>
    </p:spTree>
    <p:extLst>
      <p:ext uri="{BB962C8B-B14F-4D97-AF65-F5344CB8AC3E}">
        <p14:creationId xmlns:p14="http://schemas.microsoft.com/office/powerpoint/2010/main" xmlns="" val="199918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Longitudinal, lateral,</a:t>
            </a:r>
            <a:r>
              <a:rPr lang="en-CA" baseline="0" dirty="0" smtClean="0"/>
              <a:t> vertical</a:t>
            </a:r>
          </a:p>
          <a:p>
            <a:pPr marL="228600" indent="-228600">
              <a:buAutoNum type="arabicPeriod"/>
            </a:pPr>
            <a:r>
              <a:rPr lang="en-CA" dirty="0" smtClean="0"/>
              <a:t>When outside wing produces</a:t>
            </a:r>
            <a:r>
              <a:rPr lang="en-CA" baseline="0" dirty="0" smtClean="0"/>
              <a:t> more lift than inside wing, it causes the aircraft to yaw in the opposite direction of the turn</a:t>
            </a:r>
          </a:p>
          <a:p>
            <a:pPr marL="228600" indent="-228600">
              <a:buAutoNum type="arabicPeriod"/>
            </a:pPr>
            <a:r>
              <a:rPr lang="en-CA" dirty="0" smtClean="0"/>
              <a:t>Mass, static and dynamic balance</a:t>
            </a:r>
          </a:p>
          <a:p>
            <a:endParaRPr lang="en-CA" dirty="0"/>
          </a:p>
        </p:txBody>
      </p:sp>
      <p:sp>
        <p:nvSpPr>
          <p:cNvPr id="4" name="Slide Number Placeholder 3"/>
          <p:cNvSpPr>
            <a:spLocks noGrp="1"/>
          </p:cNvSpPr>
          <p:nvPr>
            <p:ph type="sldNum" sz="quarter" idx="10"/>
          </p:nvPr>
        </p:nvSpPr>
        <p:spPr/>
        <p:txBody>
          <a:bodyPr/>
          <a:lstStyle/>
          <a:p>
            <a:fld id="{E255710B-7F40-4C60-A431-B5574C5BB7C5}" type="slidenum">
              <a:rPr lang="en-CA" smtClean="0"/>
              <a:pPr/>
              <a:t>12</a:t>
            </a:fld>
            <a:endParaRPr lang="en-CA"/>
          </a:p>
        </p:txBody>
      </p:sp>
    </p:spTree>
    <p:extLst>
      <p:ext uri="{BB962C8B-B14F-4D97-AF65-F5344CB8AC3E}">
        <p14:creationId xmlns:p14="http://schemas.microsoft.com/office/powerpoint/2010/main" xmlns="" val="3446952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ABACC8-11D7-42BE-A918-9C9EC722A05E}" type="datetimeFigureOut">
              <a:rPr lang="en-CA" smtClean="0"/>
              <a:pPr/>
              <a:t>2017-09-23</a:t>
            </a:fld>
            <a:endParaRPr lang="en-C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C9BA3CF-0E6B-4B4A-864C-50A24BBB78F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9ABACC8-11D7-42BE-A918-9C9EC722A05E}" type="datetimeFigureOut">
              <a:rPr lang="en-CA" smtClean="0"/>
              <a:pPr/>
              <a:t>2017-09-23</a:t>
            </a:fld>
            <a:endParaRPr lang="en-C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C9BA3CF-0E6B-4B4A-864C-50A24BBB78F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ABACC8-11D7-42BE-A918-9C9EC722A05E}" type="datetimeFigureOut">
              <a:rPr lang="en-CA" smtClean="0"/>
              <a:pPr/>
              <a:t>2017-09-23</a:t>
            </a:fld>
            <a:endParaRPr lang="en-C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C9BA3CF-0E6B-4B4A-864C-50A24BBB78F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9ABACC8-11D7-42BE-A918-9C9EC722A05E}" type="datetimeFigureOut">
              <a:rPr lang="en-CA" smtClean="0"/>
              <a:pPr/>
              <a:t>2017-09-23</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a:p>
        </p:txBody>
      </p:sp>
      <p:sp>
        <p:nvSpPr>
          <p:cNvPr id="4" name="Slide Number Placeholder 3"/>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5C9BA3CF-0E6B-4B4A-864C-50A24BBB78F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9ABACC8-11D7-42BE-A918-9C9EC722A05E}" type="datetimeFigureOut">
              <a:rPr lang="en-CA" smtClean="0"/>
              <a:pPr/>
              <a:t>2017-09-23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5C9BA3CF-0E6B-4B4A-864C-50A24BBB78F7}" type="slidenum">
              <a:rPr lang="en-CA" smtClean="0"/>
              <a:pPr/>
              <a:t>‹#›</a:t>
            </a:fld>
            <a:endParaRPr lang="en-C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ABACC8-11D7-42BE-A918-9C9EC722A05E}" type="datetimeFigureOut">
              <a:rPr lang="en-CA" smtClean="0"/>
              <a:pPr/>
              <a:t>2017-09-23</a:t>
            </a:fld>
            <a:endParaRPr lang="en-C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C9BA3CF-0E6B-4B4A-864C-50A24BBB78F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smtClean="0"/>
              <a:t>Theory of Flight</a:t>
            </a:r>
            <a:br>
              <a:rPr lang="en-CA" smtClean="0"/>
            </a:br>
            <a:r>
              <a:rPr lang="en-CA" smtClean="0"/>
              <a:t>Part 2</a:t>
            </a:r>
            <a:endParaRPr lang="en-CA" dirty="0"/>
          </a:p>
        </p:txBody>
      </p:sp>
      <p:sp>
        <p:nvSpPr>
          <p:cNvPr id="5" name="Subtitle 4"/>
          <p:cNvSpPr>
            <a:spLocks noGrp="1"/>
          </p:cNvSpPr>
          <p:nvPr>
            <p:ph type="subTitle" idx="1"/>
          </p:nvPr>
        </p:nvSpPr>
        <p:spPr/>
        <p:txBody>
          <a:bodyPr/>
          <a:lstStyle/>
          <a:p>
            <a:r>
              <a:rPr lang="en-CA" smtClean="0"/>
              <a:t>References: FTGU 29th Pages 3-45, Pilot’s Handbook of Aeronautical Knowledge Chapters 1-3</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Balanced Controls</a:t>
            </a:r>
            <a:endParaRPr lang="en-US" dirty="0"/>
          </a:p>
        </p:txBody>
      </p:sp>
      <p:sp>
        <p:nvSpPr>
          <p:cNvPr id="11" name="Text Placeholder 10"/>
          <p:cNvSpPr>
            <a:spLocks noGrp="1"/>
          </p:cNvSpPr>
          <p:nvPr>
            <p:ph type="body" idx="1"/>
          </p:nvPr>
        </p:nvSpPr>
        <p:spPr/>
        <p:txBody>
          <a:bodyPr/>
          <a:lstStyle/>
          <a:p>
            <a:r>
              <a:rPr lang="en-CA" smtClean="0"/>
              <a:t>Horn Balance</a:t>
            </a:r>
            <a:endParaRPr lang="en-CA" dirty="0"/>
          </a:p>
        </p:txBody>
      </p:sp>
      <p:sp>
        <p:nvSpPr>
          <p:cNvPr id="13" name="Text Placeholder 12"/>
          <p:cNvSpPr>
            <a:spLocks noGrp="1"/>
          </p:cNvSpPr>
          <p:nvPr>
            <p:ph type="body" sz="half" idx="3"/>
          </p:nvPr>
        </p:nvSpPr>
        <p:spPr/>
        <p:txBody>
          <a:bodyPr/>
          <a:lstStyle/>
          <a:p>
            <a:r>
              <a:rPr lang="en-CA" smtClean="0"/>
              <a:t>Mass Balance</a:t>
            </a:r>
            <a:endParaRPr lang="en-CA" dirty="0"/>
          </a:p>
        </p:txBody>
      </p:sp>
      <p:pic>
        <p:nvPicPr>
          <p:cNvPr id="15" name="Picture 2" descr="http://www.ipmsstockholm.org/magazine/2001/12/images/detail_spitfire_ix_17.jpg"/>
          <p:cNvPicPr>
            <a:picLocks noGrp="1" noChangeAspect="1" noChangeArrowheads="1"/>
          </p:cNvPicPr>
          <p:nvPr>
            <p:ph sz="quarter" idx="2"/>
          </p:nvPr>
        </p:nvPicPr>
        <p:blipFill>
          <a:blip r:embed="rId2" cstate="print"/>
          <a:stretch>
            <a:fillRect/>
          </a:stretch>
        </p:blipFill>
        <p:spPr>
          <a:xfrm>
            <a:off x="457200" y="2503525"/>
            <a:ext cx="3521075" cy="2530399"/>
          </a:xfrm>
        </p:spPr>
      </p:pic>
      <p:pic>
        <p:nvPicPr>
          <p:cNvPr id="16" name="Picture 6" descr="http://cr4.globalspec.com/PostImages/200911/aileron_balance_1D4CB0B2-B010-F451-6BFB59835A33A76D.jpg"/>
          <p:cNvPicPr>
            <a:picLocks noGrp="1" noChangeAspect="1" noChangeArrowheads="1"/>
          </p:cNvPicPr>
          <p:nvPr>
            <p:ph sz="quarter" idx="4"/>
          </p:nvPr>
        </p:nvPicPr>
        <p:blipFill>
          <a:blip r:embed="rId3" cstate="print"/>
          <a:stretch>
            <a:fillRect/>
          </a:stretch>
        </p:blipFill>
        <p:spPr>
          <a:xfrm>
            <a:off x="4178300" y="2448322"/>
            <a:ext cx="3521075" cy="264080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The Axes of the Aircraft</a:t>
            </a:r>
            <a:endParaRPr lang="en-CA" dirty="0"/>
          </a:p>
        </p:txBody>
      </p:sp>
      <p:pic>
        <p:nvPicPr>
          <p:cNvPr id="6" name="Content Placeholder 5"/>
          <p:cNvPicPr>
            <a:picLocks noGrp="1" noChangeAspect="1" noChangeArrowheads="1"/>
          </p:cNvPicPr>
          <p:nvPr>
            <p:ph idx="4294967295"/>
          </p:nvPr>
        </p:nvPicPr>
        <p:blipFill>
          <a:blip r:embed="rId3" cstate="print"/>
          <a:srcRect/>
          <a:stretch>
            <a:fillRect/>
          </a:stretch>
        </p:blipFill>
        <p:spPr bwMode="auto">
          <a:xfrm>
            <a:off x="-396552" y="2204864"/>
            <a:ext cx="9921875" cy="3095625"/>
          </a:xfrm>
          <a:prstGeom prst="rect">
            <a:avLst/>
          </a:prstGeom>
          <a:noFill/>
          <a:ln w="9525">
            <a:noFill/>
            <a:miter lim="800000"/>
            <a:headEnd/>
            <a:tailEnd/>
          </a:ln>
        </p:spPr>
      </p:pic>
    </p:spTree>
    <p:extLst>
      <p:ext uri="{BB962C8B-B14F-4D97-AF65-F5344CB8AC3E}">
        <p14:creationId xmlns:p14="http://schemas.microsoft.com/office/powerpoint/2010/main" xmlns="" val="21019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3" name="Content Placeholder 2"/>
          <p:cNvSpPr>
            <a:spLocks noGrp="1"/>
          </p:cNvSpPr>
          <p:nvPr>
            <p:ph idx="1"/>
          </p:nvPr>
        </p:nvSpPr>
        <p:spPr/>
        <p:txBody>
          <a:bodyPr/>
          <a:lstStyle/>
          <a:p>
            <a:r>
              <a:rPr lang="en-CA" smtClean="0"/>
              <a:t>What are the axis of the aircraft?</a:t>
            </a:r>
          </a:p>
          <a:p>
            <a:endParaRPr lang="en-CA" smtClean="0"/>
          </a:p>
          <a:p>
            <a:r>
              <a:rPr lang="en-CA" smtClean="0"/>
              <a:t>What is adverse yaw?</a:t>
            </a:r>
          </a:p>
          <a:p>
            <a:endParaRPr lang="en-CA" smtClean="0"/>
          </a:p>
          <a:p>
            <a:r>
              <a:rPr lang="en-CA" smtClean="0"/>
              <a:t>What are the three types of balanced controls?</a:t>
            </a:r>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Stability</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smtClean="0"/>
              <a:t>Stability</a:t>
            </a:r>
            <a:endParaRPr lang="en-CA" dirty="0"/>
          </a:p>
        </p:txBody>
      </p:sp>
      <p:sp>
        <p:nvSpPr>
          <p:cNvPr id="25603" name="Content Placeholder 7"/>
          <p:cNvSpPr>
            <a:spLocks noGrp="1"/>
          </p:cNvSpPr>
          <p:nvPr>
            <p:ph idx="1"/>
          </p:nvPr>
        </p:nvSpPr>
        <p:spPr/>
        <p:txBody>
          <a:bodyPr/>
          <a:lstStyle/>
          <a:p>
            <a:r>
              <a:rPr lang="en-CA" dirty="0" smtClean="0"/>
              <a:t>Tendency of an aircraft to return to its original position once disturbed without intervention by the pilot</a:t>
            </a:r>
          </a:p>
          <a:p>
            <a:endParaRPr lang="en-CA" dirty="0" smtClean="0"/>
          </a:p>
          <a:p>
            <a:r>
              <a:rPr lang="en-CA" dirty="0" smtClean="0"/>
              <a:t>Two main types of stability:</a:t>
            </a:r>
          </a:p>
          <a:p>
            <a:pPr lvl="1"/>
            <a:r>
              <a:rPr lang="en-CA" dirty="0" smtClean="0"/>
              <a:t>Static</a:t>
            </a:r>
          </a:p>
          <a:p>
            <a:pPr lvl="1"/>
            <a:r>
              <a:rPr lang="en-CA" dirty="0" smtClean="0"/>
              <a:t>Dynamic</a:t>
            </a:r>
          </a:p>
          <a:p>
            <a:pPr lvl="1"/>
            <a:endParaRPr lang="en-CA" dirty="0" smtClean="0"/>
          </a:p>
          <a:p>
            <a:r>
              <a:rPr lang="en-CA" dirty="0" smtClean="0"/>
              <a:t>Inherent stability: stability characteristics built into the design of the aircraft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Stability</a:t>
            </a:r>
            <a:endParaRPr lang="en-CA" dirty="0"/>
          </a:p>
        </p:txBody>
      </p:sp>
      <p:sp>
        <p:nvSpPr>
          <p:cNvPr id="7" name="Text Placeholder 6"/>
          <p:cNvSpPr>
            <a:spLocks noGrp="1"/>
          </p:cNvSpPr>
          <p:nvPr>
            <p:ph type="body" idx="1"/>
          </p:nvPr>
        </p:nvSpPr>
        <p:spPr/>
        <p:txBody>
          <a:bodyPr/>
          <a:lstStyle/>
          <a:p>
            <a:r>
              <a:rPr lang="en-CA" smtClean="0"/>
              <a:t>Static Stability</a:t>
            </a:r>
            <a:endParaRPr lang="en-CA" dirty="0"/>
          </a:p>
        </p:txBody>
      </p:sp>
      <p:sp>
        <p:nvSpPr>
          <p:cNvPr id="8" name="Text Placeholder 7"/>
          <p:cNvSpPr>
            <a:spLocks noGrp="1"/>
          </p:cNvSpPr>
          <p:nvPr>
            <p:ph type="body" sz="half" idx="3"/>
          </p:nvPr>
        </p:nvSpPr>
        <p:spPr/>
        <p:txBody>
          <a:bodyPr/>
          <a:lstStyle/>
          <a:p>
            <a:r>
              <a:rPr lang="en-CA" smtClean="0"/>
              <a:t>Dynamic Stability</a:t>
            </a:r>
            <a:endParaRPr lang="en-CA" dirty="0"/>
          </a:p>
        </p:txBody>
      </p:sp>
      <p:sp>
        <p:nvSpPr>
          <p:cNvPr id="26628" name="Text Placeholder 7"/>
          <p:cNvSpPr>
            <a:spLocks noGrp="1"/>
          </p:cNvSpPr>
          <p:nvPr>
            <p:ph sz="quarter" idx="2"/>
          </p:nvPr>
        </p:nvSpPr>
        <p:spPr/>
        <p:txBody>
          <a:bodyPr/>
          <a:lstStyle/>
          <a:p>
            <a:endParaRPr lang="en-CA" dirty="0" smtClean="0"/>
          </a:p>
          <a:p>
            <a:r>
              <a:rPr lang="en-CA" dirty="0" smtClean="0"/>
              <a:t>Static stability is the initial  tendency for an aircraft to return to its original  position once disturbed</a:t>
            </a:r>
          </a:p>
        </p:txBody>
      </p:sp>
      <p:sp>
        <p:nvSpPr>
          <p:cNvPr id="9" name="Content Placeholder 8"/>
          <p:cNvSpPr>
            <a:spLocks noGrp="1"/>
          </p:cNvSpPr>
          <p:nvPr>
            <p:ph sz="quarter" idx="4"/>
          </p:nvPr>
        </p:nvSpPr>
        <p:spPr/>
        <p:txBody>
          <a:bodyPr/>
          <a:lstStyle/>
          <a:p>
            <a:endParaRPr lang="en-CA" dirty="0" smtClean="0"/>
          </a:p>
          <a:p>
            <a:r>
              <a:rPr lang="en-CA" dirty="0" smtClean="0"/>
              <a:t>Dynamic stability is the overall tendency of the aircraft to return to its original position through a series of damped oscillations</a:t>
            </a:r>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80728"/>
            <a:ext cx="3520440" cy="5145435"/>
          </a:xfrm>
        </p:spPr>
        <p:txBody>
          <a:bodyPr>
            <a:normAutofit fontScale="92500" lnSpcReduction="10000"/>
          </a:bodyPr>
          <a:lstStyle/>
          <a:p>
            <a:r>
              <a:rPr lang="en-US" dirty="0" smtClean="0"/>
              <a:t>Positive Stability:</a:t>
            </a:r>
          </a:p>
          <a:p>
            <a:pPr lvl="1"/>
            <a:r>
              <a:rPr lang="en-US" dirty="0" smtClean="0"/>
              <a:t>Will create forces or moments which will eventually return to its original position</a:t>
            </a:r>
          </a:p>
          <a:p>
            <a:pPr lvl="1"/>
            <a:endParaRPr lang="en-US" dirty="0" smtClean="0"/>
          </a:p>
        </p:txBody>
      </p:sp>
      <p:sp>
        <p:nvSpPr>
          <p:cNvPr id="4" name="Content Placeholder 3"/>
          <p:cNvSpPr>
            <a:spLocks noGrp="1"/>
          </p:cNvSpPr>
          <p:nvPr>
            <p:ph sz="half" idx="2"/>
          </p:nvPr>
        </p:nvSpPr>
        <p:spPr>
          <a:xfrm>
            <a:off x="4178808" y="980728"/>
            <a:ext cx="3520440" cy="5145435"/>
          </a:xfrm>
        </p:spPr>
        <p:txBody>
          <a:bodyPr>
            <a:normAutofit fontScale="92500" lnSpcReduction="10000"/>
          </a:bodyPr>
          <a:lstStyle/>
          <a:p>
            <a:r>
              <a:rPr lang="en-US" dirty="0"/>
              <a:t>Neutral Stability:</a:t>
            </a:r>
          </a:p>
          <a:p>
            <a:pPr lvl="1"/>
            <a:r>
              <a:rPr lang="en-US" dirty="0"/>
              <a:t>Stabilizing forces are absent. Aircraft will not return to its original position but will not depart further away </a:t>
            </a:r>
            <a:r>
              <a:rPr lang="en-US" dirty="0" smtClean="0"/>
              <a:t>either</a:t>
            </a:r>
          </a:p>
          <a:p>
            <a:pPr lvl="1"/>
            <a:endParaRPr lang="en-US" dirty="0"/>
          </a:p>
          <a:p>
            <a:r>
              <a:rPr lang="en-US" dirty="0"/>
              <a:t>Negative Stability: (Instability)</a:t>
            </a:r>
          </a:p>
          <a:p>
            <a:pPr lvl="1"/>
            <a:r>
              <a:rPr lang="en-US" dirty="0"/>
              <a:t>Will generate forces or moments which will displace it further away from its original position</a:t>
            </a:r>
          </a:p>
          <a:p>
            <a:endParaRPr lang="en-CA" dirty="0"/>
          </a:p>
        </p:txBody>
      </p:sp>
      <p:pic>
        <p:nvPicPr>
          <p:cNvPr id="7" name="Picture 2"/>
          <p:cNvPicPr>
            <a:picLocks noChangeAspect="1" noChangeArrowheads="1"/>
          </p:cNvPicPr>
          <p:nvPr/>
        </p:nvPicPr>
        <p:blipFill>
          <a:blip r:embed="rId3" cstate="print"/>
          <a:stretch>
            <a:fillRect/>
          </a:stretch>
        </p:blipFill>
        <p:spPr>
          <a:xfrm>
            <a:off x="226304" y="3271790"/>
            <a:ext cx="3851920" cy="2854373"/>
          </a:xfrm>
          <a:prstGeom prst="rect">
            <a:avLst/>
          </a:prstGeom>
        </p:spPr>
      </p:pic>
      <p:sp>
        <p:nvSpPr>
          <p:cNvPr id="8" name="TextBox 8"/>
          <p:cNvSpPr txBox="1">
            <a:spLocks noChangeArrowheads="1"/>
          </p:cNvSpPr>
          <p:nvPr/>
        </p:nvSpPr>
        <p:spPr bwMode="auto">
          <a:xfrm>
            <a:off x="0" y="6288114"/>
            <a:ext cx="5286375" cy="369887"/>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0" y="1466448"/>
            <a:ext cx="9144000" cy="4173537"/>
          </a:xfrm>
          <a:prstGeom prst="rect">
            <a:avLst/>
          </a:prstGeom>
          <a:noFill/>
          <a:ln w="9525">
            <a:noFill/>
            <a:miter lim="800000"/>
            <a:headEnd/>
            <a:tailEnd/>
          </a:ln>
        </p:spPr>
      </p:pic>
      <p:sp>
        <p:nvSpPr>
          <p:cNvPr id="5" name="TextBox 9"/>
          <p:cNvSpPr txBox="1">
            <a:spLocks noChangeArrowheads="1"/>
          </p:cNvSpPr>
          <p:nvPr/>
        </p:nvSpPr>
        <p:spPr bwMode="auto">
          <a:xfrm>
            <a:off x="2143125" y="6215063"/>
            <a:ext cx="5857875" cy="369887"/>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Axes of the Aircraft</a:t>
            </a:r>
            <a:endParaRPr lang="en-CA" dirty="0"/>
          </a:p>
        </p:txBody>
      </p:sp>
      <p:pic>
        <p:nvPicPr>
          <p:cNvPr id="19459" name="Picture 2"/>
          <p:cNvPicPr>
            <a:picLocks noGrp="1" noChangeAspect="1" noChangeArrowheads="1"/>
          </p:cNvPicPr>
          <p:nvPr>
            <p:ph idx="4294967295"/>
          </p:nvPr>
        </p:nvPicPr>
        <p:blipFill>
          <a:blip r:embed="rId3" cstate="print"/>
          <a:srcRect/>
          <a:stretch>
            <a:fillRect/>
          </a:stretch>
        </p:blipFill>
        <p:spPr>
          <a:xfrm>
            <a:off x="1863661" y="1463040"/>
            <a:ext cx="4429125" cy="5046663"/>
          </a:xfrm>
        </p:spPr>
      </p:pic>
      <p:sp>
        <p:nvSpPr>
          <p:cNvPr id="19460" name="TextBox 4"/>
          <p:cNvSpPr txBox="1">
            <a:spLocks noChangeArrowheads="1"/>
          </p:cNvSpPr>
          <p:nvPr/>
        </p:nvSpPr>
        <p:spPr bwMode="auto">
          <a:xfrm>
            <a:off x="1475656" y="6474040"/>
            <a:ext cx="5429250" cy="369887"/>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Longitudinal Stability</a:t>
            </a:r>
            <a:endParaRPr lang="en-CA"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104630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3" name="Content Placeholder 2"/>
          <p:cNvSpPr>
            <a:spLocks noGrp="1"/>
          </p:cNvSpPr>
          <p:nvPr>
            <p:ph idx="1"/>
          </p:nvPr>
        </p:nvSpPr>
        <p:spPr/>
        <p:txBody>
          <a:bodyPr/>
          <a:lstStyle/>
          <a:p>
            <a:r>
              <a:rPr lang="en-CA" smtClean="0"/>
              <a:t>What are the main parts of the aircraft?</a:t>
            </a:r>
          </a:p>
          <a:p>
            <a:endParaRPr lang="en-CA" smtClean="0"/>
          </a:p>
          <a:p>
            <a:r>
              <a:rPr lang="en-CA" smtClean="0"/>
              <a:t>How does a wing create lift?</a:t>
            </a:r>
          </a:p>
          <a:p>
            <a:endParaRPr lang="en-CA" smtClean="0"/>
          </a:p>
          <a:p>
            <a:r>
              <a:rPr lang="en-CA" smtClean="0"/>
              <a:t>What is a slot and what does it do?</a:t>
            </a:r>
          </a:p>
          <a:p>
            <a:endParaRPr lang="en-CA" smtClean="0"/>
          </a:p>
          <a:p>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Longitudinal Stability</a:t>
            </a:r>
            <a:endParaRPr lang="en-CA" dirty="0"/>
          </a:p>
        </p:txBody>
      </p:sp>
      <p:pic>
        <p:nvPicPr>
          <p:cNvPr id="28676" name="Picture 2"/>
          <p:cNvPicPr>
            <a:picLocks noGrp="1" noChangeAspect="1" noChangeArrowheads="1"/>
          </p:cNvPicPr>
          <p:nvPr>
            <p:ph sz="half" idx="1"/>
          </p:nvPr>
        </p:nvPicPr>
        <p:blipFill>
          <a:blip r:embed="rId3" cstate="print"/>
          <a:stretch>
            <a:fillRect/>
          </a:stretch>
        </p:blipFill>
        <p:spPr>
          <a:xfrm>
            <a:off x="550862" y="2763044"/>
            <a:ext cx="3333750" cy="2200275"/>
          </a:xfrm>
        </p:spPr>
      </p:pic>
      <p:sp>
        <p:nvSpPr>
          <p:cNvPr id="28675" name="Content Placeholder 7"/>
          <p:cNvSpPr>
            <a:spLocks noGrp="1"/>
          </p:cNvSpPr>
          <p:nvPr>
            <p:ph sz="half" idx="2"/>
          </p:nvPr>
        </p:nvSpPr>
        <p:spPr/>
        <p:txBody>
          <a:bodyPr>
            <a:normAutofit fontScale="92500" lnSpcReduction="10000"/>
          </a:bodyPr>
          <a:lstStyle/>
          <a:p>
            <a:r>
              <a:rPr lang="en-CA" dirty="0" smtClean="0"/>
              <a:t>Pitch stability</a:t>
            </a:r>
          </a:p>
          <a:p>
            <a:endParaRPr lang="en-CA" dirty="0" smtClean="0"/>
          </a:p>
          <a:p>
            <a:r>
              <a:rPr lang="en-CA" dirty="0" smtClean="0"/>
              <a:t>Around the lateral axis</a:t>
            </a:r>
          </a:p>
          <a:p>
            <a:endParaRPr lang="en-CA" dirty="0" smtClean="0"/>
          </a:p>
          <a:p>
            <a:r>
              <a:rPr lang="en-CA" dirty="0" smtClean="0"/>
              <a:t>Affected by 2 factors:</a:t>
            </a:r>
          </a:p>
          <a:p>
            <a:pPr lvl="1"/>
            <a:r>
              <a:rPr lang="en-CA" dirty="0" smtClean="0"/>
              <a:t>Location of the </a:t>
            </a:r>
            <a:r>
              <a:rPr lang="en-CA" dirty="0" err="1" smtClean="0"/>
              <a:t>CofG</a:t>
            </a:r>
            <a:endParaRPr lang="en-CA" dirty="0" smtClean="0"/>
          </a:p>
          <a:p>
            <a:pPr lvl="1"/>
            <a:r>
              <a:rPr lang="en-CA" dirty="0" smtClean="0"/>
              <a:t>Size and location of the horizontal stabilizer</a:t>
            </a:r>
          </a:p>
        </p:txBody>
      </p:sp>
      <p:sp>
        <p:nvSpPr>
          <p:cNvPr id="28677" name="TextBox 9"/>
          <p:cNvSpPr txBox="1">
            <a:spLocks noChangeArrowheads="1"/>
          </p:cNvSpPr>
          <p:nvPr/>
        </p:nvSpPr>
        <p:spPr bwMode="auto">
          <a:xfrm>
            <a:off x="285750" y="5429250"/>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Lateral stability</a:t>
            </a:r>
            <a:endParaRPr lang="en-CA" dirty="0"/>
          </a:p>
        </p:txBody>
      </p:sp>
      <p:sp>
        <p:nvSpPr>
          <p:cNvPr id="6" name="Text Placeholder 5"/>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2905290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Lateral Stability</a:t>
            </a:r>
            <a:endParaRPr lang="en-CA" dirty="0"/>
          </a:p>
        </p:txBody>
      </p:sp>
      <p:sp>
        <p:nvSpPr>
          <p:cNvPr id="9" name="Content Placeholder 8"/>
          <p:cNvSpPr>
            <a:spLocks noGrp="1"/>
          </p:cNvSpPr>
          <p:nvPr>
            <p:ph sz="half" idx="2"/>
          </p:nvPr>
        </p:nvSpPr>
        <p:spPr/>
        <p:txBody>
          <a:bodyPr>
            <a:normAutofit fontScale="92500"/>
          </a:bodyPr>
          <a:lstStyle/>
          <a:p>
            <a:r>
              <a:rPr lang="en-CA" dirty="0"/>
              <a:t>Roll stability</a:t>
            </a:r>
          </a:p>
          <a:p>
            <a:endParaRPr lang="en-CA" dirty="0"/>
          </a:p>
          <a:p>
            <a:r>
              <a:rPr lang="en-CA" dirty="0"/>
              <a:t>Around the longitudinal axis</a:t>
            </a:r>
          </a:p>
          <a:p>
            <a:endParaRPr lang="en-CA" dirty="0"/>
          </a:p>
          <a:p>
            <a:r>
              <a:rPr lang="en-CA" dirty="0"/>
              <a:t>Affected by factors:</a:t>
            </a:r>
          </a:p>
          <a:p>
            <a:pPr lvl="1"/>
            <a:r>
              <a:rPr lang="en-CA" dirty="0"/>
              <a:t>Dihedral</a:t>
            </a:r>
          </a:p>
          <a:p>
            <a:pPr lvl="1"/>
            <a:r>
              <a:rPr lang="en-CA" dirty="0"/>
              <a:t>Keel effect</a:t>
            </a:r>
          </a:p>
          <a:p>
            <a:pPr lvl="1"/>
            <a:r>
              <a:rPr lang="en-CA" dirty="0"/>
              <a:t>Sweepback</a:t>
            </a:r>
          </a:p>
          <a:p>
            <a:pPr lvl="1"/>
            <a:r>
              <a:rPr lang="en-CA" dirty="0"/>
              <a:t>Distribution of weight</a:t>
            </a:r>
          </a:p>
          <a:p>
            <a:endParaRPr lang="en-CA" dirty="0"/>
          </a:p>
        </p:txBody>
      </p:sp>
      <p:pic>
        <p:nvPicPr>
          <p:cNvPr id="12" name="Content Placeholder 9"/>
          <p:cNvPicPr>
            <a:picLocks noGrp="1" noChangeAspect="1"/>
          </p:cNvPicPr>
          <p:nvPr>
            <p:ph sz="half" idx="1"/>
          </p:nvPr>
        </p:nvPicPr>
        <p:blipFill>
          <a:blip r:embed="rId2" cstate="print"/>
          <a:stretch>
            <a:fillRect/>
          </a:stretch>
        </p:blipFill>
        <p:spPr>
          <a:xfrm>
            <a:off x="323528" y="2276872"/>
            <a:ext cx="3410164" cy="328347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Dihedral</a:t>
            </a:r>
            <a:endParaRPr lang="en-CA" dirty="0"/>
          </a:p>
        </p:txBody>
      </p:sp>
      <p:sp>
        <p:nvSpPr>
          <p:cNvPr id="30723" name="Content Placeholder 4"/>
          <p:cNvSpPr>
            <a:spLocks noGrp="1"/>
          </p:cNvSpPr>
          <p:nvPr>
            <p:ph sz="half" idx="1"/>
          </p:nvPr>
        </p:nvSpPr>
        <p:spPr/>
        <p:txBody>
          <a:bodyPr/>
          <a:lstStyle/>
          <a:p>
            <a:r>
              <a:rPr lang="en-CA" dirty="0" smtClean="0"/>
              <a:t>Dihedral angle is the angle that the wings make with the horizontal</a:t>
            </a:r>
          </a:p>
          <a:p>
            <a:r>
              <a:rPr lang="en-CA" dirty="0" smtClean="0"/>
              <a:t>If a wing is displaced, the down going wing creates a higher angle of attack and lifts the wing</a:t>
            </a:r>
          </a:p>
        </p:txBody>
      </p:sp>
      <p:pic>
        <p:nvPicPr>
          <p:cNvPr id="30724" name="Picture 2"/>
          <p:cNvPicPr>
            <a:picLocks noGrp="1" noChangeAspect="1" noChangeArrowheads="1"/>
          </p:cNvPicPr>
          <p:nvPr>
            <p:ph sz="half" idx="2"/>
          </p:nvPr>
        </p:nvPicPr>
        <p:blipFill>
          <a:blip r:embed="rId3" cstate="print"/>
          <a:stretch>
            <a:fillRect/>
          </a:stretch>
        </p:blipFill>
        <p:spPr>
          <a:xfrm>
            <a:off x="4346448" y="2130870"/>
            <a:ext cx="3352800" cy="2762250"/>
          </a:xfrm>
        </p:spPr>
      </p:pic>
      <p:sp>
        <p:nvSpPr>
          <p:cNvPr id="30725" name="TextBox 5"/>
          <p:cNvSpPr txBox="1">
            <a:spLocks noChangeArrowheads="1"/>
          </p:cNvSpPr>
          <p:nvPr/>
        </p:nvSpPr>
        <p:spPr bwMode="auto">
          <a:xfrm>
            <a:off x="4110406" y="5525453"/>
            <a:ext cx="4143375" cy="646112"/>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Keel Effect</a:t>
            </a:r>
            <a:endParaRPr lang="en-CA" dirty="0"/>
          </a:p>
        </p:txBody>
      </p:sp>
      <p:pic>
        <p:nvPicPr>
          <p:cNvPr id="31748" name="Picture 2"/>
          <p:cNvPicPr>
            <a:picLocks noGrp="1" noChangeAspect="1" noChangeArrowheads="1"/>
          </p:cNvPicPr>
          <p:nvPr>
            <p:ph sz="half" idx="1"/>
          </p:nvPr>
        </p:nvPicPr>
        <p:blipFill>
          <a:blip r:embed="rId3" cstate="print"/>
          <a:stretch>
            <a:fillRect/>
          </a:stretch>
        </p:blipFill>
        <p:spPr>
          <a:xfrm>
            <a:off x="543527" y="2243126"/>
            <a:ext cx="3343275" cy="2505075"/>
          </a:xfrm>
        </p:spPr>
      </p:pic>
      <p:sp>
        <p:nvSpPr>
          <p:cNvPr id="31747" name="Content Placeholder 3"/>
          <p:cNvSpPr>
            <a:spLocks noGrp="1"/>
          </p:cNvSpPr>
          <p:nvPr>
            <p:ph sz="half" idx="2"/>
          </p:nvPr>
        </p:nvSpPr>
        <p:spPr/>
        <p:txBody>
          <a:bodyPr/>
          <a:lstStyle/>
          <a:p>
            <a:r>
              <a:rPr lang="en-CA" smtClean="0"/>
              <a:t>In aircraft that have a low center of gravity, a pendulum effect is created</a:t>
            </a:r>
          </a:p>
          <a:p>
            <a:r>
              <a:rPr lang="en-CA" smtClean="0"/>
              <a:t>When the aircraft is rolled, the weight pulls it back to the centre</a:t>
            </a:r>
          </a:p>
          <a:p>
            <a:endParaRPr lang="en-CA" dirty="0" smtClean="0"/>
          </a:p>
        </p:txBody>
      </p:sp>
      <p:sp>
        <p:nvSpPr>
          <p:cNvPr id="31749" name="TextBox 4"/>
          <p:cNvSpPr txBox="1">
            <a:spLocks noChangeArrowheads="1"/>
          </p:cNvSpPr>
          <p:nvPr/>
        </p:nvSpPr>
        <p:spPr bwMode="auto">
          <a:xfrm>
            <a:off x="251520" y="5229200"/>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Sweepback</a:t>
            </a:r>
            <a:endParaRPr lang="en-CA" dirty="0"/>
          </a:p>
        </p:txBody>
      </p:sp>
      <p:sp>
        <p:nvSpPr>
          <p:cNvPr id="3" name="Content Placeholder 2"/>
          <p:cNvSpPr>
            <a:spLocks noGrp="1"/>
          </p:cNvSpPr>
          <p:nvPr>
            <p:ph sz="half" idx="1"/>
          </p:nvPr>
        </p:nvSpPr>
        <p:spPr/>
        <p:txBody>
          <a:bodyPr>
            <a:normAutofit fontScale="85000" lnSpcReduction="10000"/>
          </a:bodyPr>
          <a:lstStyle/>
          <a:p>
            <a:r>
              <a:rPr lang="en-CA" smtClean="0"/>
              <a:t>In faster aircraft, the wing is sweptback for aerodynamic efficiency</a:t>
            </a:r>
          </a:p>
          <a:p>
            <a:r>
              <a:rPr lang="en-CA" smtClean="0"/>
              <a:t>This also increases roll stability</a:t>
            </a:r>
          </a:p>
          <a:p>
            <a:r>
              <a:rPr lang="en-CA" smtClean="0"/>
              <a:t>A dropped wing will swing perpendicular with the relative airflow, creating more lift and restoring it to level flight</a:t>
            </a:r>
            <a:endParaRPr lang="en-CA" dirty="0"/>
          </a:p>
        </p:txBody>
      </p:sp>
      <p:pic>
        <p:nvPicPr>
          <p:cNvPr id="32772" name="Picture 2"/>
          <p:cNvPicPr>
            <a:picLocks noGrp="1" noChangeAspect="1" noChangeArrowheads="1"/>
          </p:cNvPicPr>
          <p:nvPr>
            <p:ph sz="half" idx="2"/>
          </p:nvPr>
        </p:nvPicPr>
        <p:blipFill>
          <a:blip r:embed="rId3" cstate="print"/>
          <a:stretch>
            <a:fillRect/>
          </a:stretch>
        </p:blipFill>
        <p:spPr>
          <a:xfrm>
            <a:off x="4178300" y="1957619"/>
            <a:ext cx="3521075" cy="3811125"/>
          </a:xfrm>
        </p:spPr>
      </p:pic>
      <p:sp>
        <p:nvSpPr>
          <p:cNvPr id="32773" name="TextBox 4"/>
          <p:cNvSpPr txBox="1">
            <a:spLocks noChangeArrowheads="1"/>
          </p:cNvSpPr>
          <p:nvPr/>
        </p:nvSpPr>
        <p:spPr bwMode="auto">
          <a:xfrm>
            <a:off x="3976785" y="5974630"/>
            <a:ext cx="4143375" cy="646112"/>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   Sweepback</a:t>
            </a:r>
            <a:endParaRPr lang="en-US" dirty="0" smtClean="0"/>
          </a:p>
        </p:txBody>
      </p:sp>
      <p:pic>
        <p:nvPicPr>
          <p:cNvPr id="20483" name="Picture 4"/>
          <p:cNvPicPr>
            <a:picLocks noChangeAspect="1" noChangeArrowheads="1"/>
          </p:cNvPicPr>
          <p:nvPr/>
        </p:nvPicPr>
        <p:blipFill>
          <a:blip r:embed="rId2" cstate="print">
            <a:clrChange>
              <a:clrFrom>
                <a:srgbClr val="005096"/>
              </a:clrFrom>
              <a:clrTo>
                <a:srgbClr val="005096">
                  <a:alpha val="0"/>
                </a:srgbClr>
              </a:clrTo>
            </a:clrChange>
          </a:blip>
          <a:srcRect/>
          <a:stretch>
            <a:fillRect/>
          </a:stretch>
        </p:blipFill>
        <p:spPr bwMode="auto">
          <a:xfrm>
            <a:off x="650471" y="2492375"/>
            <a:ext cx="3051175" cy="3811588"/>
          </a:xfrm>
          <a:prstGeom prst="rect">
            <a:avLst/>
          </a:prstGeom>
          <a:noFill/>
          <a:ln w="9525">
            <a:noFill/>
            <a:miter lim="800000"/>
            <a:headEnd/>
            <a:tailEnd/>
          </a:ln>
        </p:spPr>
      </p:pic>
      <p:pic>
        <p:nvPicPr>
          <p:cNvPr id="20484" name="Picture 5"/>
          <p:cNvPicPr>
            <a:picLocks noChangeAspect="1" noChangeArrowheads="1"/>
          </p:cNvPicPr>
          <p:nvPr/>
        </p:nvPicPr>
        <p:blipFill>
          <a:blip r:embed="rId2" cstate="print">
            <a:clrChange>
              <a:clrFrom>
                <a:srgbClr val="005096"/>
              </a:clrFrom>
              <a:clrTo>
                <a:srgbClr val="005096">
                  <a:alpha val="0"/>
                </a:srgbClr>
              </a:clrTo>
            </a:clrChange>
          </a:blip>
          <a:srcRect/>
          <a:stretch>
            <a:fillRect/>
          </a:stretch>
        </p:blipFill>
        <p:spPr bwMode="auto">
          <a:xfrm rot="900000">
            <a:off x="4179483" y="2492375"/>
            <a:ext cx="3051175" cy="3811588"/>
          </a:xfrm>
          <a:prstGeom prst="rect">
            <a:avLst/>
          </a:prstGeom>
          <a:noFill/>
          <a:ln w="9525">
            <a:noFill/>
            <a:miter lim="800000"/>
            <a:headEnd/>
            <a:tailEnd/>
          </a:ln>
        </p:spPr>
      </p:pic>
      <p:sp>
        <p:nvSpPr>
          <p:cNvPr id="20485" name="Line 7"/>
          <p:cNvSpPr>
            <a:spLocks noChangeShapeType="1"/>
          </p:cNvSpPr>
          <p:nvPr/>
        </p:nvSpPr>
        <p:spPr bwMode="auto">
          <a:xfrm>
            <a:off x="1802996" y="2276475"/>
            <a:ext cx="0" cy="1946275"/>
          </a:xfrm>
          <a:prstGeom prst="line">
            <a:avLst/>
          </a:prstGeom>
          <a:noFill/>
          <a:ln w="76200">
            <a:solidFill>
              <a:srgbClr val="00CCFF"/>
            </a:solidFill>
            <a:prstDash val="sysDot"/>
            <a:round/>
            <a:headEnd/>
            <a:tailEnd type="triangle" w="med" len="med"/>
          </a:ln>
        </p:spPr>
        <p:txBody>
          <a:bodyPr/>
          <a:lstStyle/>
          <a:p>
            <a:endParaRPr lang="en-US"/>
          </a:p>
        </p:txBody>
      </p:sp>
      <p:sp>
        <p:nvSpPr>
          <p:cNvPr id="20486" name="Line 8"/>
          <p:cNvSpPr>
            <a:spLocks noChangeShapeType="1"/>
          </p:cNvSpPr>
          <p:nvPr/>
        </p:nvSpPr>
        <p:spPr bwMode="auto">
          <a:xfrm>
            <a:off x="939396" y="2276475"/>
            <a:ext cx="0" cy="2233613"/>
          </a:xfrm>
          <a:prstGeom prst="line">
            <a:avLst/>
          </a:prstGeom>
          <a:noFill/>
          <a:ln w="76200">
            <a:solidFill>
              <a:srgbClr val="00CCFF"/>
            </a:solidFill>
            <a:prstDash val="sysDot"/>
            <a:round/>
            <a:headEnd/>
            <a:tailEnd type="triangle" w="med" len="med"/>
          </a:ln>
        </p:spPr>
        <p:txBody>
          <a:bodyPr/>
          <a:lstStyle/>
          <a:p>
            <a:endParaRPr lang="en-US"/>
          </a:p>
        </p:txBody>
      </p:sp>
      <p:sp>
        <p:nvSpPr>
          <p:cNvPr id="20487" name="Line 9"/>
          <p:cNvSpPr>
            <a:spLocks noChangeShapeType="1"/>
          </p:cNvSpPr>
          <p:nvPr/>
        </p:nvSpPr>
        <p:spPr bwMode="auto">
          <a:xfrm>
            <a:off x="1371196" y="2276475"/>
            <a:ext cx="0" cy="2089150"/>
          </a:xfrm>
          <a:prstGeom prst="line">
            <a:avLst/>
          </a:prstGeom>
          <a:noFill/>
          <a:ln w="76200">
            <a:solidFill>
              <a:srgbClr val="00CCFF"/>
            </a:solidFill>
            <a:prstDash val="sysDot"/>
            <a:round/>
            <a:headEnd/>
            <a:tailEnd type="triangle" w="med" len="med"/>
          </a:ln>
        </p:spPr>
        <p:txBody>
          <a:bodyPr/>
          <a:lstStyle/>
          <a:p>
            <a:endParaRPr lang="en-US"/>
          </a:p>
        </p:txBody>
      </p:sp>
      <p:sp>
        <p:nvSpPr>
          <p:cNvPr id="20488" name="Line 10"/>
          <p:cNvSpPr>
            <a:spLocks noChangeShapeType="1"/>
          </p:cNvSpPr>
          <p:nvPr/>
        </p:nvSpPr>
        <p:spPr bwMode="auto">
          <a:xfrm>
            <a:off x="2595158" y="2276475"/>
            <a:ext cx="0" cy="1946275"/>
          </a:xfrm>
          <a:prstGeom prst="line">
            <a:avLst/>
          </a:prstGeom>
          <a:noFill/>
          <a:ln w="76200">
            <a:solidFill>
              <a:srgbClr val="00CCFF"/>
            </a:solidFill>
            <a:prstDash val="sysDot"/>
            <a:round/>
            <a:headEnd/>
            <a:tailEnd type="triangle" w="med" len="med"/>
          </a:ln>
        </p:spPr>
        <p:txBody>
          <a:bodyPr/>
          <a:lstStyle/>
          <a:p>
            <a:endParaRPr lang="en-US"/>
          </a:p>
        </p:txBody>
      </p:sp>
      <p:sp>
        <p:nvSpPr>
          <p:cNvPr id="20489" name="Line 11"/>
          <p:cNvSpPr>
            <a:spLocks noChangeShapeType="1"/>
          </p:cNvSpPr>
          <p:nvPr/>
        </p:nvSpPr>
        <p:spPr bwMode="auto">
          <a:xfrm>
            <a:off x="3458758" y="2276475"/>
            <a:ext cx="0" cy="2233613"/>
          </a:xfrm>
          <a:prstGeom prst="line">
            <a:avLst/>
          </a:prstGeom>
          <a:noFill/>
          <a:ln w="76200">
            <a:solidFill>
              <a:srgbClr val="00CCFF"/>
            </a:solidFill>
            <a:prstDash val="sysDot"/>
            <a:round/>
            <a:headEnd/>
            <a:tailEnd type="triangle" w="med" len="med"/>
          </a:ln>
        </p:spPr>
        <p:txBody>
          <a:bodyPr/>
          <a:lstStyle/>
          <a:p>
            <a:endParaRPr lang="en-US"/>
          </a:p>
        </p:txBody>
      </p:sp>
      <p:sp>
        <p:nvSpPr>
          <p:cNvPr id="20490" name="Line 12"/>
          <p:cNvSpPr>
            <a:spLocks noChangeShapeType="1"/>
          </p:cNvSpPr>
          <p:nvPr/>
        </p:nvSpPr>
        <p:spPr bwMode="auto">
          <a:xfrm>
            <a:off x="3026958" y="2276475"/>
            <a:ext cx="0" cy="2089150"/>
          </a:xfrm>
          <a:prstGeom prst="line">
            <a:avLst/>
          </a:prstGeom>
          <a:noFill/>
          <a:ln w="76200">
            <a:solidFill>
              <a:srgbClr val="00CCFF"/>
            </a:solidFill>
            <a:prstDash val="sysDot"/>
            <a:round/>
            <a:headEnd/>
            <a:tailEnd type="triangle" w="med" len="med"/>
          </a:ln>
        </p:spPr>
        <p:txBody>
          <a:bodyPr/>
          <a:lstStyle/>
          <a:p>
            <a:endParaRPr lang="en-US"/>
          </a:p>
        </p:txBody>
      </p:sp>
      <p:sp>
        <p:nvSpPr>
          <p:cNvPr id="20491" name="Line 13"/>
          <p:cNvSpPr>
            <a:spLocks noChangeShapeType="1"/>
          </p:cNvSpPr>
          <p:nvPr/>
        </p:nvSpPr>
        <p:spPr bwMode="auto">
          <a:xfrm>
            <a:off x="6340071" y="2276475"/>
            <a:ext cx="0" cy="2162175"/>
          </a:xfrm>
          <a:prstGeom prst="line">
            <a:avLst/>
          </a:prstGeom>
          <a:noFill/>
          <a:ln w="76200">
            <a:solidFill>
              <a:srgbClr val="00CCFF"/>
            </a:solidFill>
            <a:prstDash val="sysDot"/>
            <a:round/>
            <a:headEnd/>
            <a:tailEnd type="triangle" w="med" len="med"/>
          </a:ln>
        </p:spPr>
        <p:txBody>
          <a:bodyPr/>
          <a:lstStyle/>
          <a:p>
            <a:endParaRPr lang="en-US"/>
          </a:p>
        </p:txBody>
      </p:sp>
      <p:sp>
        <p:nvSpPr>
          <p:cNvPr id="20492" name="Line 14"/>
          <p:cNvSpPr>
            <a:spLocks noChangeShapeType="1"/>
          </p:cNvSpPr>
          <p:nvPr/>
        </p:nvSpPr>
        <p:spPr bwMode="auto">
          <a:xfrm>
            <a:off x="7203671" y="2276475"/>
            <a:ext cx="0" cy="3816350"/>
          </a:xfrm>
          <a:prstGeom prst="line">
            <a:avLst/>
          </a:prstGeom>
          <a:noFill/>
          <a:ln w="76200">
            <a:solidFill>
              <a:srgbClr val="00CCFF"/>
            </a:solidFill>
            <a:prstDash val="sysDot"/>
            <a:round/>
            <a:headEnd/>
            <a:tailEnd type="triangle" w="med" len="med"/>
          </a:ln>
        </p:spPr>
        <p:txBody>
          <a:bodyPr/>
          <a:lstStyle/>
          <a:p>
            <a:endParaRPr lang="en-US"/>
          </a:p>
        </p:txBody>
      </p:sp>
      <p:sp>
        <p:nvSpPr>
          <p:cNvPr id="20493" name="Line 15"/>
          <p:cNvSpPr>
            <a:spLocks noChangeShapeType="1"/>
          </p:cNvSpPr>
          <p:nvPr/>
        </p:nvSpPr>
        <p:spPr bwMode="auto">
          <a:xfrm>
            <a:off x="6771871" y="2276475"/>
            <a:ext cx="0" cy="2447925"/>
          </a:xfrm>
          <a:prstGeom prst="line">
            <a:avLst/>
          </a:prstGeom>
          <a:noFill/>
          <a:ln w="76200">
            <a:solidFill>
              <a:srgbClr val="00CCFF"/>
            </a:solidFill>
            <a:prstDash val="sysDot"/>
            <a:round/>
            <a:headEnd/>
            <a:tailEnd type="triangle" w="med" len="med"/>
          </a:ln>
        </p:spPr>
        <p:txBody>
          <a:bodyPr/>
          <a:lstStyle/>
          <a:p>
            <a:endParaRPr lang="en-US"/>
          </a:p>
        </p:txBody>
      </p:sp>
      <p:sp>
        <p:nvSpPr>
          <p:cNvPr id="20494" name="Line 16"/>
          <p:cNvSpPr>
            <a:spLocks noChangeShapeType="1"/>
          </p:cNvSpPr>
          <p:nvPr/>
        </p:nvSpPr>
        <p:spPr bwMode="auto">
          <a:xfrm>
            <a:off x="5476471" y="2276475"/>
            <a:ext cx="0" cy="1874838"/>
          </a:xfrm>
          <a:prstGeom prst="line">
            <a:avLst/>
          </a:prstGeom>
          <a:noFill/>
          <a:ln w="76200">
            <a:solidFill>
              <a:srgbClr val="00CCFF"/>
            </a:solidFill>
            <a:prstDash val="sysDot"/>
            <a:round/>
            <a:headEnd/>
            <a:tailEnd type="triangle" w="med" len="med"/>
          </a:ln>
        </p:spPr>
        <p:txBody>
          <a:bodyPr/>
          <a:lstStyle/>
          <a:p>
            <a:endParaRPr lang="en-US"/>
          </a:p>
        </p:txBody>
      </p:sp>
      <p:sp>
        <p:nvSpPr>
          <p:cNvPr id="20495" name="Line 17"/>
          <p:cNvSpPr>
            <a:spLocks noChangeShapeType="1"/>
          </p:cNvSpPr>
          <p:nvPr/>
        </p:nvSpPr>
        <p:spPr bwMode="auto">
          <a:xfrm flipH="1">
            <a:off x="4611283" y="2276475"/>
            <a:ext cx="0" cy="1873250"/>
          </a:xfrm>
          <a:prstGeom prst="line">
            <a:avLst/>
          </a:prstGeom>
          <a:noFill/>
          <a:ln w="76200">
            <a:solidFill>
              <a:srgbClr val="00CCFF"/>
            </a:solidFill>
            <a:prstDash val="sysDot"/>
            <a:round/>
            <a:headEnd/>
            <a:tailEnd type="triangle" w="med" len="med"/>
          </a:ln>
        </p:spPr>
        <p:txBody>
          <a:bodyPr/>
          <a:lstStyle/>
          <a:p>
            <a:endParaRPr lang="en-US"/>
          </a:p>
        </p:txBody>
      </p:sp>
      <p:sp>
        <p:nvSpPr>
          <p:cNvPr id="20496" name="Line 18"/>
          <p:cNvSpPr>
            <a:spLocks noChangeShapeType="1"/>
          </p:cNvSpPr>
          <p:nvPr/>
        </p:nvSpPr>
        <p:spPr bwMode="auto">
          <a:xfrm flipH="1">
            <a:off x="5043083" y="2276475"/>
            <a:ext cx="0" cy="1873250"/>
          </a:xfrm>
          <a:prstGeom prst="line">
            <a:avLst/>
          </a:prstGeom>
          <a:noFill/>
          <a:ln w="76200">
            <a:solidFill>
              <a:srgbClr val="00CCFF"/>
            </a:solidFill>
            <a:prstDash val="sysDot"/>
            <a:round/>
            <a:headEnd/>
            <a:tailEnd type="triangle" w="med" len="med"/>
          </a:ln>
        </p:spPr>
        <p:txBody>
          <a:bodyPr/>
          <a:lstStyle/>
          <a:p>
            <a:endParaRPr lang="en-US"/>
          </a:p>
        </p:txBody>
      </p:sp>
      <p:sp>
        <p:nvSpPr>
          <p:cNvPr id="20497" name="Line 19"/>
          <p:cNvSpPr>
            <a:spLocks noChangeShapeType="1"/>
          </p:cNvSpPr>
          <p:nvPr/>
        </p:nvSpPr>
        <p:spPr bwMode="auto">
          <a:xfrm flipH="1">
            <a:off x="5258983" y="2781300"/>
            <a:ext cx="720725"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blinds(horizontal)">
                                      <p:cBhvr>
                                        <p:cTn id="13" dur="500"/>
                                        <p:tgtEl>
                                          <p:spTgt spid="2048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blinds(horizontal)">
                                      <p:cBhvr>
                                        <p:cTn id="16" dur="500"/>
                                        <p:tgtEl>
                                          <p:spTgt spid="204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blinds(horizontal)">
                                      <p:cBhvr>
                                        <p:cTn id="19" dur="500"/>
                                        <p:tgtEl>
                                          <p:spTgt spid="2048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blinds(horizontal)">
                                      <p:cBhvr>
                                        <p:cTn id="22" dur="500"/>
                                        <p:tgtEl>
                                          <p:spTgt spid="2048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489"/>
                                        </p:tgtEl>
                                        <p:attrNameLst>
                                          <p:attrName>style.visibility</p:attrName>
                                        </p:attrNameLst>
                                      </p:cBhvr>
                                      <p:to>
                                        <p:strVal val="visible"/>
                                      </p:to>
                                    </p:set>
                                    <p:animEffect transition="in" filter="blinds(horizontal)">
                                      <p:cBhvr>
                                        <p:cTn id="25" dur="500"/>
                                        <p:tgtEl>
                                          <p:spTgt spid="2048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490"/>
                                        </p:tgtEl>
                                        <p:attrNameLst>
                                          <p:attrName>style.visibility</p:attrName>
                                        </p:attrNameLst>
                                      </p:cBhvr>
                                      <p:to>
                                        <p:strVal val="visible"/>
                                      </p:to>
                                    </p:set>
                                    <p:animEffect transition="in" filter="blinds(horizontal)">
                                      <p:cBhvr>
                                        <p:cTn id="28" dur="500"/>
                                        <p:tgtEl>
                                          <p:spTgt spid="2049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4"/>
                                        </p:tgtEl>
                                        <p:attrNameLst>
                                          <p:attrName>style.visibility</p:attrName>
                                        </p:attrNameLst>
                                      </p:cBhvr>
                                      <p:to>
                                        <p:strVal val="visible"/>
                                      </p:to>
                                    </p:set>
                                    <p:anim calcmode="lin" valueType="num">
                                      <p:cBhvr additive="base">
                                        <p:cTn id="33" dur="500" fill="hold"/>
                                        <p:tgtEl>
                                          <p:spTgt spid="20484"/>
                                        </p:tgtEl>
                                        <p:attrNameLst>
                                          <p:attrName>ppt_x</p:attrName>
                                        </p:attrNameLst>
                                      </p:cBhvr>
                                      <p:tavLst>
                                        <p:tav tm="0">
                                          <p:val>
                                            <p:strVal val="#ppt_x"/>
                                          </p:val>
                                        </p:tav>
                                        <p:tav tm="100000">
                                          <p:val>
                                            <p:strVal val="#ppt_x"/>
                                          </p:val>
                                        </p:tav>
                                      </p:tavLst>
                                    </p:anim>
                                    <p:anim calcmode="lin" valueType="num">
                                      <p:cBhvr additive="base">
                                        <p:cTn id="3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491"/>
                                        </p:tgtEl>
                                        <p:attrNameLst>
                                          <p:attrName>style.visibility</p:attrName>
                                        </p:attrNameLst>
                                      </p:cBhvr>
                                      <p:to>
                                        <p:strVal val="visible"/>
                                      </p:to>
                                    </p:set>
                                    <p:animEffect transition="in" filter="blinds(horizontal)">
                                      <p:cBhvr>
                                        <p:cTn id="39" dur="500"/>
                                        <p:tgtEl>
                                          <p:spTgt spid="2049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493"/>
                                        </p:tgtEl>
                                        <p:attrNameLst>
                                          <p:attrName>style.visibility</p:attrName>
                                        </p:attrNameLst>
                                      </p:cBhvr>
                                      <p:to>
                                        <p:strVal val="visible"/>
                                      </p:to>
                                    </p:set>
                                    <p:animEffect transition="in" filter="blinds(horizontal)">
                                      <p:cBhvr>
                                        <p:cTn id="42" dur="500"/>
                                        <p:tgtEl>
                                          <p:spTgt spid="2049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494"/>
                                        </p:tgtEl>
                                        <p:attrNameLst>
                                          <p:attrName>style.visibility</p:attrName>
                                        </p:attrNameLst>
                                      </p:cBhvr>
                                      <p:to>
                                        <p:strVal val="visible"/>
                                      </p:to>
                                    </p:set>
                                    <p:animEffect transition="in" filter="blinds(horizontal)">
                                      <p:cBhvr>
                                        <p:cTn id="45" dur="500"/>
                                        <p:tgtEl>
                                          <p:spTgt spid="2049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0495"/>
                                        </p:tgtEl>
                                        <p:attrNameLst>
                                          <p:attrName>style.visibility</p:attrName>
                                        </p:attrNameLst>
                                      </p:cBhvr>
                                      <p:to>
                                        <p:strVal val="visible"/>
                                      </p:to>
                                    </p:set>
                                    <p:animEffect transition="in" filter="blinds(horizontal)">
                                      <p:cBhvr>
                                        <p:cTn id="48" dur="500"/>
                                        <p:tgtEl>
                                          <p:spTgt spid="2049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496"/>
                                        </p:tgtEl>
                                        <p:attrNameLst>
                                          <p:attrName>style.visibility</p:attrName>
                                        </p:attrNameLst>
                                      </p:cBhvr>
                                      <p:to>
                                        <p:strVal val="visible"/>
                                      </p:to>
                                    </p:set>
                                    <p:animEffect transition="in" filter="blinds(horizontal)">
                                      <p:cBhvr>
                                        <p:cTn id="51" dur="500"/>
                                        <p:tgtEl>
                                          <p:spTgt spid="2049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492"/>
                                        </p:tgtEl>
                                        <p:attrNameLst>
                                          <p:attrName>style.visibility</p:attrName>
                                        </p:attrNameLst>
                                      </p:cBhvr>
                                      <p:to>
                                        <p:strVal val="visible"/>
                                      </p:to>
                                    </p:set>
                                    <p:animEffect transition="in" filter="blinds(horizontal)">
                                      <p:cBhvr>
                                        <p:cTn id="54" dur="500"/>
                                        <p:tgtEl>
                                          <p:spTgt spid="2049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0497"/>
                                        </p:tgtEl>
                                        <p:attrNameLst>
                                          <p:attrName>style.visibility</p:attrName>
                                        </p:attrNameLst>
                                      </p:cBhvr>
                                      <p:to>
                                        <p:strVal val="visible"/>
                                      </p:to>
                                    </p:set>
                                    <p:anim calcmode="lin" valueType="num">
                                      <p:cBhvr additive="base">
                                        <p:cTn id="59" dur="500" fill="hold"/>
                                        <p:tgtEl>
                                          <p:spTgt spid="20497"/>
                                        </p:tgtEl>
                                        <p:attrNameLst>
                                          <p:attrName>ppt_x</p:attrName>
                                        </p:attrNameLst>
                                      </p:cBhvr>
                                      <p:tavLst>
                                        <p:tav tm="0">
                                          <p:val>
                                            <p:strVal val="1+#ppt_w/2"/>
                                          </p:val>
                                        </p:tav>
                                        <p:tav tm="100000">
                                          <p:val>
                                            <p:strVal val="#ppt_x"/>
                                          </p:val>
                                        </p:tav>
                                      </p:tavLst>
                                    </p:anim>
                                    <p:anim calcmode="lin" valueType="num">
                                      <p:cBhvr additive="base">
                                        <p:cTn id="60"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P spid="2049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Distribution of Weight</a:t>
            </a:r>
            <a:endParaRPr lang="en-CA" dirty="0"/>
          </a:p>
        </p:txBody>
      </p:sp>
      <p:sp>
        <p:nvSpPr>
          <p:cNvPr id="33795" name="Content Placeholder 5"/>
          <p:cNvSpPr>
            <a:spLocks noGrp="1"/>
          </p:cNvSpPr>
          <p:nvPr>
            <p:ph idx="1"/>
          </p:nvPr>
        </p:nvSpPr>
        <p:spPr/>
        <p:txBody>
          <a:bodyPr/>
          <a:lstStyle/>
          <a:p>
            <a:endParaRPr lang="en-CA" dirty="0" smtClean="0"/>
          </a:p>
          <a:p>
            <a:r>
              <a:rPr lang="en-CA" dirty="0" smtClean="0"/>
              <a:t>Proper distribution of weight will aid in keeping the aircraft level</a:t>
            </a:r>
          </a:p>
          <a:p>
            <a:endParaRPr lang="en-CA" dirty="0" smtClean="0"/>
          </a:p>
          <a:p>
            <a:r>
              <a:rPr lang="en-CA" dirty="0" smtClean="0"/>
              <a:t>If too much weight is on one side, the aircraft may not have enough aileron authority to maintain level flight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Directional stability</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3402473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Directional Stability</a:t>
            </a:r>
            <a:endParaRPr lang="en-CA" dirty="0"/>
          </a:p>
        </p:txBody>
      </p:sp>
      <p:pic>
        <p:nvPicPr>
          <p:cNvPr id="34820" name="Picture 2"/>
          <p:cNvPicPr>
            <a:picLocks noGrp="1" noChangeAspect="1" noChangeArrowheads="1"/>
          </p:cNvPicPr>
          <p:nvPr>
            <p:ph sz="half" idx="1"/>
          </p:nvPr>
        </p:nvPicPr>
        <p:blipFill>
          <a:blip r:embed="rId3" cstate="print"/>
          <a:stretch>
            <a:fillRect/>
          </a:stretch>
        </p:blipFill>
        <p:spPr>
          <a:xfrm>
            <a:off x="555625" y="1848644"/>
            <a:ext cx="3324225" cy="4029075"/>
          </a:xfrm>
        </p:spPr>
      </p:pic>
      <p:sp>
        <p:nvSpPr>
          <p:cNvPr id="34819" name="Content Placeholder 8"/>
          <p:cNvSpPr>
            <a:spLocks noGrp="1"/>
          </p:cNvSpPr>
          <p:nvPr>
            <p:ph sz="half" idx="2"/>
          </p:nvPr>
        </p:nvSpPr>
        <p:spPr/>
        <p:txBody>
          <a:bodyPr/>
          <a:lstStyle/>
          <a:p>
            <a:r>
              <a:rPr lang="en-CA" dirty="0" smtClean="0"/>
              <a:t>Yaw stability</a:t>
            </a:r>
          </a:p>
          <a:p>
            <a:endParaRPr lang="en-CA" dirty="0" smtClean="0"/>
          </a:p>
          <a:p>
            <a:r>
              <a:rPr lang="en-CA" dirty="0" smtClean="0"/>
              <a:t>Around the vertical or normal axis</a:t>
            </a:r>
          </a:p>
          <a:p>
            <a:endParaRPr lang="en-CA" dirty="0" smtClean="0"/>
          </a:p>
          <a:p>
            <a:r>
              <a:rPr lang="en-CA" dirty="0" smtClean="0"/>
              <a:t>Affected by the size and location of the fin</a:t>
            </a:r>
          </a:p>
        </p:txBody>
      </p:sp>
      <p:sp>
        <p:nvSpPr>
          <p:cNvPr id="34821" name="TextBox 4"/>
          <p:cNvSpPr txBox="1">
            <a:spLocks noChangeArrowheads="1"/>
          </p:cNvSpPr>
          <p:nvPr/>
        </p:nvSpPr>
        <p:spPr bwMode="auto">
          <a:xfrm>
            <a:off x="251520" y="6021288"/>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Topics to be covered</a:t>
            </a:r>
            <a:endParaRPr lang="en-CA" dirty="0"/>
          </a:p>
        </p:txBody>
      </p:sp>
      <p:sp>
        <p:nvSpPr>
          <p:cNvPr id="3" name="Content Placeholder 2"/>
          <p:cNvSpPr>
            <a:spLocks noGrp="1"/>
          </p:cNvSpPr>
          <p:nvPr>
            <p:ph idx="1"/>
          </p:nvPr>
        </p:nvSpPr>
        <p:spPr/>
        <p:txBody>
          <a:bodyPr/>
          <a:lstStyle/>
          <a:p>
            <a:r>
              <a:rPr lang="en-CA" smtClean="0"/>
              <a:t>Aircraft controls</a:t>
            </a:r>
          </a:p>
          <a:p>
            <a:r>
              <a:rPr lang="en-CA" smtClean="0"/>
              <a:t>Stability</a:t>
            </a:r>
          </a:p>
          <a:p>
            <a:r>
              <a:rPr lang="en-CA" smtClean="0"/>
              <a:t>Aircraft performance</a:t>
            </a:r>
          </a:p>
          <a:p>
            <a:r>
              <a:rPr lang="en-CA" smtClean="0"/>
              <a:t>Stalls, spins, spiral dives and load factor</a:t>
            </a:r>
          </a:p>
          <a:p>
            <a:r>
              <a:rPr lang="en-CA" smtClean="0"/>
              <a:t>Aircraft instruments</a:t>
            </a:r>
          </a:p>
          <a:p>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   Directional Stability</a:t>
            </a:r>
          </a:p>
        </p:txBody>
      </p:sp>
      <p:pic>
        <p:nvPicPr>
          <p:cNvPr id="19459" name="Picture 4"/>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flipV="1">
            <a:off x="5795963" y="2565400"/>
            <a:ext cx="3170237" cy="2535238"/>
          </a:xfrm>
          <a:prstGeom prst="rect">
            <a:avLst/>
          </a:prstGeom>
          <a:noFill/>
          <a:ln w="9525">
            <a:noFill/>
            <a:miter lim="800000"/>
            <a:headEnd/>
            <a:tailEnd/>
          </a:ln>
        </p:spPr>
      </p:pic>
      <p:pic>
        <p:nvPicPr>
          <p:cNvPr id="19460" name="Picture 5"/>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rot="19800000" flipV="1">
            <a:off x="108049" y="2421384"/>
            <a:ext cx="3170238" cy="2535238"/>
          </a:xfrm>
          <a:prstGeom prst="rect">
            <a:avLst/>
          </a:prstGeom>
          <a:noFill/>
          <a:ln w="9525">
            <a:noFill/>
            <a:miter lim="800000"/>
            <a:headEnd/>
            <a:tailEnd/>
          </a:ln>
        </p:spPr>
      </p:pic>
      <p:sp>
        <p:nvSpPr>
          <p:cNvPr id="19462" name="Rectangle 7"/>
          <p:cNvSpPr>
            <a:spLocks noChangeArrowheads="1"/>
          </p:cNvSpPr>
          <p:nvPr/>
        </p:nvSpPr>
        <p:spPr bwMode="auto">
          <a:xfrm flipV="1">
            <a:off x="7310175" y="4300537"/>
            <a:ext cx="96838" cy="576263"/>
          </a:xfrm>
          <a:prstGeom prst="rect">
            <a:avLst/>
          </a:prstGeom>
          <a:solidFill>
            <a:srgbClr val="FF0000">
              <a:alpha val="50195"/>
            </a:srgbClr>
          </a:solidFill>
          <a:ln w="9525">
            <a:solidFill>
              <a:srgbClr val="FF0000"/>
            </a:solidFill>
            <a:miter lim="800000"/>
            <a:headEnd/>
            <a:tailEnd/>
          </a:ln>
        </p:spPr>
        <p:txBody>
          <a:bodyPr wrap="none" anchor="ctr"/>
          <a:lstStyle/>
          <a:p>
            <a:endParaRPr lang="en-US"/>
          </a:p>
        </p:txBody>
      </p:sp>
      <p:sp>
        <p:nvSpPr>
          <p:cNvPr id="19464" name="Rectangle 9"/>
          <p:cNvSpPr>
            <a:spLocks noChangeArrowheads="1"/>
          </p:cNvSpPr>
          <p:nvPr/>
        </p:nvSpPr>
        <p:spPr bwMode="auto">
          <a:xfrm rot="19800000" flipV="1">
            <a:off x="2030271" y="4079819"/>
            <a:ext cx="73025" cy="576263"/>
          </a:xfrm>
          <a:prstGeom prst="rect">
            <a:avLst/>
          </a:prstGeom>
          <a:solidFill>
            <a:srgbClr val="FF0000">
              <a:alpha val="50195"/>
            </a:srgbClr>
          </a:solidFill>
          <a:ln w="9525">
            <a:solidFill>
              <a:srgbClr val="FF0000"/>
            </a:solidFill>
            <a:miter lim="800000"/>
            <a:headEnd/>
            <a:tailEnd/>
          </a:ln>
        </p:spPr>
        <p:txBody>
          <a:bodyPr wrap="none" anchor="ctr"/>
          <a:lstStyle/>
          <a:p>
            <a:endParaRPr lang="en-US"/>
          </a:p>
        </p:txBody>
      </p:sp>
      <p:sp>
        <p:nvSpPr>
          <p:cNvPr id="19465" name="Line 10"/>
          <p:cNvSpPr>
            <a:spLocks noChangeShapeType="1"/>
          </p:cNvSpPr>
          <p:nvPr/>
        </p:nvSpPr>
        <p:spPr bwMode="auto">
          <a:xfrm>
            <a:off x="7648160" y="2565400"/>
            <a:ext cx="0" cy="2663825"/>
          </a:xfrm>
          <a:prstGeom prst="line">
            <a:avLst/>
          </a:prstGeom>
          <a:noFill/>
          <a:ln w="76200">
            <a:solidFill>
              <a:srgbClr val="00CCFF"/>
            </a:solidFill>
            <a:prstDash val="sysDot"/>
            <a:round/>
            <a:headEnd/>
            <a:tailEnd type="triangle" w="med" len="med"/>
          </a:ln>
        </p:spPr>
        <p:txBody>
          <a:bodyPr/>
          <a:lstStyle/>
          <a:p>
            <a:endParaRPr lang="en-US"/>
          </a:p>
        </p:txBody>
      </p:sp>
      <p:sp>
        <p:nvSpPr>
          <p:cNvPr id="19466" name="Line 11"/>
          <p:cNvSpPr>
            <a:spLocks noChangeShapeType="1"/>
          </p:cNvSpPr>
          <p:nvPr/>
        </p:nvSpPr>
        <p:spPr bwMode="auto">
          <a:xfrm>
            <a:off x="7164388" y="2565400"/>
            <a:ext cx="0" cy="2663825"/>
          </a:xfrm>
          <a:prstGeom prst="line">
            <a:avLst/>
          </a:prstGeom>
          <a:noFill/>
          <a:ln w="76200">
            <a:solidFill>
              <a:srgbClr val="00CCFF"/>
            </a:solidFill>
            <a:prstDash val="sysDot"/>
            <a:round/>
            <a:headEnd/>
            <a:tailEnd type="triangle" w="med" len="med"/>
          </a:ln>
        </p:spPr>
        <p:txBody>
          <a:bodyPr/>
          <a:lstStyle/>
          <a:p>
            <a:endParaRPr lang="en-US"/>
          </a:p>
        </p:txBody>
      </p:sp>
      <p:sp>
        <p:nvSpPr>
          <p:cNvPr id="19469" name="Line 15"/>
          <p:cNvSpPr>
            <a:spLocks noChangeShapeType="1"/>
          </p:cNvSpPr>
          <p:nvPr/>
        </p:nvSpPr>
        <p:spPr bwMode="auto">
          <a:xfrm>
            <a:off x="2242471" y="2216061"/>
            <a:ext cx="0" cy="2259013"/>
          </a:xfrm>
          <a:prstGeom prst="line">
            <a:avLst/>
          </a:prstGeom>
          <a:noFill/>
          <a:ln w="76200">
            <a:solidFill>
              <a:srgbClr val="00CCFF"/>
            </a:solidFill>
            <a:prstDash val="sysDot"/>
            <a:round/>
            <a:headEnd/>
            <a:tailEnd type="triangle" w="med" len="med"/>
          </a:ln>
        </p:spPr>
        <p:txBody>
          <a:bodyPr/>
          <a:lstStyle/>
          <a:p>
            <a:endParaRPr lang="en-US"/>
          </a:p>
        </p:txBody>
      </p:sp>
      <p:sp>
        <p:nvSpPr>
          <p:cNvPr id="19470" name="Line 16"/>
          <p:cNvSpPr>
            <a:spLocks noChangeShapeType="1"/>
          </p:cNvSpPr>
          <p:nvPr/>
        </p:nvSpPr>
        <p:spPr bwMode="auto">
          <a:xfrm>
            <a:off x="2051720" y="2216061"/>
            <a:ext cx="0" cy="1944688"/>
          </a:xfrm>
          <a:prstGeom prst="line">
            <a:avLst/>
          </a:prstGeom>
          <a:noFill/>
          <a:ln w="76200">
            <a:solidFill>
              <a:srgbClr val="00CCFF"/>
            </a:solidFill>
            <a:prstDash val="sysDot"/>
            <a:round/>
            <a:headEnd/>
            <a:tailEnd type="triangle" w="med" len="med"/>
          </a:ln>
        </p:spPr>
        <p:txBody>
          <a:bodyPr/>
          <a:lstStyle/>
          <a:p>
            <a:endParaRPr lang="en-US"/>
          </a:p>
        </p:txBody>
      </p:sp>
      <p:sp>
        <p:nvSpPr>
          <p:cNvPr id="19471" name="Line 17"/>
          <p:cNvSpPr>
            <a:spLocks noChangeShapeType="1"/>
          </p:cNvSpPr>
          <p:nvPr/>
        </p:nvSpPr>
        <p:spPr bwMode="auto">
          <a:xfrm flipH="1" flipV="1">
            <a:off x="1244983" y="4418347"/>
            <a:ext cx="646113" cy="0"/>
          </a:xfrm>
          <a:prstGeom prst="line">
            <a:avLst/>
          </a:prstGeom>
          <a:noFill/>
          <a:ln w="57150">
            <a:solidFill>
              <a:srgbClr val="FF0000"/>
            </a:solidFill>
            <a:round/>
            <a:headEnd/>
            <a:tailEnd type="triangle" w="med" len="med"/>
          </a:ln>
        </p:spPr>
        <p:txBody>
          <a:bodyPr/>
          <a:lstStyle/>
          <a:p>
            <a:endParaRPr lang="en-US"/>
          </a:p>
        </p:txBody>
      </p:sp>
      <p:pic>
        <p:nvPicPr>
          <p:cNvPr id="23" name="Picture 6"/>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rot="1800000" flipV="1">
            <a:off x="2905213" y="2683580"/>
            <a:ext cx="3170237" cy="2535237"/>
          </a:xfrm>
          <a:prstGeom prst="rect">
            <a:avLst/>
          </a:prstGeom>
          <a:noFill/>
          <a:ln w="9525">
            <a:noFill/>
            <a:miter lim="800000"/>
            <a:headEnd/>
            <a:tailEnd/>
          </a:ln>
        </p:spPr>
      </p:pic>
      <p:sp>
        <p:nvSpPr>
          <p:cNvPr id="24" name="Rectangle 8"/>
          <p:cNvSpPr>
            <a:spLocks noChangeArrowheads="1"/>
          </p:cNvSpPr>
          <p:nvPr/>
        </p:nvSpPr>
        <p:spPr bwMode="auto">
          <a:xfrm rot="1800000" flipV="1">
            <a:off x="4081127" y="4347208"/>
            <a:ext cx="71438" cy="576262"/>
          </a:xfrm>
          <a:prstGeom prst="rect">
            <a:avLst/>
          </a:prstGeom>
          <a:solidFill>
            <a:srgbClr val="FF0000">
              <a:alpha val="50195"/>
            </a:srgbClr>
          </a:solidFill>
          <a:ln w="9525">
            <a:solidFill>
              <a:srgbClr val="FF0000"/>
            </a:solidFill>
            <a:miter lim="800000"/>
            <a:headEnd/>
            <a:tailEnd/>
          </a:ln>
        </p:spPr>
        <p:txBody>
          <a:bodyPr wrap="none" anchor="ctr"/>
          <a:lstStyle/>
          <a:p>
            <a:endParaRPr lang="en-US"/>
          </a:p>
        </p:txBody>
      </p:sp>
      <p:sp>
        <p:nvSpPr>
          <p:cNvPr id="25" name="Line 13"/>
          <p:cNvSpPr>
            <a:spLocks noChangeShapeType="1"/>
          </p:cNvSpPr>
          <p:nvPr/>
        </p:nvSpPr>
        <p:spPr bwMode="auto">
          <a:xfrm>
            <a:off x="4139952" y="2113297"/>
            <a:ext cx="0" cy="2305050"/>
          </a:xfrm>
          <a:prstGeom prst="line">
            <a:avLst/>
          </a:prstGeom>
          <a:noFill/>
          <a:ln w="76200">
            <a:solidFill>
              <a:srgbClr val="00CCFF"/>
            </a:solidFill>
            <a:prstDash val="sysDot"/>
            <a:round/>
            <a:headEnd/>
            <a:tailEnd type="triangle" w="med" len="med"/>
          </a:ln>
        </p:spPr>
        <p:txBody>
          <a:bodyPr/>
          <a:lstStyle/>
          <a:p>
            <a:endParaRPr lang="en-US"/>
          </a:p>
        </p:txBody>
      </p:sp>
      <p:sp>
        <p:nvSpPr>
          <p:cNvPr id="26" name="Line 14"/>
          <p:cNvSpPr>
            <a:spLocks noChangeShapeType="1"/>
          </p:cNvSpPr>
          <p:nvPr/>
        </p:nvSpPr>
        <p:spPr bwMode="auto">
          <a:xfrm>
            <a:off x="3941846" y="2113297"/>
            <a:ext cx="0" cy="2663825"/>
          </a:xfrm>
          <a:prstGeom prst="line">
            <a:avLst/>
          </a:prstGeom>
          <a:noFill/>
          <a:ln w="76200">
            <a:solidFill>
              <a:srgbClr val="00CCFF"/>
            </a:solidFill>
            <a:prstDash val="sysDot"/>
            <a:round/>
            <a:headEnd/>
            <a:tailEnd type="triangle" w="med" len="med"/>
          </a:ln>
        </p:spPr>
        <p:txBody>
          <a:bodyPr/>
          <a:lstStyle/>
          <a:p>
            <a:endParaRPr lang="en-US"/>
          </a:p>
        </p:txBody>
      </p:sp>
      <p:sp>
        <p:nvSpPr>
          <p:cNvPr id="27" name="Line 18"/>
          <p:cNvSpPr>
            <a:spLocks noChangeShapeType="1"/>
          </p:cNvSpPr>
          <p:nvPr/>
        </p:nvSpPr>
        <p:spPr bwMode="auto">
          <a:xfrm flipV="1">
            <a:off x="4291846" y="4635736"/>
            <a:ext cx="719138" cy="0"/>
          </a:xfrm>
          <a:prstGeom prst="line">
            <a:avLst/>
          </a:prstGeom>
          <a:noFill/>
          <a:ln w="57150">
            <a:solidFill>
              <a:srgbClr val="FF0000"/>
            </a:solidFill>
            <a:round/>
            <a:headEnd/>
            <a:tailEnd type="triangle" w="med" len="med"/>
          </a:ln>
        </p:spPr>
        <p:txBody>
          <a:bodyPr/>
          <a:lstStyle/>
          <a:p>
            <a:endParaRPr lang="en-US"/>
          </a:p>
        </p:txBody>
      </p:sp>
    </p:spTree>
    <p:extLst>
      <p:ext uri="{BB962C8B-B14F-4D97-AF65-F5344CB8AC3E}">
        <p14:creationId xmlns:p14="http://schemas.microsoft.com/office/powerpoint/2010/main" xmlns="" val="16980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2000" fill="hold"/>
                                        <p:tgtEl>
                                          <p:spTgt spid="19460"/>
                                        </p:tgtEl>
                                        <p:attrNameLst>
                                          <p:attrName>ppt_x</p:attrName>
                                        </p:attrNameLst>
                                      </p:cBhvr>
                                      <p:tavLst>
                                        <p:tav tm="0">
                                          <p:val>
                                            <p:strVal val="#ppt_x"/>
                                          </p:val>
                                        </p:tav>
                                        <p:tav tm="100000">
                                          <p:val>
                                            <p:strVal val="#ppt_x"/>
                                          </p:val>
                                        </p:tav>
                                      </p:tavLst>
                                    </p:anim>
                                    <p:anim calcmode="lin" valueType="num">
                                      <p:cBhvr additive="base">
                                        <p:cTn id="8" dur="20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464"/>
                                        </p:tgtEl>
                                        <p:attrNameLst>
                                          <p:attrName>style.visibility</p:attrName>
                                        </p:attrNameLst>
                                      </p:cBhvr>
                                      <p:to>
                                        <p:strVal val="visible"/>
                                      </p:to>
                                    </p:set>
                                    <p:animEffect transition="in" filter="blinds(horizontal)">
                                      <p:cBhvr>
                                        <p:cTn id="13" dur="500"/>
                                        <p:tgtEl>
                                          <p:spTgt spid="194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blinds(horizontal)">
                                      <p:cBhvr>
                                        <p:cTn id="16" dur="500"/>
                                        <p:tgtEl>
                                          <p:spTgt spid="194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469"/>
                                        </p:tgtEl>
                                        <p:attrNameLst>
                                          <p:attrName>style.visibility</p:attrName>
                                        </p:attrNameLst>
                                      </p:cBhvr>
                                      <p:to>
                                        <p:strVal val="visible"/>
                                      </p:to>
                                    </p:set>
                                    <p:animEffect transition="in" filter="blinds(horizontal)">
                                      <p:cBhvr>
                                        <p:cTn id="19" dur="500"/>
                                        <p:tgtEl>
                                          <p:spTgt spid="1946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471"/>
                                        </p:tgtEl>
                                        <p:attrNameLst>
                                          <p:attrName>style.visibility</p:attrName>
                                        </p:attrNameLst>
                                      </p:cBhvr>
                                      <p:to>
                                        <p:strVal val="visible"/>
                                      </p:to>
                                    </p:set>
                                    <p:anim calcmode="lin" valueType="num">
                                      <p:cBhvr additive="base">
                                        <p:cTn id="24" dur="500" fill="hold"/>
                                        <p:tgtEl>
                                          <p:spTgt spid="19471"/>
                                        </p:tgtEl>
                                        <p:attrNameLst>
                                          <p:attrName>ppt_x</p:attrName>
                                        </p:attrNameLst>
                                      </p:cBhvr>
                                      <p:tavLst>
                                        <p:tav tm="0">
                                          <p:val>
                                            <p:strVal val="1+#ppt_w/2"/>
                                          </p:val>
                                        </p:tav>
                                        <p:tav tm="100000">
                                          <p:val>
                                            <p:strVal val="#ppt_x"/>
                                          </p:val>
                                        </p:tav>
                                      </p:tavLst>
                                    </p:anim>
                                    <p:anim calcmode="lin" valueType="num">
                                      <p:cBhvr additive="base">
                                        <p:cTn id="25" dur="500" fill="hold"/>
                                        <p:tgtEl>
                                          <p:spTgt spid="1947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459"/>
                                        </p:tgtEl>
                                        <p:attrNameLst>
                                          <p:attrName>style.visibility</p:attrName>
                                        </p:attrNameLst>
                                      </p:cBhvr>
                                      <p:to>
                                        <p:strVal val="visible"/>
                                      </p:to>
                                    </p:set>
                                    <p:anim calcmode="lin" valueType="num">
                                      <p:cBhvr additive="base">
                                        <p:cTn id="30" dur="2000" fill="hold"/>
                                        <p:tgtEl>
                                          <p:spTgt spid="19459"/>
                                        </p:tgtEl>
                                        <p:attrNameLst>
                                          <p:attrName>ppt_x</p:attrName>
                                        </p:attrNameLst>
                                      </p:cBhvr>
                                      <p:tavLst>
                                        <p:tav tm="0">
                                          <p:val>
                                            <p:strVal val="#ppt_x"/>
                                          </p:val>
                                        </p:tav>
                                        <p:tav tm="100000">
                                          <p:val>
                                            <p:strVal val="#ppt_x"/>
                                          </p:val>
                                        </p:tav>
                                      </p:tavLst>
                                    </p:anim>
                                    <p:anim calcmode="lin" valueType="num">
                                      <p:cBhvr additive="base">
                                        <p:cTn id="31" dur="20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462"/>
                                        </p:tgtEl>
                                        <p:attrNameLst>
                                          <p:attrName>style.visibility</p:attrName>
                                        </p:attrNameLst>
                                      </p:cBhvr>
                                      <p:to>
                                        <p:strVal val="visible"/>
                                      </p:to>
                                    </p:set>
                                    <p:animEffect transition="in" filter="blinds(horizontal)">
                                      <p:cBhvr>
                                        <p:cTn id="36" dur="500"/>
                                        <p:tgtEl>
                                          <p:spTgt spid="1946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466"/>
                                        </p:tgtEl>
                                        <p:attrNameLst>
                                          <p:attrName>style.visibility</p:attrName>
                                        </p:attrNameLst>
                                      </p:cBhvr>
                                      <p:to>
                                        <p:strVal val="visible"/>
                                      </p:to>
                                    </p:set>
                                    <p:animEffect transition="in" filter="blinds(horizontal)">
                                      <p:cBhvr>
                                        <p:cTn id="39" dur="500"/>
                                        <p:tgtEl>
                                          <p:spTgt spid="1946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465"/>
                                        </p:tgtEl>
                                        <p:attrNameLst>
                                          <p:attrName>style.visibility</p:attrName>
                                        </p:attrNameLst>
                                      </p:cBhvr>
                                      <p:to>
                                        <p:strVal val="visible"/>
                                      </p:to>
                                    </p:set>
                                    <p:animEffect transition="in" filter="blinds(horizontal)">
                                      <p:cBhvr>
                                        <p:cTn id="42" dur="500"/>
                                        <p:tgtEl>
                                          <p:spTgt spid="1946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0-#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4" grpId="0" animBg="1"/>
      <p:bldP spid="19465" grpId="0" animBg="1"/>
      <p:bldP spid="19466" grpId="0" animBg="1"/>
      <p:bldP spid="19469" grpId="0" animBg="1"/>
      <p:bldP spid="19470" grpId="0" animBg="1"/>
      <p:bldP spid="19471"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3" name="Content Placeholder 2"/>
          <p:cNvSpPr>
            <a:spLocks noGrp="1"/>
          </p:cNvSpPr>
          <p:nvPr>
            <p:ph idx="1"/>
          </p:nvPr>
        </p:nvSpPr>
        <p:spPr/>
        <p:txBody>
          <a:bodyPr/>
          <a:lstStyle/>
          <a:p>
            <a:r>
              <a:rPr lang="en-CA" smtClean="0"/>
              <a:t>What are static and dynamic stability?</a:t>
            </a:r>
          </a:p>
          <a:p>
            <a:endParaRPr lang="en-CA" smtClean="0"/>
          </a:p>
          <a:p>
            <a:r>
              <a:rPr lang="en-CA" smtClean="0"/>
              <a:t>What is dihedral and what does it do?</a:t>
            </a:r>
          </a:p>
          <a:p>
            <a:endParaRPr lang="en-CA" smtClean="0"/>
          </a:p>
          <a:p>
            <a:r>
              <a:rPr lang="en-CA" smtClean="0"/>
              <a:t>What factors affect longitudinal stability?</a:t>
            </a:r>
          </a:p>
          <a:p>
            <a:endParaRPr lang="en-CA" smtClean="0"/>
          </a:p>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Flight performance Factors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mtClean="0"/>
              <a:t>Left Turning Tendencies</a:t>
            </a:r>
            <a:endParaRPr lang="en-CA" dirty="0"/>
          </a:p>
        </p:txBody>
      </p:sp>
      <p:sp>
        <p:nvSpPr>
          <p:cNvPr id="37891" name="Text Placeholder 6"/>
          <p:cNvSpPr>
            <a:spLocks noGrp="1"/>
          </p:cNvSpPr>
          <p:nvPr>
            <p:ph type="body" idx="1"/>
          </p:nvPr>
        </p:nvSpPr>
        <p:spPr/>
        <p:txBody>
          <a:bodyPr/>
          <a:lstStyle/>
          <a:p>
            <a:r>
              <a:rPr lang="en-CA" smtClean="0"/>
              <a:t>Torque</a:t>
            </a:r>
            <a:endParaRPr lang="en-CA" dirty="0" smtClean="0"/>
          </a:p>
        </p:txBody>
      </p:sp>
      <p:sp>
        <p:nvSpPr>
          <p:cNvPr id="37893" name="Content Placeholder 7"/>
          <p:cNvSpPr>
            <a:spLocks noGrp="1"/>
          </p:cNvSpPr>
          <p:nvPr>
            <p:ph sz="quarter" idx="2"/>
          </p:nvPr>
        </p:nvSpPr>
        <p:spPr/>
        <p:txBody>
          <a:bodyPr/>
          <a:lstStyle/>
          <a:p>
            <a:r>
              <a:rPr lang="en-CA" smtClean="0"/>
              <a:t>In North America, propellers turn clockwise when viewed from the pilot seat</a:t>
            </a:r>
          </a:p>
          <a:p>
            <a:r>
              <a:rPr lang="en-CA" smtClean="0"/>
              <a:t>The reaction from this spinning causes the  plane to roll counter-clockwise to the left</a:t>
            </a:r>
            <a:endParaRPr lang="en-CA" dirty="0" smtClean="0"/>
          </a:p>
        </p:txBody>
      </p:sp>
      <p:pic>
        <p:nvPicPr>
          <p:cNvPr id="37894" name="Picture 2"/>
          <p:cNvPicPr>
            <a:picLocks noGrp="1" noChangeAspect="1" noChangeArrowheads="1"/>
          </p:cNvPicPr>
          <p:nvPr>
            <p:ph sz="quarter" idx="4"/>
          </p:nvPr>
        </p:nvPicPr>
        <p:blipFill>
          <a:blip r:embed="rId2" cstate="print"/>
          <a:stretch>
            <a:fillRect/>
          </a:stretch>
        </p:blipFill>
        <p:spPr>
          <a:xfrm>
            <a:off x="4262437" y="2901950"/>
            <a:ext cx="3352800" cy="1733550"/>
          </a:xfrm>
        </p:spPr>
      </p:pic>
      <p:sp>
        <p:nvSpPr>
          <p:cNvPr id="37895" name="TextBox 9"/>
          <p:cNvSpPr txBox="1">
            <a:spLocks noChangeArrowheads="1"/>
          </p:cNvSpPr>
          <p:nvPr/>
        </p:nvSpPr>
        <p:spPr bwMode="auto">
          <a:xfrm>
            <a:off x="3981048" y="5253256"/>
            <a:ext cx="4143375" cy="646112"/>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Left Turning Tendencies</a:t>
            </a:r>
            <a:endParaRPr lang="en-CA" dirty="0"/>
          </a:p>
        </p:txBody>
      </p:sp>
      <p:sp>
        <p:nvSpPr>
          <p:cNvPr id="11" name="Text Placeholder 10"/>
          <p:cNvSpPr>
            <a:spLocks noGrp="1"/>
          </p:cNvSpPr>
          <p:nvPr>
            <p:ph type="body" sz="half" idx="3"/>
          </p:nvPr>
        </p:nvSpPr>
        <p:spPr/>
        <p:txBody>
          <a:bodyPr/>
          <a:lstStyle/>
          <a:p>
            <a:r>
              <a:rPr lang="en-CA" smtClean="0"/>
              <a:t>Asymmetric Thrust (P-Factor)</a:t>
            </a:r>
            <a:endParaRPr lang="en-CA" dirty="0" smtClean="0"/>
          </a:p>
        </p:txBody>
      </p:sp>
      <p:pic>
        <p:nvPicPr>
          <p:cNvPr id="38918" name="Picture 2"/>
          <p:cNvPicPr>
            <a:picLocks noGrp="1" noChangeAspect="1" noChangeArrowheads="1"/>
          </p:cNvPicPr>
          <p:nvPr>
            <p:ph sz="quarter" idx="2"/>
          </p:nvPr>
        </p:nvPicPr>
        <p:blipFill>
          <a:blip r:embed="rId3" cstate="print"/>
          <a:stretch>
            <a:fillRect/>
          </a:stretch>
        </p:blipFill>
        <p:spPr>
          <a:xfrm>
            <a:off x="550862" y="2825750"/>
            <a:ext cx="3333750" cy="1885950"/>
          </a:xfrm>
        </p:spPr>
      </p:pic>
      <p:sp>
        <p:nvSpPr>
          <p:cNvPr id="38917" name="Content Placeholder 5"/>
          <p:cNvSpPr>
            <a:spLocks noGrp="1"/>
          </p:cNvSpPr>
          <p:nvPr>
            <p:ph sz="quarter" idx="4"/>
          </p:nvPr>
        </p:nvSpPr>
        <p:spPr/>
        <p:txBody>
          <a:bodyPr>
            <a:normAutofit fontScale="92500"/>
          </a:bodyPr>
          <a:lstStyle/>
          <a:p>
            <a:r>
              <a:rPr lang="en-CA" smtClean="0"/>
              <a:t>At high angles of attack, the down going blade meets the air at a higher angle of attack than the up going blade</a:t>
            </a:r>
          </a:p>
          <a:p>
            <a:r>
              <a:rPr lang="en-CA" smtClean="0"/>
              <a:t>More lift is produced on the right side</a:t>
            </a:r>
          </a:p>
          <a:p>
            <a:r>
              <a:rPr lang="en-CA" smtClean="0"/>
              <a:t>This creates an imbalance of force and the aircraft yaws to the left</a:t>
            </a:r>
            <a:endParaRPr lang="en-CA" dirty="0" smtClean="0"/>
          </a:p>
        </p:txBody>
      </p:sp>
      <p:sp>
        <p:nvSpPr>
          <p:cNvPr id="38919" name="TextBox 6"/>
          <p:cNvSpPr txBox="1">
            <a:spLocks noChangeArrowheads="1"/>
          </p:cNvSpPr>
          <p:nvPr/>
        </p:nvSpPr>
        <p:spPr bwMode="auto">
          <a:xfrm>
            <a:off x="107504" y="5085184"/>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Left Turning Tendencies</a:t>
            </a:r>
            <a:endParaRPr lang="en-CA" dirty="0"/>
          </a:p>
        </p:txBody>
      </p:sp>
      <p:sp>
        <p:nvSpPr>
          <p:cNvPr id="8" name="Text Placeholder 7"/>
          <p:cNvSpPr>
            <a:spLocks noGrp="1"/>
          </p:cNvSpPr>
          <p:nvPr>
            <p:ph type="body" sz="half" idx="3"/>
          </p:nvPr>
        </p:nvSpPr>
        <p:spPr/>
        <p:txBody>
          <a:bodyPr/>
          <a:lstStyle/>
          <a:p>
            <a:r>
              <a:rPr lang="en-CA" smtClean="0"/>
              <a:t>Precession</a:t>
            </a:r>
            <a:endParaRPr lang="en-CA" dirty="0" smtClean="0"/>
          </a:p>
        </p:txBody>
      </p:sp>
      <p:pic>
        <p:nvPicPr>
          <p:cNvPr id="40966" name="Picture 2"/>
          <p:cNvPicPr>
            <a:picLocks noGrp="1" noChangeAspect="1" noChangeArrowheads="1"/>
          </p:cNvPicPr>
          <p:nvPr>
            <p:ph sz="quarter" idx="2"/>
          </p:nvPr>
        </p:nvPicPr>
        <p:blipFill>
          <a:blip r:embed="rId3" cstate="print"/>
          <a:stretch>
            <a:fillRect/>
          </a:stretch>
        </p:blipFill>
        <p:spPr>
          <a:xfrm>
            <a:off x="457200" y="3067297"/>
            <a:ext cx="3521075" cy="1402855"/>
          </a:xfrm>
        </p:spPr>
      </p:pic>
      <p:sp>
        <p:nvSpPr>
          <p:cNvPr id="40965" name="Content Placeholder 5"/>
          <p:cNvSpPr>
            <a:spLocks noGrp="1"/>
          </p:cNvSpPr>
          <p:nvPr>
            <p:ph sz="quarter" idx="4"/>
          </p:nvPr>
        </p:nvSpPr>
        <p:spPr/>
        <p:txBody>
          <a:bodyPr/>
          <a:lstStyle/>
          <a:p>
            <a:r>
              <a:rPr lang="en-CA" smtClean="0"/>
              <a:t>When the propeller is spinning, it acts like a big gyroscope</a:t>
            </a:r>
          </a:p>
          <a:p>
            <a:r>
              <a:rPr lang="en-CA" smtClean="0"/>
              <a:t>When a force is applied to a gyroscope, it acts 90 degrees in the direction of rotation</a:t>
            </a:r>
            <a:endParaRPr lang="en-CA" dirty="0" smtClean="0"/>
          </a:p>
        </p:txBody>
      </p:sp>
      <p:sp>
        <p:nvSpPr>
          <p:cNvPr id="40967" name="TextBox 7"/>
          <p:cNvSpPr txBox="1">
            <a:spLocks noChangeArrowheads="1"/>
          </p:cNvSpPr>
          <p:nvPr/>
        </p:nvSpPr>
        <p:spPr bwMode="auto">
          <a:xfrm>
            <a:off x="357188" y="5143500"/>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Precession</a:t>
            </a:r>
            <a:endParaRPr lang="en-US"/>
          </a:p>
        </p:txBody>
      </p:sp>
      <p:sp>
        <p:nvSpPr>
          <p:cNvPr id="17" name="Content Placeholder 16"/>
          <p:cNvSpPr>
            <a:spLocks noGrp="1"/>
          </p:cNvSpPr>
          <p:nvPr>
            <p:ph idx="1"/>
          </p:nvPr>
        </p:nvSpPr>
        <p:spPr/>
        <p:txBody>
          <a:bodyPr/>
          <a:lstStyle/>
          <a:p>
            <a:r>
              <a:rPr lang="en-US" smtClean="0"/>
              <a:t>When force applied to spinning gyro, force acts as if it was 90° in direction of rotation</a:t>
            </a:r>
            <a:endParaRPr lang="en-US" dirty="0" smtClean="0"/>
          </a:p>
        </p:txBody>
      </p:sp>
      <p:pic>
        <p:nvPicPr>
          <p:cNvPr id="29" name="Picture 4"/>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rot="20700000">
            <a:off x="882473" y="3375379"/>
            <a:ext cx="7618412" cy="2540000"/>
          </a:xfrm>
          <a:prstGeom prst="rect">
            <a:avLst/>
          </a:prstGeom>
          <a:noFill/>
          <a:ln w="9525">
            <a:noFill/>
            <a:miter lim="800000"/>
            <a:headEnd/>
            <a:tailEnd/>
          </a:ln>
          <a:effectLst/>
        </p:spPr>
      </p:pic>
      <p:sp>
        <p:nvSpPr>
          <p:cNvPr id="30" name="Oval 5"/>
          <p:cNvSpPr>
            <a:spLocks noChangeArrowheads="1"/>
          </p:cNvSpPr>
          <p:nvPr/>
        </p:nvSpPr>
        <p:spPr bwMode="auto">
          <a:xfrm rot="20700000">
            <a:off x="2466798" y="4271892"/>
            <a:ext cx="1079500" cy="1655763"/>
          </a:xfrm>
          <a:prstGeom prst="ellipse">
            <a:avLst/>
          </a:prstGeom>
          <a:noFill/>
          <a:ln w="38100">
            <a:solidFill>
              <a:srgbClr val="0000FF"/>
            </a:solidFill>
            <a:round/>
            <a:headEnd/>
            <a:tailEnd/>
          </a:ln>
          <a:effectLst/>
        </p:spPr>
        <p:txBody>
          <a:bodyPr wrap="none" anchor="ctr"/>
          <a:lstStyle/>
          <a:p>
            <a:endParaRPr lang="en-US"/>
          </a:p>
        </p:txBody>
      </p:sp>
      <p:sp>
        <p:nvSpPr>
          <p:cNvPr id="31" name="Arc 6"/>
          <p:cNvSpPr>
            <a:spLocks/>
          </p:cNvSpPr>
          <p:nvPr/>
        </p:nvSpPr>
        <p:spPr bwMode="auto">
          <a:xfrm rot="-3600000">
            <a:off x="2371891" y="3940811"/>
            <a:ext cx="773113" cy="720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type="triangle" w="med" len="med"/>
            <a:tailEnd/>
          </a:ln>
          <a:effectLst/>
        </p:spPr>
        <p:txBody>
          <a:bodyPr wrap="none" anchor="ctr"/>
          <a:lstStyle/>
          <a:p>
            <a:endParaRPr lang="en-US"/>
          </a:p>
        </p:txBody>
      </p:sp>
      <p:sp>
        <p:nvSpPr>
          <p:cNvPr id="32" name="Line 8"/>
          <p:cNvSpPr>
            <a:spLocks noChangeShapeType="1"/>
          </p:cNvSpPr>
          <p:nvPr/>
        </p:nvSpPr>
        <p:spPr bwMode="auto">
          <a:xfrm rot="19800000" flipH="1" flipV="1">
            <a:off x="2421966" y="5023986"/>
            <a:ext cx="600075" cy="201612"/>
          </a:xfrm>
          <a:prstGeom prst="line">
            <a:avLst/>
          </a:prstGeom>
          <a:noFill/>
          <a:ln w="28575">
            <a:solidFill>
              <a:srgbClr val="FF9900"/>
            </a:solidFill>
            <a:round/>
            <a:headEnd/>
            <a:tailEnd/>
          </a:ln>
          <a:effectLst/>
        </p:spPr>
        <p:txBody>
          <a:bodyPr/>
          <a:lstStyle/>
          <a:p>
            <a:endParaRPr lang="en-US"/>
          </a:p>
        </p:txBody>
      </p:sp>
      <p:sp>
        <p:nvSpPr>
          <p:cNvPr id="33" name="Line 9"/>
          <p:cNvSpPr>
            <a:spLocks noChangeShapeType="1"/>
          </p:cNvSpPr>
          <p:nvPr/>
        </p:nvSpPr>
        <p:spPr bwMode="auto">
          <a:xfrm rot="19800000" flipH="1">
            <a:off x="2820658" y="4301688"/>
            <a:ext cx="225425" cy="752475"/>
          </a:xfrm>
          <a:prstGeom prst="line">
            <a:avLst/>
          </a:prstGeom>
          <a:noFill/>
          <a:ln w="28575">
            <a:solidFill>
              <a:srgbClr val="FF9900"/>
            </a:solidFill>
            <a:round/>
            <a:headEnd/>
            <a:tailEnd/>
          </a:ln>
          <a:effectLst/>
        </p:spPr>
        <p:txBody>
          <a:bodyPr/>
          <a:lstStyle/>
          <a:p>
            <a:endParaRPr lang="en-US"/>
          </a:p>
        </p:txBody>
      </p:sp>
      <p:sp>
        <p:nvSpPr>
          <p:cNvPr id="34" name="Line 11"/>
          <p:cNvSpPr>
            <a:spLocks noChangeShapeType="1"/>
          </p:cNvSpPr>
          <p:nvPr/>
        </p:nvSpPr>
        <p:spPr bwMode="auto">
          <a:xfrm rot="19800000" flipH="1">
            <a:off x="2927854" y="4974253"/>
            <a:ext cx="34925" cy="109537"/>
          </a:xfrm>
          <a:prstGeom prst="line">
            <a:avLst/>
          </a:prstGeom>
          <a:noFill/>
          <a:ln w="28575">
            <a:solidFill>
              <a:srgbClr val="FF9900"/>
            </a:solidFill>
            <a:round/>
            <a:headEnd/>
            <a:tailEnd/>
          </a:ln>
          <a:effectLst/>
        </p:spPr>
        <p:txBody>
          <a:bodyPr/>
          <a:lstStyle/>
          <a:p>
            <a:endParaRPr lang="en-US"/>
          </a:p>
        </p:txBody>
      </p:sp>
      <p:sp>
        <p:nvSpPr>
          <p:cNvPr id="35" name="Line 12"/>
          <p:cNvSpPr>
            <a:spLocks noChangeShapeType="1"/>
          </p:cNvSpPr>
          <p:nvPr/>
        </p:nvSpPr>
        <p:spPr bwMode="auto">
          <a:xfrm rot="19800000" flipH="1" flipV="1">
            <a:off x="2917529" y="4965023"/>
            <a:ext cx="104775" cy="34925"/>
          </a:xfrm>
          <a:prstGeom prst="line">
            <a:avLst/>
          </a:prstGeom>
          <a:noFill/>
          <a:ln w="28575">
            <a:solidFill>
              <a:srgbClr val="FF9900"/>
            </a:solidFill>
            <a:round/>
            <a:headEnd/>
            <a:tailEnd/>
          </a:ln>
          <a:effectLst/>
        </p:spPr>
        <p:txBody>
          <a:bodyPr/>
          <a:lstStyle/>
          <a:p>
            <a:endParaRPr lang="en-US"/>
          </a:p>
        </p:txBody>
      </p:sp>
      <p:sp>
        <p:nvSpPr>
          <p:cNvPr id="36" name="Line 13"/>
          <p:cNvSpPr>
            <a:spLocks noChangeShapeType="1"/>
          </p:cNvSpPr>
          <p:nvPr/>
        </p:nvSpPr>
        <p:spPr bwMode="auto">
          <a:xfrm rot="19800000" flipH="1" flipV="1">
            <a:off x="637796" y="5115340"/>
            <a:ext cx="1801813" cy="601662"/>
          </a:xfrm>
          <a:prstGeom prst="line">
            <a:avLst/>
          </a:prstGeom>
          <a:noFill/>
          <a:ln w="57150">
            <a:solidFill>
              <a:srgbClr val="FF9900"/>
            </a:solidFill>
            <a:round/>
            <a:headEnd/>
            <a:tailEnd type="triangle" w="med" len="med"/>
          </a:ln>
          <a:effectLst/>
        </p:spPr>
        <p:txBody>
          <a:bodyPr/>
          <a:lstStyle/>
          <a:p>
            <a:endParaRPr lang="en-US"/>
          </a:p>
        </p:txBody>
      </p:sp>
      <p:sp>
        <p:nvSpPr>
          <p:cNvPr id="37" name="Line 18"/>
          <p:cNvSpPr>
            <a:spLocks noChangeShapeType="1"/>
          </p:cNvSpPr>
          <p:nvPr/>
        </p:nvSpPr>
        <p:spPr bwMode="auto">
          <a:xfrm rot="19800000" flipH="1" flipV="1">
            <a:off x="904159" y="4246657"/>
            <a:ext cx="1801813" cy="601663"/>
          </a:xfrm>
          <a:prstGeom prst="line">
            <a:avLst/>
          </a:prstGeom>
          <a:noFill/>
          <a:ln w="57150" cap="rnd">
            <a:solidFill>
              <a:srgbClr val="FF0000"/>
            </a:solidFill>
            <a:prstDash val="sysDot"/>
            <a:round/>
            <a:headEnd/>
            <a:tailEnd type="triangle" w="med" len="med"/>
          </a:ln>
          <a:effectLst/>
        </p:spPr>
        <p:txBody>
          <a:bodyPr/>
          <a:lstStyle/>
          <a:p>
            <a:endParaRPr lang="en-US"/>
          </a:p>
        </p:txBody>
      </p:sp>
      <p:sp>
        <p:nvSpPr>
          <p:cNvPr id="38" name="Arc 19"/>
          <p:cNvSpPr>
            <a:spLocks/>
          </p:cNvSpPr>
          <p:nvPr/>
        </p:nvSpPr>
        <p:spPr bwMode="auto">
          <a:xfrm rot="4318984" flipH="1" flipV="1">
            <a:off x="2388917" y="4572767"/>
            <a:ext cx="600075" cy="433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9900"/>
            </a:solidFill>
            <a:round/>
            <a:headEnd type="triangle" w="med" len="me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linds(horizont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16738" name="Picture 2"/>
          <p:cNvPicPr>
            <a:picLocks noGrp="1" noChangeAspect="1" noChangeArrowheads="1"/>
          </p:cNvPicPr>
          <p:nvPr>
            <p:ph idx="1"/>
          </p:nvPr>
        </p:nvPicPr>
        <p:blipFill>
          <a:blip r:embed="rId2" cstate="print"/>
          <a:srcRect/>
          <a:stretch>
            <a:fillRect/>
          </a:stretch>
        </p:blipFill>
        <p:spPr bwMode="auto">
          <a:xfrm>
            <a:off x="1181100" y="2280444"/>
            <a:ext cx="5791200" cy="3505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Left Turning Tendencies</a:t>
            </a:r>
            <a:endParaRPr lang="en-CA" dirty="0"/>
          </a:p>
        </p:txBody>
      </p:sp>
      <p:sp>
        <p:nvSpPr>
          <p:cNvPr id="39939" name="Text Placeholder 2"/>
          <p:cNvSpPr>
            <a:spLocks noGrp="1"/>
          </p:cNvSpPr>
          <p:nvPr>
            <p:ph type="body" idx="1"/>
          </p:nvPr>
        </p:nvSpPr>
        <p:spPr/>
        <p:txBody>
          <a:bodyPr/>
          <a:lstStyle/>
          <a:p>
            <a:r>
              <a:rPr lang="en-CA" smtClean="0"/>
              <a:t>Slipstream</a:t>
            </a:r>
            <a:endParaRPr lang="en-CA" dirty="0" smtClean="0"/>
          </a:p>
        </p:txBody>
      </p:sp>
      <p:sp>
        <p:nvSpPr>
          <p:cNvPr id="39941" name="Content Placeholder 6"/>
          <p:cNvSpPr>
            <a:spLocks noGrp="1"/>
          </p:cNvSpPr>
          <p:nvPr>
            <p:ph sz="quarter" idx="2"/>
          </p:nvPr>
        </p:nvSpPr>
        <p:spPr/>
        <p:txBody>
          <a:bodyPr/>
          <a:lstStyle/>
          <a:p>
            <a:endParaRPr lang="en-CA" dirty="0" smtClean="0"/>
          </a:p>
          <a:p>
            <a:endParaRPr lang="en-CA" dirty="0"/>
          </a:p>
          <a:p>
            <a:endParaRPr lang="en-CA" dirty="0" smtClean="0"/>
          </a:p>
          <a:p>
            <a:r>
              <a:rPr lang="en-CA" dirty="0" smtClean="0"/>
              <a:t>As air is pushed back from the propeller, it flows back in a corkscrew pattern</a:t>
            </a:r>
          </a:p>
        </p:txBody>
      </p:sp>
      <p:pic>
        <p:nvPicPr>
          <p:cNvPr id="39942" name="Picture 2"/>
          <p:cNvPicPr>
            <a:picLocks noGrp="1" noChangeAspect="1" noChangeArrowheads="1"/>
          </p:cNvPicPr>
          <p:nvPr>
            <p:ph sz="quarter" idx="4"/>
          </p:nvPr>
        </p:nvPicPr>
        <p:blipFill>
          <a:blip r:embed="rId3" cstate="print"/>
          <a:stretch>
            <a:fillRect/>
          </a:stretch>
        </p:blipFill>
        <p:spPr>
          <a:xfrm>
            <a:off x="4262437" y="2830512"/>
            <a:ext cx="3352800" cy="1876425"/>
          </a:xfrm>
        </p:spPr>
      </p:pic>
      <p:sp>
        <p:nvSpPr>
          <p:cNvPr id="39943" name="TextBox 7"/>
          <p:cNvSpPr txBox="1">
            <a:spLocks noChangeArrowheads="1"/>
          </p:cNvSpPr>
          <p:nvPr/>
        </p:nvSpPr>
        <p:spPr bwMode="auto">
          <a:xfrm>
            <a:off x="4112867" y="5013176"/>
            <a:ext cx="5268328" cy="307777"/>
          </a:xfrm>
          <a:prstGeom prst="rect">
            <a:avLst/>
          </a:prstGeom>
          <a:noFill/>
          <a:ln w="9525">
            <a:noFill/>
            <a:miter lim="800000"/>
            <a:headEnd/>
            <a:tailEnd/>
          </a:ln>
        </p:spPr>
        <p:txBody>
          <a:bodyPr wrap="square">
            <a:spAutoFit/>
          </a:bodyPr>
          <a:lstStyle/>
          <a:p>
            <a:r>
              <a:rPr lang="en-CA" sz="1400"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Flight performance</a:t>
            </a:r>
            <a:endParaRPr lang="en-CA" dirty="0"/>
          </a:p>
        </p:txBody>
      </p:sp>
      <p:sp>
        <p:nvSpPr>
          <p:cNvPr id="8" name="Text Placeholder 7"/>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3932337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Aircraft Control design</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2027931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smtClean="0"/>
              <a:t>Climbing</a:t>
            </a:r>
            <a:endParaRPr lang="en-CA" dirty="0"/>
          </a:p>
        </p:txBody>
      </p:sp>
      <p:sp>
        <p:nvSpPr>
          <p:cNvPr id="41987" name="Content Placeholder 7"/>
          <p:cNvSpPr>
            <a:spLocks noGrp="1"/>
          </p:cNvSpPr>
          <p:nvPr>
            <p:ph idx="1"/>
          </p:nvPr>
        </p:nvSpPr>
        <p:spPr/>
        <p:txBody>
          <a:bodyPr/>
          <a:lstStyle/>
          <a:p>
            <a:r>
              <a:rPr lang="en-CA" dirty="0" smtClean="0"/>
              <a:t>The ability for an aircraft to climb is dependant on the ability to create excess thrust</a:t>
            </a:r>
          </a:p>
          <a:p>
            <a:endParaRPr lang="en-CA" dirty="0" smtClean="0"/>
          </a:p>
          <a:p>
            <a:r>
              <a:rPr lang="en-CA" dirty="0" smtClean="0"/>
              <a:t>There are three types of climbs that we use:</a:t>
            </a:r>
          </a:p>
          <a:p>
            <a:pPr lvl="1"/>
            <a:r>
              <a:rPr lang="en-CA" dirty="0" smtClean="0"/>
              <a:t>Best rate of climb</a:t>
            </a:r>
          </a:p>
          <a:p>
            <a:pPr lvl="1"/>
            <a:r>
              <a:rPr lang="en-CA" dirty="0" smtClean="0"/>
              <a:t>Best angle of climb</a:t>
            </a:r>
          </a:p>
          <a:p>
            <a:pPr lvl="1"/>
            <a:r>
              <a:rPr lang="en-CA" dirty="0" smtClean="0"/>
              <a:t>Normal climb</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CA" smtClean="0"/>
              <a:t>Climbing</a:t>
            </a:r>
            <a:endParaRPr lang="en-US"/>
          </a:p>
        </p:txBody>
      </p:sp>
      <p:sp>
        <p:nvSpPr>
          <p:cNvPr id="16" name="Content Placeholder 15"/>
          <p:cNvSpPr>
            <a:spLocks noGrp="1"/>
          </p:cNvSpPr>
          <p:nvPr>
            <p:ph sz="half" idx="2"/>
          </p:nvPr>
        </p:nvSpPr>
        <p:spPr/>
        <p:txBody>
          <a:bodyPr/>
          <a:lstStyle/>
          <a:p>
            <a:r>
              <a:rPr lang="en-CA" smtClean="0"/>
              <a:t>Angle of Attack:</a:t>
            </a:r>
          </a:p>
          <a:p>
            <a:pPr lvl="1"/>
            <a:r>
              <a:rPr lang="en-CA" smtClean="0"/>
              <a:t>Increase: More lift, less speed</a:t>
            </a:r>
          </a:p>
          <a:p>
            <a:pPr lvl="1"/>
            <a:r>
              <a:rPr lang="en-CA" smtClean="0"/>
              <a:t>Decrease: Less lift, more speed</a:t>
            </a:r>
            <a:endParaRPr lang="en-US" smtClean="0"/>
          </a:p>
          <a:p>
            <a:endParaRPr lang="en-CA" dirty="0"/>
          </a:p>
        </p:txBody>
      </p:sp>
      <p:pic>
        <p:nvPicPr>
          <p:cNvPr id="151556" name="Picture 4"/>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rot="1800000">
            <a:off x="1280962" y="2997199"/>
            <a:ext cx="5329238" cy="2665413"/>
          </a:xfrm>
          <a:prstGeom prst="rect">
            <a:avLst/>
          </a:prstGeom>
          <a:noFill/>
          <a:ln w="9525">
            <a:noFill/>
            <a:miter lim="800000"/>
            <a:headEnd/>
            <a:tailEnd/>
          </a:ln>
          <a:effectLst/>
        </p:spPr>
      </p:pic>
      <p:sp>
        <p:nvSpPr>
          <p:cNvPr id="151557" name="Line 5"/>
          <p:cNvSpPr>
            <a:spLocks noChangeShapeType="1"/>
          </p:cNvSpPr>
          <p:nvPr/>
        </p:nvSpPr>
        <p:spPr bwMode="auto">
          <a:xfrm>
            <a:off x="2720825" y="3860799"/>
            <a:ext cx="0" cy="2160588"/>
          </a:xfrm>
          <a:prstGeom prst="line">
            <a:avLst/>
          </a:prstGeom>
          <a:noFill/>
          <a:ln w="57150">
            <a:solidFill>
              <a:srgbClr val="FF0000"/>
            </a:solidFill>
            <a:round/>
            <a:headEnd/>
            <a:tailEnd type="triangle" w="med" len="med"/>
          </a:ln>
          <a:effectLst/>
        </p:spPr>
        <p:txBody>
          <a:bodyPr/>
          <a:lstStyle/>
          <a:p>
            <a:endParaRPr lang="en-US"/>
          </a:p>
        </p:txBody>
      </p:sp>
      <p:sp>
        <p:nvSpPr>
          <p:cNvPr id="151558" name="Line 6"/>
          <p:cNvSpPr>
            <a:spLocks noChangeShapeType="1"/>
          </p:cNvSpPr>
          <p:nvPr/>
        </p:nvSpPr>
        <p:spPr bwMode="auto">
          <a:xfrm flipV="1">
            <a:off x="2720825" y="1989137"/>
            <a:ext cx="936625" cy="1873250"/>
          </a:xfrm>
          <a:prstGeom prst="line">
            <a:avLst/>
          </a:prstGeom>
          <a:noFill/>
          <a:ln w="57150">
            <a:solidFill>
              <a:srgbClr val="00FF00"/>
            </a:solidFill>
            <a:round/>
            <a:headEnd/>
            <a:tailEnd type="triangle" w="med" len="med"/>
          </a:ln>
          <a:effectLst/>
        </p:spPr>
        <p:txBody>
          <a:bodyPr/>
          <a:lstStyle/>
          <a:p>
            <a:endParaRPr lang="en-US"/>
          </a:p>
        </p:txBody>
      </p:sp>
      <p:sp>
        <p:nvSpPr>
          <p:cNvPr id="151559" name="Line 7"/>
          <p:cNvSpPr>
            <a:spLocks noChangeShapeType="1"/>
          </p:cNvSpPr>
          <p:nvPr/>
        </p:nvSpPr>
        <p:spPr bwMode="auto">
          <a:xfrm flipH="1" flipV="1">
            <a:off x="272900" y="2565399"/>
            <a:ext cx="2447925" cy="1300163"/>
          </a:xfrm>
          <a:prstGeom prst="line">
            <a:avLst/>
          </a:prstGeom>
          <a:noFill/>
          <a:ln w="57150">
            <a:solidFill>
              <a:srgbClr val="0000FF"/>
            </a:solidFill>
            <a:round/>
            <a:headEnd/>
            <a:tailEnd type="triangle" w="med" len="med"/>
          </a:ln>
          <a:effectLst/>
        </p:spPr>
        <p:txBody>
          <a:bodyPr/>
          <a:lstStyle/>
          <a:p>
            <a:endParaRPr lang="en-US"/>
          </a:p>
        </p:txBody>
      </p:sp>
      <p:sp>
        <p:nvSpPr>
          <p:cNvPr id="151560" name="Line 8"/>
          <p:cNvSpPr>
            <a:spLocks noChangeShapeType="1"/>
          </p:cNvSpPr>
          <p:nvPr/>
        </p:nvSpPr>
        <p:spPr bwMode="auto">
          <a:xfrm>
            <a:off x="2720825" y="3860799"/>
            <a:ext cx="2449512" cy="1295400"/>
          </a:xfrm>
          <a:prstGeom prst="line">
            <a:avLst/>
          </a:prstGeom>
          <a:noFill/>
          <a:ln w="57150">
            <a:solidFill>
              <a:srgbClr val="FFFF00"/>
            </a:solidFill>
            <a:round/>
            <a:headEnd/>
            <a:tailEnd type="triangle" w="med" len="med"/>
          </a:ln>
          <a:effectLst/>
        </p:spPr>
        <p:txBody>
          <a:bodyPr/>
          <a:lstStyle/>
          <a:p>
            <a:endParaRPr lang="en-US"/>
          </a:p>
        </p:txBody>
      </p:sp>
      <p:sp>
        <p:nvSpPr>
          <p:cNvPr id="151561" name="Text Box 9"/>
          <p:cNvSpPr txBox="1">
            <a:spLocks noChangeArrowheads="1"/>
          </p:cNvSpPr>
          <p:nvPr/>
        </p:nvSpPr>
        <p:spPr bwMode="auto">
          <a:xfrm>
            <a:off x="2792262" y="5373687"/>
            <a:ext cx="855362" cy="369332"/>
          </a:xfrm>
          <a:prstGeom prst="rect">
            <a:avLst/>
          </a:prstGeom>
          <a:noFill/>
          <a:ln w="9525">
            <a:noFill/>
            <a:miter lim="800000"/>
            <a:headEnd/>
            <a:tailEnd/>
          </a:ln>
          <a:effectLst/>
        </p:spPr>
        <p:txBody>
          <a:bodyPr wrap="none">
            <a:spAutoFit/>
          </a:bodyPr>
          <a:lstStyle/>
          <a:p>
            <a:r>
              <a:rPr lang="en-US" dirty="0">
                <a:solidFill>
                  <a:srgbClr val="FF0000"/>
                </a:solidFill>
              </a:rPr>
              <a:t>Weight</a:t>
            </a:r>
          </a:p>
        </p:txBody>
      </p:sp>
      <p:sp>
        <p:nvSpPr>
          <p:cNvPr id="151562" name="Text Box 10"/>
          <p:cNvSpPr txBox="1">
            <a:spLocks noChangeArrowheads="1"/>
          </p:cNvSpPr>
          <p:nvPr/>
        </p:nvSpPr>
        <p:spPr bwMode="auto">
          <a:xfrm>
            <a:off x="4449612" y="4221162"/>
            <a:ext cx="679450" cy="366712"/>
          </a:xfrm>
          <a:prstGeom prst="rect">
            <a:avLst/>
          </a:prstGeom>
          <a:noFill/>
          <a:ln w="9525">
            <a:noFill/>
            <a:miter lim="800000"/>
            <a:headEnd/>
            <a:tailEnd/>
          </a:ln>
          <a:effectLst/>
        </p:spPr>
        <p:txBody>
          <a:bodyPr wrap="none">
            <a:spAutoFit/>
          </a:bodyPr>
          <a:lstStyle/>
          <a:p>
            <a:r>
              <a:rPr lang="en-US" dirty="0">
                <a:solidFill>
                  <a:srgbClr val="FFFF00"/>
                </a:solidFill>
                <a:effectLst>
                  <a:outerShdw blurRad="38100" dist="38100" dir="2700000" algn="tl">
                    <a:srgbClr val="000000"/>
                  </a:outerShdw>
                </a:effectLst>
              </a:rPr>
              <a:t>Drag</a:t>
            </a:r>
          </a:p>
        </p:txBody>
      </p:sp>
      <p:sp>
        <p:nvSpPr>
          <p:cNvPr id="151563" name="Text Box 11"/>
          <p:cNvSpPr txBox="1">
            <a:spLocks noChangeArrowheads="1"/>
          </p:cNvSpPr>
          <p:nvPr/>
        </p:nvSpPr>
        <p:spPr bwMode="auto">
          <a:xfrm>
            <a:off x="3368525" y="2493962"/>
            <a:ext cx="488950" cy="366712"/>
          </a:xfrm>
          <a:prstGeom prst="rect">
            <a:avLst/>
          </a:prstGeom>
          <a:noFill/>
          <a:ln w="9525">
            <a:noFill/>
            <a:miter lim="800000"/>
            <a:headEnd/>
            <a:tailEnd/>
          </a:ln>
          <a:effectLst/>
        </p:spPr>
        <p:txBody>
          <a:bodyPr wrap="none">
            <a:spAutoFit/>
          </a:bodyPr>
          <a:lstStyle/>
          <a:p>
            <a:r>
              <a:rPr lang="en-US" dirty="0">
                <a:solidFill>
                  <a:srgbClr val="00FF00"/>
                </a:solidFill>
                <a:effectLst>
                  <a:outerShdw blurRad="38100" dist="38100" dir="2700000" algn="tl">
                    <a:srgbClr val="000000"/>
                  </a:outerShdw>
                </a:effectLst>
              </a:rPr>
              <a:t>Lift</a:t>
            </a:r>
          </a:p>
        </p:txBody>
      </p:sp>
      <p:sp>
        <p:nvSpPr>
          <p:cNvPr id="151564" name="Text Box 12"/>
          <p:cNvSpPr txBox="1">
            <a:spLocks noChangeArrowheads="1"/>
          </p:cNvSpPr>
          <p:nvPr/>
        </p:nvSpPr>
        <p:spPr bwMode="auto">
          <a:xfrm>
            <a:off x="560237" y="2349499"/>
            <a:ext cx="784830" cy="369332"/>
          </a:xfrm>
          <a:prstGeom prst="rect">
            <a:avLst/>
          </a:prstGeom>
          <a:noFill/>
          <a:ln w="9525">
            <a:noFill/>
            <a:miter lim="800000"/>
            <a:headEnd/>
            <a:tailEnd/>
          </a:ln>
          <a:effectLst/>
        </p:spPr>
        <p:txBody>
          <a:bodyPr wrap="none">
            <a:spAutoFit/>
          </a:bodyPr>
          <a:lstStyle/>
          <a:p>
            <a:r>
              <a:rPr lang="en-US" dirty="0">
                <a:solidFill>
                  <a:srgbClr val="0000FF"/>
                </a:solidFill>
              </a:rPr>
              <a:t>Thrust</a:t>
            </a:r>
          </a:p>
        </p:txBody>
      </p:sp>
      <p:sp>
        <p:nvSpPr>
          <p:cNvPr id="151567" name="Line 15"/>
          <p:cNvSpPr>
            <a:spLocks noChangeShapeType="1"/>
          </p:cNvSpPr>
          <p:nvPr/>
        </p:nvSpPr>
        <p:spPr bwMode="auto">
          <a:xfrm flipH="1" flipV="1">
            <a:off x="417362" y="4221162"/>
            <a:ext cx="1439863" cy="792162"/>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additive="base">
                                        <p:cTn id="7" dur="500" fill="hold"/>
                                        <p:tgtEl>
                                          <p:spTgt spid="151556"/>
                                        </p:tgtEl>
                                        <p:attrNameLst>
                                          <p:attrName>ppt_x</p:attrName>
                                        </p:attrNameLst>
                                      </p:cBhvr>
                                      <p:tavLst>
                                        <p:tav tm="0">
                                          <p:val>
                                            <p:strVal val="1+#ppt_w/2"/>
                                          </p:val>
                                        </p:tav>
                                        <p:tav tm="100000">
                                          <p:val>
                                            <p:strVal val="#ppt_x"/>
                                          </p:val>
                                        </p:tav>
                                      </p:tavLst>
                                    </p:anim>
                                    <p:anim calcmode="lin" valueType="num">
                                      <p:cBhvr additive="base">
                                        <p:cTn id="8"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1567"/>
                                        </p:tgtEl>
                                        <p:attrNameLst>
                                          <p:attrName>style.visibility</p:attrName>
                                        </p:attrNameLst>
                                      </p:cBhvr>
                                      <p:to>
                                        <p:strVal val="visible"/>
                                      </p:to>
                                    </p:set>
                                    <p:animEffect transition="in" filter="blinds(horizontal)">
                                      <p:cBhvr>
                                        <p:cTn id="13" dur="500"/>
                                        <p:tgtEl>
                                          <p:spTgt spid="15156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1559"/>
                                        </p:tgtEl>
                                        <p:attrNameLst>
                                          <p:attrName>style.visibility</p:attrName>
                                        </p:attrNameLst>
                                      </p:cBhvr>
                                      <p:to>
                                        <p:strVal val="visible"/>
                                      </p:to>
                                    </p:set>
                                    <p:animEffect transition="in" filter="box(in)">
                                      <p:cBhvr>
                                        <p:cTn id="18" dur="500"/>
                                        <p:tgtEl>
                                          <p:spTgt spid="15155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1564"/>
                                        </p:tgtEl>
                                        <p:attrNameLst>
                                          <p:attrName>style.visibility</p:attrName>
                                        </p:attrNameLst>
                                      </p:cBhvr>
                                      <p:to>
                                        <p:strVal val="visible"/>
                                      </p:to>
                                    </p:set>
                                    <p:animEffect transition="in" filter="box(in)">
                                      <p:cBhvr>
                                        <p:cTn id="21" dur="500"/>
                                        <p:tgtEl>
                                          <p:spTgt spid="15156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1560"/>
                                        </p:tgtEl>
                                        <p:attrNameLst>
                                          <p:attrName>style.visibility</p:attrName>
                                        </p:attrNameLst>
                                      </p:cBhvr>
                                      <p:to>
                                        <p:strVal val="visible"/>
                                      </p:to>
                                    </p:set>
                                    <p:animEffect transition="in" filter="box(in)">
                                      <p:cBhvr>
                                        <p:cTn id="26" dur="500"/>
                                        <p:tgtEl>
                                          <p:spTgt spid="15156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1562"/>
                                        </p:tgtEl>
                                        <p:attrNameLst>
                                          <p:attrName>style.visibility</p:attrName>
                                        </p:attrNameLst>
                                      </p:cBhvr>
                                      <p:to>
                                        <p:strVal val="visible"/>
                                      </p:to>
                                    </p:set>
                                    <p:animEffect transition="in" filter="box(in)">
                                      <p:cBhvr>
                                        <p:cTn id="29" dur="500"/>
                                        <p:tgtEl>
                                          <p:spTgt spid="15156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1557"/>
                                        </p:tgtEl>
                                        <p:attrNameLst>
                                          <p:attrName>style.visibility</p:attrName>
                                        </p:attrNameLst>
                                      </p:cBhvr>
                                      <p:to>
                                        <p:strVal val="visible"/>
                                      </p:to>
                                    </p:set>
                                    <p:animEffect transition="in" filter="box(in)">
                                      <p:cBhvr>
                                        <p:cTn id="34" dur="500"/>
                                        <p:tgtEl>
                                          <p:spTgt spid="15155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1561"/>
                                        </p:tgtEl>
                                        <p:attrNameLst>
                                          <p:attrName>style.visibility</p:attrName>
                                        </p:attrNameLst>
                                      </p:cBhvr>
                                      <p:to>
                                        <p:strVal val="visible"/>
                                      </p:to>
                                    </p:set>
                                    <p:animEffect transition="in" filter="box(in)">
                                      <p:cBhvr>
                                        <p:cTn id="37" dur="500"/>
                                        <p:tgtEl>
                                          <p:spTgt spid="1515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1563"/>
                                        </p:tgtEl>
                                        <p:attrNameLst>
                                          <p:attrName>style.visibility</p:attrName>
                                        </p:attrNameLst>
                                      </p:cBhvr>
                                      <p:to>
                                        <p:strVal val="visible"/>
                                      </p:to>
                                    </p:set>
                                    <p:animEffect transition="in" filter="box(in)">
                                      <p:cBhvr>
                                        <p:cTn id="42" dur="500"/>
                                        <p:tgtEl>
                                          <p:spTgt spid="15156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51558"/>
                                        </p:tgtEl>
                                        <p:attrNameLst>
                                          <p:attrName>style.visibility</p:attrName>
                                        </p:attrNameLst>
                                      </p:cBhvr>
                                      <p:to>
                                        <p:strVal val="visible"/>
                                      </p:to>
                                    </p:set>
                                    <p:animEffect transition="in" filter="box(in)">
                                      <p:cBhvr>
                                        <p:cTn id="45"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8" grpId="0" animBg="1"/>
      <p:bldP spid="151559" grpId="0" animBg="1"/>
      <p:bldP spid="151560" grpId="0" animBg="1"/>
      <p:bldP spid="151561" grpId="0"/>
      <p:bldP spid="151562" grpId="0"/>
      <p:bldP spid="151563" grpId="0"/>
      <p:bldP spid="151564" grpId="0"/>
      <p:bldP spid="1515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Best Angle vs. Best Rate</a:t>
            </a:r>
            <a:endParaRPr lang="en-CA" dirty="0"/>
          </a:p>
        </p:txBody>
      </p:sp>
      <p:pic>
        <p:nvPicPr>
          <p:cNvPr id="43011" name="Picture 2"/>
          <p:cNvPicPr>
            <a:picLocks noGrp="1" noChangeAspect="1" noChangeArrowheads="1"/>
          </p:cNvPicPr>
          <p:nvPr>
            <p:ph idx="4294967295"/>
          </p:nvPr>
        </p:nvPicPr>
        <p:blipFill>
          <a:blip r:embed="rId3" cstate="print"/>
          <a:srcRect/>
          <a:stretch>
            <a:fillRect/>
          </a:stretch>
        </p:blipFill>
        <p:spPr>
          <a:xfrm>
            <a:off x="0" y="1916113"/>
            <a:ext cx="8586788" cy="3286125"/>
          </a:xfrm>
        </p:spPr>
      </p:pic>
      <p:sp>
        <p:nvSpPr>
          <p:cNvPr id="43012" name="TextBox 6"/>
          <p:cNvSpPr txBox="1">
            <a:spLocks noChangeArrowheads="1"/>
          </p:cNvSpPr>
          <p:nvPr/>
        </p:nvSpPr>
        <p:spPr bwMode="auto">
          <a:xfrm>
            <a:off x="2428875" y="5857875"/>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Gliding</a:t>
            </a:r>
            <a:endParaRPr lang="en-CA" dirty="0"/>
          </a:p>
        </p:txBody>
      </p:sp>
      <p:sp>
        <p:nvSpPr>
          <p:cNvPr id="3" name="Content Placeholder 2"/>
          <p:cNvSpPr>
            <a:spLocks noGrp="1"/>
          </p:cNvSpPr>
          <p:nvPr>
            <p:ph idx="1"/>
          </p:nvPr>
        </p:nvSpPr>
        <p:spPr/>
        <p:txBody>
          <a:bodyPr>
            <a:normAutofit/>
          </a:bodyPr>
          <a:lstStyle/>
          <a:p>
            <a:r>
              <a:rPr lang="en-CA" dirty="0"/>
              <a:t>N</a:t>
            </a:r>
            <a:r>
              <a:rPr lang="en-CA" dirty="0" smtClean="0"/>
              <a:t>o power from an engine to produce thrust and gravity pulls the aircraft down</a:t>
            </a:r>
          </a:p>
          <a:p>
            <a:r>
              <a:rPr lang="en-CA" dirty="0"/>
              <a:t>T</a:t>
            </a:r>
            <a:r>
              <a:rPr lang="en-CA" dirty="0" smtClean="0"/>
              <a:t>o maintain equilibrium, lift must act slightly forward to pull the aircraft through the air</a:t>
            </a:r>
          </a:p>
          <a:p>
            <a:endParaRPr lang="en-CA" dirty="0" smtClean="0"/>
          </a:p>
          <a:p>
            <a:r>
              <a:rPr lang="en-CA" dirty="0" smtClean="0"/>
              <a:t>Best glide speed for range:  Speed at which the most distance will be covered for a given loss of height</a:t>
            </a:r>
          </a:p>
          <a:p>
            <a:r>
              <a:rPr lang="en-CA" dirty="0" smtClean="0"/>
              <a:t>Best glide speed for endurance: Speed at which the most time aloft will be given for a given loss of height</a:t>
            </a:r>
          </a:p>
          <a:p>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Gliding</a:t>
            </a:r>
            <a:endParaRPr lang="en-US"/>
          </a:p>
        </p:txBody>
      </p:sp>
      <p:pic>
        <p:nvPicPr>
          <p:cNvPr id="137220" name="Picture 4"/>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rot="-900000">
            <a:off x="1908175" y="2060575"/>
            <a:ext cx="6100763" cy="3052763"/>
          </a:xfrm>
          <a:prstGeom prst="rect">
            <a:avLst/>
          </a:prstGeom>
          <a:noFill/>
          <a:ln w="9525">
            <a:noFill/>
            <a:miter lim="800000"/>
            <a:headEnd/>
            <a:tailEnd/>
          </a:ln>
          <a:effectLst/>
        </p:spPr>
      </p:pic>
      <p:sp>
        <p:nvSpPr>
          <p:cNvPr id="137221" name="Line 5"/>
          <p:cNvSpPr>
            <a:spLocks noChangeShapeType="1"/>
          </p:cNvSpPr>
          <p:nvPr/>
        </p:nvSpPr>
        <p:spPr bwMode="auto">
          <a:xfrm>
            <a:off x="4284663" y="4149725"/>
            <a:ext cx="0" cy="2159000"/>
          </a:xfrm>
          <a:prstGeom prst="line">
            <a:avLst/>
          </a:prstGeom>
          <a:noFill/>
          <a:ln w="57150">
            <a:solidFill>
              <a:srgbClr val="FF0000"/>
            </a:solidFill>
            <a:round/>
            <a:headEnd/>
            <a:tailEnd type="triangle" w="med" len="med"/>
          </a:ln>
          <a:effectLst/>
        </p:spPr>
        <p:txBody>
          <a:bodyPr/>
          <a:lstStyle/>
          <a:p>
            <a:endParaRPr lang="en-US"/>
          </a:p>
        </p:txBody>
      </p:sp>
      <p:sp>
        <p:nvSpPr>
          <p:cNvPr id="137228" name="Line 12"/>
          <p:cNvSpPr>
            <a:spLocks noChangeShapeType="1"/>
          </p:cNvSpPr>
          <p:nvPr/>
        </p:nvSpPr>
        <p:spPr bwMode="auto">
          <a:xfrm flipH="1" flipV="1">
            <a:off x="3492500" y="4437063"/>
            <a:ext cx="700088" cy="1655762"/>
          </a:xfrm>
          <a:prstGeom prst="line">
            <a:avLst/>
          </a:prstGeom>
          <a:noFill/>
          <a:ln w="57150" cap="rnd">
            <a:solidFill>
              <a:srgbClr val="969696"/>
            </a:solidFill>
            <a:prstDash val="sysDot"/>
            <a:round/>
            <a:headEnd/>
            <a:tailEnd/>
          </a:ln>
          <a:effectLst/>
        </p:spPr>
        <p:txBody>
          <a:bodyPr/>
          <a:lstStyle/>
          <a:p>
            <a:endParaRPr lang="en-US"/>
          </a:p>
        </p:txBody>
      </p:sp>
      <p:sp>
        <p:nvSpPr>
          <p:cNvPr id="137229" name="Line 13"/>
          <p:cNvSpPr>
            <a:spLocks noChangeShapeType="1"/>
          </p:cNvSpPr>
          <p:nvPr/>
        </p:nvSpPr>
        <p:spPr bwMode="auto">
          <a:xfrm flipH="1">
            <a:off x="3492500" y="4149725"/>
            <a:ext cx="792163" cy="287338"/>
          </a:xfrm>
          <a:prstGeom prst="line">
            <a:avLst/>
          </a:prstGeom>
          <a:noFill/>
          <a:ln w="57150">
            <a:solidFill>
              <a:srgbClr val="0000FF"/>
            </a:solidFill>
            <a:prstDash val="sysDot"/>
            <a:round/>
            <a:headEnd/>
            <a:tailEnd type="triangle" w="med" len="med"/>
          </a:ln>
          <a:effectLst/>
        </p:spPr>
        <p:txBody>
          <a:bodyPr/>
          <a:lstStyle/>
          <a:p>
            <a:endParaRPr lang="en-US"/>
          </a:p>
        </p:txBody>
      </p:sp>
      <p:sp>
        <p:nvSpPr>
          <p:cNvPr id="137232" name="Line 16"/>
          <p:cNvSpPr>
            <a:spLocks noChangeShapeType="1"/>
          </p:cNvSpPr>
          <p:nvPr/>
        </p:nvSpPr>
        <p:spPr bwMode="auto">
          <a:xfrm flipH="1" flipV="1">
            <a:off x="3683000" y="2349500"/>
            <a:ext cx="601663" cy="1798638"/>
          </a:xfrm>
          <a:prstGeom prst="line">
            <a:avLst/>
          </a:prstGeom>
          <a:noFill/>
          <a:ln w="57150">
            <a:solidFill>
              <a:srgbClr val="00FF00"/>
            </a:solidFill>
            <a:round/>
            <a:headEnd/>
            <a:tailEnd type="triangle" w="med" len="med"/>
          </a:ln>
          <a:effectLst/>
        </p:spPr>
        <p:txBody>
          <a:bodyPr/>
          <a:lstStyle/>
          <a:p>
            <a:endParaRPr lang="en-US"/>
          </a:p>
        </p:txBody>
      </p:sp>
      <p:sp>
        <p:nvSpPr>
          <p:cNvPr id="137233" name="Line 17"/>
          <p:cNvSpPr>
            <a:spLocks noChangeShapeType="1"/>
          </p:cNvSpPr>
          <p:nvPr/>
        </p:nvSpPr>
        <p:spPr bwMode="auto">
          <a:xfrm flipV="1">
            <a:off x="4284663" y="2133600"/>
            <a:ext cx="0" cy="2016125"/>
          </a:xfrm>
          <a:prstGeom prst="line">
            <a:avLst/>
          </a:prstGeom>
          <a:noFill/>
          <a:ln w="57150">
            <a:solidFill>
              <a:srgbClr val="FF00FF"/>
            </a:solidFill>
            <a:prstDash val="sysDot"/>
            <a:round/>
            <a:headEnd/>
            <a:tailEnd type="triangle" w="med" len="med"/>
          </a:ln>
          <a:effectLst/>
        </p:spPr>
        <p:txBody>
          <a:bodyPr/>
          <a:lstStyle/>
          <a:p>
            <a:endParaRPr lang="en-US"/>
          </a:p>
        </p:txBody>
      </p:sp>
      <p:sp>
        <p:nvSpPr>
          <p:cNvPr id="137234" name="Line 18"/>
          <p:cNvSpPr>
            <a:spLocks noChangeShapeType="1"/>
          </p:cNvSpPr>
          <p:nvPr/>
        </p:nvSpPr>
        <p:spPr bwMode="auto">
          <a:xfrm flipH="1">
            <a:off x="3708400" y="2133600"/>
            <a:ext cx="576263" cy="215900"/>
          </a:xfrm>
          <a:prstGeom prst="line">
            <a:avLst/>
          </a:prstGeom>
          <a:noFill/>
          <a:ln w="57150" cap="rnd">
            <a:solidFill>
              <a:srgbClr val="969696"/>
            </a:solidFill>
            <a:prstDash val="sysDot"/>
            <a:round/>
            <a:headEnd/>
            <a:tailEnd/>
          </a:ln>
          <a:effectLst/>
        </p:spPr>
        <p:txBody>
          <a:bodyPr/>
          <a:lstStyle/>
          <a:p>
            <a:endParaRPr lang="en-US"/>
          </a:p>
        </p:txBody>
      </p:sp>
      <p:sp>
        <p:nvSpPr>
          <p:cNvPr id="137235" name="Line 19"/>
          <p:cNvSpPr>
            <a:spLocks noChangeShapeType="1"/>
          </p:cNvSpPr>
          <p:nvPr/>
        </p:nvSpPr>
        <p:spPr bwMode="auto">
          <a:xfrm>
            <a:off x="4284663" y="2133600"/>
            <a:ext cx="574675" cy="1800225"/>
          </a:xfrm>
          <a:prstGeom prst="line">
            <a:avLst/>
          </a:prstGeom>
          <a:noFill/>
          <a:ln w="57150" cap="rnd">
            <a:solidFill>
              <a:srgbClr val="969696"/>
            </a:solidFill>
            <a:prstDash val="sysDot"/>
            <a:round/>
            <a:headEnd/>
            <a:tailEnd/>
          </a:ln>
          <a:effectLst/>
        </p:spPr>
        <p:txBody>
          <a:bodyPr/>
          <a:lstStyle/>
          <a:p>
            <a:endParaRPr lang="en-US"/>
          </a:p>
        </p:txBody>
      </p:sp>
      <p:sp>
        <p:nvSpPr>
          <p:cNvPr id="137236" name="Line 20"/>
          <p:cNvSpPr>
            <a:spLocks noChangeShapeType="1"/>
          </p:cNvSpPr>
          <p:nvPr/>
        </p:nvSpPr>
        <p:spPr bwMode="auto">
          <a:xfrm flipV="1">
            <a:off x="4284663" y="3933825"/>
            <a:ext cx="574675" cy="215900"/>
          </a:xfrm>
          <a:prstGeom prst="line">
            <a:avLst/>
          </a:prstGeom>
          <a:noFill/>
          <a:ln w="57150">
            <a:solidFill>
              <a:srgbClr val="FFFF00"/>
            </a:solidFill>
            <a:round/>
            <a:headEnd/>
            <a:tailEnd type="triangle" w="med" len="med"/>
          </a:ln>
          <a:effectLst/>
        </p:spPr>
        <p:txBody>
          <a:bodyPr/>
          <a:lstStyle/>
          <a:p>
            <a:endParaRPr lang="en-US"/>
          </a:p>
        </p:txBody>
      </p:sp>
      <p:sp>
        <p:nvSpPr>
          <p:cNvPr id="137238" name="Line 22"/>
          <p:cNvSpPr>
            <a:spLocks noChangeShapeType="1"/>
          </p:cNvSpPr>
          <p:nvPr/>
        </p:nvSpPr>
        <p:spPr bwMode="auto">
          <a:xfrm flipH="1">
            <a:off x="1331913" y="3295650"/>
            <a:ext cx="1584325" cy="565150"/>
          </a:xfrm>
          <a:prstGeom prst="line">
            <a:avLst/>
          </a:prstGeom>
          <a:noFill/>
          <a:ln w="76200">
            <a:solidFill>
              <a:schemeClr val="tx1"/>
            </a:solidFill>
            <a:round/>
            <a:headEnd/>
            <a:tailEnd type="triangle" w="med" len="med"/>
          </a:ln>
          <a:effectLst/>
        </p:spPr>
        <p:txBody>
          <a:bodyPr/>
          <a:lstStyle/>
          <a:p>
            <a:endParaRPr lang="en-US"/>
          </a:p>
        </p:txBody>
      </p:sp>
      <p:sp>
        <p:nvSpPr>
          <p:cNvPr id="137239" name="Text Box 23"/>
          <p:cNvSpPr txBox="1">
            <a:spLocks noChangeArrowheads="1"/>
          </p:cNvSpPr>
          <p:nvPr/>
        </p:nvSpPr>
        <p:spPr bwMode="auto">
          <a:xfrm>
            <a:off x="1743075" y="1431925"/>
            <a:ext cx="3621954" cy="369332"/>
          </a:xfrm>
          <a:prstGeom prst="rect">
            <a:avLst/>
          </a:prstGeom>
          <a:noFill/>
          <a:ln w="9525">
            <a:noFill/>
            <a:miter lim="800000"/>
            <a:headEnd/>
            <a:tailEnd/>
          </a:ln>
          <a:effectLst/>
        </p:spPr>
        <p:txBody>
          <a:bodyPr wrap="none">
            <a:spAutoFit/>
          </a:bodyPr>
          <a:lstStyle/>
          <a:p>
            <a:r>
              <a:rPr lang="en-US" dirty="0"/>
              <a:t>Gliding = 3 forces (</a:t>
            </a:r>
            <a:r>
              <a:rPr lang="en-US" dirty="0">
                <a:solidFill>
                  <a:srgbClr val="FF0000"/>
                </a:solidFill>
              </a:rPr>
              <a:t>Weight</a:t>
            </a:r>
            <a:r>
              <a:rPr lang="en-US" dirty="0"/>
              <a:t>, </a:t>
            </a:r>
            <a:r>
              <a:rPr lang="en-US" dirty="0">
                <a:solidFill>
                  <a:srgbClr val="00FF00"/>
                </a:solidFill>
                <a:effectLst>
                  <a:outerShdw blurRad="38100" dist="38100" dir="2700000" algn="tl">
                    <a:srgbClr val="000000"/>
                  </a:outerShdw>
                </a:effectLst>
              </a:rPr>
              <a:t>Lift</a:t>
            </a:r>
            <a:r>
              <a:rPr lang="en-US" dirty="0">
                <a:effectLst>
                  <a:outerShdw blurRad="38100" dist="38100" dir="2700000" algn="tl">
                    <a:srgbClr val="000000"/>
                  </a:outerShdw>
                </a:effectLst>
              </a:rPr>
              <a:t>, </a:t>
            </a:r>
            <a:r>
              <a:rPr lang="en-US" dirty="0">
                <a:solidFill>
                  <a:srgbClr val="FFFF00"/>
                </a:solidFill>
                <a:effectLst>
                  <a:outerShdw blurRad="38100" dist="38100" dir="2700000" algn="tl">
                    <a:srgbClr val="000000"/>
                  </a:outerShdw>
                </a:effectLst>
              </a:rPr>
              <a:t>Drag)</a:t>
            </a:r>
          </a:p>
        </p:txBody>
      </p:sp>
      <p:sp>
        <p:nvSpPr>
          <p:cNvPr id="137240" name="Text Box 24"/>
          <p:cNvSpPr txBox="1">
            <a:spLocks noChangeArrowheads="1"/>
          </p:cNvSpPr>
          <p:nvPr/>
        </p:nvSpPr>
        <p:spPr bwMode="auto">
          <a:xfrm>
            <a:off x="4284663" y="5589588"/>
            <a:ext cx="855362" cy="369332"/>
          </a:xfrm>
          <a:prstGeom prst="rect">
            <a:avLst/>
          </a:prstGeom>
          <a:noFill/>
          <a:ln w="9525">
            <a:noFill/>
            <a:miter lim="800000"/>
            <a:headEnd/>
            <a:tailEnd/>
          </a:ln>
          <a:effectLst/>
        </p:spPr>
        <p:txBody>
          <a:bodyPr wrap="none">
            <a:spAutoFit/>
          </a:bodyPr>
          <a:lstStyle/>
          <a:p>
            <a:r>
              <a:rPr lang="en-US" dirty="0">
                <a:solidFill>
                  <a:srgbClr val="FF0000"/>
                </a:solidFill>
              </a:rPr>
              <a:t>Weight</a:t>
            </a:r>
          </a:p>
        </p:txBody>
      </p:sp>
      <p:sp>
        <p:nvSpPr>
          <p:cNvPr id="137241" name="Text Box 25"/>
          <p:cNvSpPr txBox="1">
            <a:spLocks noChangeArrowheads="1"/>
          </p:cNvSpPr>
          <p:nvPr/>
        </p:nvSpPr>
        <p:spPr bwMode="auto">
          <a:xfrm>
            <a:off x="4932363" y="4149725"/>
            <a:ext cx="679450" cy="366713"/>
          </a:xfrm>
          <a:prstGeom prst="rect">
            <a:avLst/>
          </a:prstGeom>
          <a:noFill/>
          <a:ln w="9525">
            <a:noFill/>
            <a:miter lim="800000"/>
            <a:headEnd/>
            <a:tailEnd/>
          </a:ln>
          <a:effectLst/>
        </p:spPr>
        <p:txBody>
          <a:bodyPr wrap="none">
            <a:spAutoFit/>
          </a:bodyPr>
          <a:lstStyle/>
          <a:p>
            <a:r>
              <a:rPr lang="en-US">
                <a:solidFill>
                  <a:srgbClr val="FFFF00"/>
                </a:solidFill>
                <a:effectLst>
                  <a:outerShdw blurRad="38100" dist="38100" dir="2700000" algn="tl">
                    <a:srgbClr val="000000"/>
                  </a:outerShdw>
                </a:effectLst>
              </a:rPr>
              <a:t>Drag</a:t>
            </a:r>
          </a:p>
        </p:txBody>
      </p:sp>
      <p:sp>
        <p:nvSpPr>
          <p:cNvPr id="137242" name="Text Box 26"/>
          <p:cNvSpPr txBox="1">
            <a:spLocks noChangeArrowheads="1"/>
          </p:cNvSpPr>
          <p:nvPr/>
        </p:nvSpPr>
        <p:spPr bwMode="auto">
          <a:xfrm>
            <a:off x="3348038" y="2708275"/>
            <a:ext cx="488950" cy="366713"/>
          </a:xfrm>
          <a:prstGeom prst="rect">
            <a:avLst/>
          </a:prstGeom>
          <a:noFill/>
          <a:ln w="9525">
            <a:noFill/>
            <a:miter lim="800000"/>
            <a:headEnd/>
            <a:tailEnd/>
          </a:ln>
          <a:effectLst/>
        </p:spPr>
        <p:txBody>
          <a:bodyPr wrap="none">
            <a:spAutoFit/>
          </a:bodyPr>
          <a:lstStyle/>
          <a:p>
            <a:r>
              <a:rPr lang="en-US">
                <a:solidFill>
                  <a:srgbClr val="00FF00"/>
                </a:solidFill>
                <a:effectLst>
                  <a:outerShdw blurRad="38100" dist="38100" dir="2700000" algn="tl">
                    <a:srgbClr val="000000"/>
                  </a:outerShdw>
                </a:effectLst>
              </a:rPr>
              <a:t>Lift</a:t>
            </a:r>
          </a:p>
        </p:txBody>
      </p:sp>
      <p:sp>
        <p:nvSpPr>
          <p:cNvPr id="137243" name="Text Box 27"/>
          <p:cNvSpPr txBox="1">
            <a:spLocks noChangeArrowheads="1"/>
          </p:cNvSpPr>
          <p:nvPr/>
        </p:nvSpPr>
        <p:spPr bwMode="auto">
          <a:xfrm>
            <a:off x="1403350" y="4868863"/>
            <a:ext cx="2199448" cy="646331"/>
          </a:xfrm>
          <a:prstGeom prst="rect">
            <a:avLst/>
          </a:prstGeom>
          <a:noFill/>
          <a:ln w="9525">
            <a:noFill/>
            <a:miter lim="800000"/>
            <a:headEnd/>
            <a:tailEnd/>
          </a:ln>
          <a:effectLst/>
        </p:spPr>
        <p:txBody>
          <a:bodyPr wrap="none">
            <a:spAutoFit/>
          </a:bodyPr>
          <a:lstStyle/>
          <a:p>
            <a:r>
              <a:rPr lang="en-US" dirty="0">
                <a:solidFill>
                  <a:srgbClr val="0000FF"/>
                </a:solidFill>
              </a:rPr>
              <a:t>Thrust = Horizontal</a:t>
            </a:r>
            <a:br>
              <a:rPr lang="en-US" dirty="0">
                <a:solidFill>
                  <a:srgbClr val="0000FF"/>
                </a:solidFill>
              </a:rPr>
            </a:br>
            <a:r>
              <a:rPr lang="en-US" dirty="0">
                <a:solidFill>
                  <a:srgbClr val="0000FF"/>
                </a:solidFill>
              </a:rPr>
              <a:t>component of weight</a:t>
            </a:r>
          </a:p>
        </p:txBody>
      </p:sp>
      <p:sp>
        <p:nvSpPr>
          <p:cNvPr id="137244" name="Text Box 28"/>
          <p:cNvSpPr txBox="1">
            <a:spLocks noChangeArrowheads="1"/>
          </p:cNvSpPr>
          <p:nvPr/>
        </p:nvSpPr>
        <p:spPr bwMode="auto">
          <a:xfrm>
            <a:off x="4408488" y="1936750"/>
            <a:ext cx="1904111" cy="1200329"/>
          </a:xfrm>
          <a:prstGeom prst="rect">
            <a:avLst/>
          </a:prstGeom>
          <a:noFill/>
          <a:ln w="9525">
            <a:noFill/>
            <a:miter lim="800000"/>
            <a:headEnd/>
            <a:tailEnd/>
          </a:ln>
          <a:effectLst/>
        </p:spPr>
        <p:txBody>
          <a:bodyPr wrap="none">
            <a:spAutoFit/>
          </a:bodyPr>
          <a:lstStyle/>
          <a:p>
            <a:r>
              <a:rPr lang="en-US" dirty="0">
                <a:solidFill>
                  <a:srgbClr val="FF00FF"/>
                </a:solidFill>
              </a:rPr>
              <a:t>Glide Reaction</a:t>
            </a:r>
          </a:p>
          <a:p>
            <a:r>
              <a:rPr lang="en-US" dirty="0">
                <a:solidFill>
                  <a:srgbClr val="FF00FF"/>
                </a:solidFill>
              </a:rPr>
              <a:t>= Resultant of lift</a:t>
            </a:r>
            <a:br>
              <a:rPr lang="en-US" dirty="0">
                <a:solidFill>
                  <a:srgbClr val="FF00FF"/>
                </a:solidFill>
              </a:rPr>
            </a:br>
            <a:r>
              <a:rPr lang="en-US" dirty="0">
                <a:solidFill>
                  <a:srgbClr val="FF00FF"/>
                </a:solidFill>
              </a:rPr>
              <a:t>and drag, opposes</a:t>
            </a:r>
            <a:br>
              <a:rPr lang="en-US" dirty="0">
                <a:solidFill>
                  <a:srgbClr val="FF00FF"/>
                </a:solidFill>
              </a:rPr>
            </a:br>
            <a:r>
              <a:rPr lang="en-US" dirty="0">
                <a:solidFill>
                  <a:srgbClr val="FF00FF"/>
                </a:solidFill>
              </a:rPr>
              <a:t>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39"/>
                                        </p:tgtEl>
                                        <p:attrNameLst>
                                          <p:attrName>style.visibility</p:attrName>
                                        </p:attrNameLst>
                                      </p:cBhvr>
                                      <p:to>
                                        <p:strVal val="visible"/>
                                      </p:to>
                                    </p:set>
                                    <p:animEffect transition="in" filter="blinds(horizontal)">
                                      <p:cBhvr>
                                        <p:cTn id="7" dur="500"/>
                                        <p:tgtEl>
                                          <p:spTgt spid="1372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37220"/>
                                        </p:tgtEl>
                                        <p:attrNameLst>
                                          <p:attrName>style.visibility</p:attrName>
                                        </p:attrNameLst>
                                      </p:cBhvr>
                                      <p:to>
                                        <p:strVal val="visible"/>
                                      </p:to>
                                    </p:set>
                                    <p:anim calcmode="lin" valueType="num">
                                      <p:cBhvr additive="base">
                                        <p:cTn id="12" dur="500" fill="hold"/>
                                        <p:tgtEl>
                                          <p:spTgt spid="137220"/>
                                        </p:tgtEl>
                                        <p:attrNameLst>
                                          <p:attrName>ppt_x</p:attrName>
                                        </p:attrNameLst>
                                      </p:cBhvr>
                                      <p:tavLst>
                                        <p:tav tm="0">
                                          <p:val>
                                            <p:strVal val="1+#ppt_w/2"/>
                                          </p:val>
                                        </p:tav>
                                        <p:tav tm="100000">
                                          <p:val>
                                            <p:strVal val="#ppt_x"/>
                                          </p:val>
                                        </p:tav>
                                      </p:tavLst>
                                    </p:anim>
                                    <p:anim calcmode="lin" valueType="num">
                                      <p:cBhvr additive="base">
                                        <p:cTn id="13" dur="500" fill="hold"/>
                                        <p:tgtEl>
                                          <p:spTgt spid="13722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7238"/>
                                        </p:tgtEl>
                                        <p:attrNameLst>
                                          <p:attrName>style.visibility</p:attrName>
                                        </p:attrNameLst>
                                      </p:cBhvr>
                                      <p:to>
                                        <p:strVal val="visible"/>
                                      </p:to>
                                    </p:set>
                                    <p:animEffect transition="in" filter="blinds(horizontal)">
                                      <p:cBhvr>
                                        <p:cTn id="18" dur="500"/>
                                        <p:tgtEl>
                                          <p:spTgt spid="13723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7221"/>
                                        </p:tgtEl>
                                        <p:attrNameLst>
                                          <p:attrName>style.visibility</p:attrName>
                                        </p:attrNameLst>
                                      </p:cBhvr>
                                      <p:to>
                                        <p:strVal val="visible"/>
                                      </p:to>
                                    </p:set>
                                    <p:animEffect transition="in" filter="blinds(horizontal)">
                                      <p:cBhvr>
                                        <p:cTn id="23" dur="500"/>
                                        <p:tgtEl>
                                          <p:spTgt spid="1372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7240"/>
                                        </p:tgtEl>
                                        <p:attrNameLst>
                                          <p:attrName>style.visibility</p:attrName>
                                        </p:attrNameLst>
                                      </p:cBhvr>
                                      <p:to>
                                        <p:strVal val="visible"/>
                                      </p:to>
                                    </p:set>
                                    <p:animEffect transition="in" filter="blinds(horizontal)">
                                      <p:cBhvr>
                                        <p:cTn id="26" dur="500"/>
                                        <p:tgtEl>
                                          <p:spTgt spid="1372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7236"/>
                                        </p:tgtEl>
                                        <p:attrNameLst>
                                          <p:attrName>style.visibility</p:attrName>
                                        </p:attrNameLst>
                                      </p:cBhvr>
                                      <p:to>
                                        <p:strVal val="visible"/>
                                      </p:to>
                                    </p:set>
                                    <p:animEffect transition="in" filter="blinds(horizontal)">
                                      <p:cBhvr>
                                        <p:cTn id="31" dur="500"/>
                                        <p:tgtEl>
                                          <p:spTgt spid="1372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7241"/>
                                        </p:tgtEl>
                                        <p:attrNameLst>
                                          <p:attrName>style.visibility</p:attrName>
                                        </p:attrNameLst>
                                      </p:cBhvr>
                                      <p:to>
                                        <p:strVal val="visible"/>
                                      </p:to>
                                    </p:set>
                                    <p:animEffect transition="in" filter="blinds(horizontal)">
                                      <p:cBhvr>
                                        <p:cTn id="34" dur="500"/>
                                        <p:tgtEl>
                                          <p:spTgt spid="13724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7242"/>
                                        </p:tgtEl>
                                        <p:attrNameLst>
                                          <p:attrName>style.visibility</p:attrName>
                                        </p:attrNameLst>
                                      </p:cBhvr>
                                      <p:to>
                                        <p:strVal val="visible"/>
                                      </p:to>
                                    </p:set>
                                    <p:animEffect transition="in" filter="blinds(horizontal)">
                                      <p:cBhvr>
                                        <p:cTn id="39" dur="500"/>
                                        <p:tgtEl>
                                          <p:spTgt spid="1372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7232"/>
                                        </p:tgtEl>
                                        <p:attrNameLst>
                                          <p:attrName>style.visibility</p:attrName>
                                        </p:attrNameLst>
                                      </p:cBhvr>
                                      <p:to>
                                        <p:strVal val="visible"/>
                                      </p:to>
                                    </p:set>
                                    <p:animEffect transition="in" filter="blinds(horizontal)">
                                      <p:cBhvr>
                                        <p:cTn id="42" dur="500"/>
                                        <p:tgtEl>
                                          <p:spTgt spid="1372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7228"/>
                                        </p:tgtEl>
                                        <p:attrNameLst>
                                          <p:attrName>style.visibility</p:attrName>
                                        </p:attrNameLst>
                                      </p:cBhvr>
                                      <p:to>
                                        <p:strVal val="visible"/>
                                      </p:to>
                                    </p:set>
                                    <p:animEffect transition="in" filter="blinds(horizontal)">
                                      <p:cBhvr>
                                        <p:cTn id="47" dur="500"/>
                                        <p:tgtEl>
                                          <p:spTgt spid="13722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7229"/>
                                        </p:tgtEl>
                                        <p:attrNameLst>
                                          <p:attrName>style.visibility</p:attrName>
                                        </p:attrNameLst>
                                      </p:cBhvr>
                                      <p:to>
                                        <p:strVal val="visible"/>
                                      </p:to>
                                    </p:set>
                                    <p:animEffect transition="in" filter="blinds(horizontal)">
                                      <p:cBhvr>
                                        <p:cTn id="50" dur="500"/>
                                        <p:tgtEl>
                                          <p:spTgt spid="13722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37243"/>
                                        </p:tgtEl>
                                        <p:attrNameLst>
                                          <p:attrName>style.visibility</p:attrName>
                                        </p:attrNameLst>
                                      </p:cBhvr>
                                      <p:to>
                                        <p:strVal val="visible"/>
                                      </p:to>
                                    </p:set>
                                    <p:animEffect transition="in" filter="blinds(horizontal)">
                                      <p:cBhvr>
                                        <p:cTn id="53" dur="500"/>
                                        <p:tgtEl>
                                          <p:spTgt spid="13724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7235"/>
                                        </p:tgtEl>
                                        <p:attrNameLst>
                                          <p:attrName>style.visibility</p:attrName>
                                        </p:attrNameLst>
                                      </p:cBhvr>
                                      <p:to>
                                        <p:strVal val="visible"/>
                                      </p:to>
                                    </p:set>
                                    <p:animEffect transition="in" filter="blinds(horizontal)">
                                      <p:cBhvr>
                                        <p:cTn id="58" dur="500"/>
                                        <p:tgtEl>
                                          <p:spTgt spid="13723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7234"/>
                                        </p:tgtEl>
                                        <p:attrNameLst>
                                          <p:attrName>style.visibility</p:attrName>
                                        </p:attrNameLst>
                                      </p:cBhvr>
                                      <p:to>
                                        <p:strVal val="visible"/>
                                      </p:to>
                                    </p:set>
                                    <p:animEffect transition="in" filter="blinds(horizontal)">
                                      <p:cBhvr>
                                        <p:cTn id="61" dur="500"/>
                                        <p:tgtEl>
                                          <p:spTgt spid="13723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7233"/>
                                        </p:tgtEl>
                                        <p:attrNameLst>
                                          <p:attrName>style.visibility</p:attrName>
                                        </p:attrNameLst>
                                      </p:cBhvr>
                                      <p:to>
                                        <p:strVal val="visible"/>
                                      </p:to>
                                    </p:set>
                                    <p:animEffect transition="in" filter="blinds(horizontal)">
                                      <p:cBhvr>
                                        <p:cTn id="64" dur="500"/>
                                        <p:tgtEl>
                                          <p:spTgt spid="13723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37244"/>
                                        </p:tgtEl>
                                        <p:attrNameLst>
                                          <p:attrName>style.visibility</p:attrName>
                                        </p:attrNameLst>
                                      </p:cBhvr>
                                      <p:to>
                                        <p:strVal val="visible"/>
                                      </p:to>
                                    </p:set>
                                    <p:animEffect transition="in" filter="blinds(horizontal)">
                                      <p:cBhvr>
                                        <p:cTn id="67" dur="500"/>
                                        <p:tgtEl>
                                          <p:spTgt spid="137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8" grpId="0" animBg="1"/>
      <p:bldP spid="137229" grpId="0" animBg="1"/>
      <p:bldP spid="137232" grpId="0" animBg="1"/>
      <p:bldP spid="137233" grpId="0" animBg="1"/>
      <p:bldP spid="137234" grpId="0" animBg="1"/>
      <p:bldP spid="137235" grpId="0" animBg="1"/>
      <p:bldP spid="137236" grpId="0" animBg="1"/>
      <p:bldP spid="137238" grpId="0" animBg="1"/>
      <p:bldP spid="137239" grpId="0"/>
      <p:bldP spid="137240" grpId="0"/>
      <p:bldP spid="137241" grpId="0"/>
      <p:bldP spid="137242" grpId="0"/>
      <p:bldP spid="137243" grpId="0"/>
      <p:bldP spid="1372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Gliding</a:t>
            </a:r>
            <a:endParaRPr lang="en-US"/>
          </a:p>
        </p:txBody>
      </p:sp>
      <p:sp>
        <p:nvSpPr>
          <p:cNvPr id="138247" name="Line 7"/>
          <p:cNvSpPr>
            <a:spLocks noChangeShapeType="1"/>
          </p:cNvSpPr>
          <p:nvPr/>
        </p:nvSpPr>
        <p:spPr bwMode="auto">
          <a:xfrm>
            <a:off x="2627313" y="2565400"/>
            <a:ext cx="1676400" cy="2305050"/>
          </a:xfrm>
          <a:prstGeom prst="line">
            <a:avLst/>
          </a:prstGeom>
          <a:noFill/>
          <a:ln w="57150">
            <a:solidFill>
              <a:srgbClr val="FFFF00"/>
            </a:solidFill>
            <a:round/>
            <a:headEnd/>
            <a:tailEnd type="triangle" w="med" len="med"/>
          </a:ln>
          <a:effectLst/>
        </p:spPr>
        <p:txBody>
          <a:bodyPr/>
          <a:lstStyle/>
          <a:p>
            <a:endParaRPr lang="en-US"/>
          </a:p>
        </p:txBody>
      </p:sp>
      <p:sp>
        <p:nvSpPr>
          <p:cNvPr id="138248" name="Line 8"/>
          <p:cNvSpPr>
            <a:spLocks noChangeShapeType="1"/>
          </p:cNvSpPr>
          <p:nvPr/>
        </p:nvSpPr>
        <p:spPr bwMode="auto">
          <a:xfrm>
            <a:off x="1835150" y="4941888"/>
            <a:ext cx="6840538" cy="0"/>
          </a:xfrm>
          <a:prstGeom prst="line">
            <a:avLst/>
          </a:prstGeom>
          <a:noFill/>
          <a:ln w="76200">
            <a:solidFill>
              <a:srgbClr val="996633"/>
            </a:solidFill>
            <a:round/>
            <a:headEnd/>
            <a:tailEnd/>
          </a:ln>
          <a:effectLst/>
        </p:spPr>
        <p:txBody>
          <a:bodyPr/>
          <a:lstStyle/>
          <a:p>
            <a:endParaRPr lang="en-US"/>
          </a:p>
        </p:txBody>
      </p:sp>
      <p:sp>
        <p:nvSpPr>
          <p:cNvPr id="138249" name="Line 9"/>
          <p:cNvSpPr>
            <a:spLocks noChangeShapeType="1"/>
          </p:cNvSpPr>
          <p:nvPr/>
        </p:nvSpPr>
        <p:spPr bwMode="auto">
          <a:xfrm>
            <a:off x="2627313" y="2565400"/>
            <a:ext cx="5545137" cy="2287588"/>
          </a:xfrm>
          <a:prstGeom prst="line">
            <a:avLst/>
          </a:prstGeom>
          <a:noFill/>
          <a:ln w="57150">
            <a:solidFill>
              <a:srgbClr val="00FF00"/>
            </a:solidFill>
            <a:round/>
            <a:headEnd/>
            <a:tailEnd type="triangle" w="med" len="med"/>
          </a:ln>
          <a:effectLst/>
        </p:spPr>
        <p:txBody>
          <a:bodyPr/>
          <a:lstStyle/>
          <a:p>
            <a:endParaRPr lang="en-US"/>
          </a:p>
        </p:txBody>
      </p:sp>
      <p:pic>
        <p:nvPicPr>
          <p:cNvPr id="138250" name="Picture 10"/>
          <p:cNvPicPr>
            <a:picLocks noChangeAspect="1" noChangeArrowheads="1"/>
          </p:cNvPicPr>
          <p:nvPr/>
        </p:nvPicPr>
        <p:blipFill>
          <a:blip r:embed="rId3" cstate="print">
            <a:clrChange>
              <a:clrFrom>
                <a:srgbClr val="005096"/>
              </a:clrFrom>
              <a:clrTo>
                <a:srgbClr val="005096">
                  <a:alpha val="0"/>
                </a:srgbClr>
              </a:clrTo>
            </a:clrChange>
          </a:blip>
          <a:srcRect/>
          <a:stretch>
            <a:fillRect/>
          </a:stretch>
        </p:blipFill>
        <p:spPr bwMode="auto">
          <a:xfrm>
            <a:off x="900113" y="1846263"/>
            <a:ext cx="2033587" cy="1017587"/>
          </a:xfrm>
          <a:prstGeom prst="rect">
            <a:avLst/>
          </a:prstGeom>
          <a:noFill/>
          <a:ln w="9525">
            <a:noFill/>
            <a:miter lim="800000"/>
            <a:headEnd/>
            <a:tailEnd/>
          </a:ln>
          <a:effectLst/>
        </p:spPr>
      </p:pic>
      <p:sp>
        <p:nvSpPr>
          <p:cNvPr id="138251" name="Text Box 11"/>
          <p:cNvSpPr txBox="1">
            <a:spLocks noChangeArrowheads="1"/>
          </p:cNvSpPr>
          <p:nvPr/>
        </p:nvSpPr>
        <p:spPr bwMode="auto">
          <a:xfrm>
            <a:off x="4572000" y="2709863"/>
            <a:ext cx="3349700" cy="646331"/>
          </a:xfrm>
          <a:prstGeom prst="rect">
            <a:avLst/>
          </a:prstGeom>
          <a:noFill/>
          <a:ln w="9525">
            <a:noFill/>
            <a:miter lim="800000"/>
            <a:headEnd/>
            <a:tailEnd/>
          </a:ln>
          <a:effectLst/>
        </p:spPr>
        <p:txBody>
          <a:bodyPr wrap="none">
            <a:spAutoFit/>
          </a:bodyPr>
          <a:lstStyle/>
          <a:p>
            <a:r>
              <a:rPr lang="en-US" u="sng" dirty="0">
                <a:solidFill>
                  <a:srgbClr val="00FF00"/>
                </a:solidFill>
                <a:effectLst>
                  <a:outerShdw blurRad="38100" dist="38100" dir="2700000" algn="tl">
                    <a:srgbClr val="000000">
                      <a:alpha val="43137"/>
                    </a:srgbClr>
                  </a:outerShdw>
                </a:effectLst>
              </a:rPr>
              <a:t>Best Range Speed</a:t>
            </a:r>
            <a:br>
              <a:rPr lang="en-US" u="sng" dirty="0">
                <a:solidFill>
                  <a:srgbClr val="00FF00"/>
                </a:solidFill>
                <a:effectLst>
                  <a:outerShdw blurRad="38100" dist="38100" dir="2700000" algn="tl">
                    <a:srgbClr val="000000">
                      <a:alpha val="43137"/>
                    </a:srgbClr>
                  </a:outerShdw>
                </a:effectLst>
              </a:rPr>
            </a:br>
            <a:r>
              <a:rPr lang="en-US" dirty="0">
                <a:solidFill>
                  <a:srgbClr val="00FF00"/>
                </a:solidFill>
                <a:effectLst>
                  <a:outerShdw blurRad="38100" dist="38100" dir="2700000" algn="tl">
                    <a:srgbClr val="000000">
                      <a:alpha val="43137"/>
                    </a:srgbClr>
                  </a:outerShdw>
                </a:effectLst>
              </a:rPr>
              <a:t>Furthest distance per altitude lost</a:t>
            </a:r>
          </a:p>
        </p:txBody>
      </p:sp>
      <p:sp>
        <p:nvSpPr>
          <p:cNvPr id="138253" name="Text Box 13"/>
          <p:cNvSpPr txBox="1">
            <a:spLocks noChangeArrowheads="1"/>
          </p:cNvSpPr>
          <p:nvPr/>
        </p:nvSpPr>
        <p:spPr bwMode="auto">
          <a:xfrm>
            <a:off x="900113" y="3717925"/>
            <a:ext cx="2274084" cy="923330"/>
          </a:xfrm>
          <a:prstGeom prst="rect">
            <a:avLst/>
          </a:prstGeom>
          <a:noFill/>
          <a:ln w="9525">
            <a:noFill/>
            <a:miter lim="800000"/>
            <a:headEnd/>
            <a:tailEnd/>
          </a:ln>
          <a:effectLst/>
        </p:spPr>
        <p:txBody>
          <a:bodyPr wrap="none">
            <a:spAutoFit/>
          </a:bodyPr>
          <a:lstStyle/>
          <a:p>
            <a:r>
              <a:rPr lang="en-US" u="sng" dirty="0">
                <a:solidFill>
                  <a:srgbClr val="FFFF00"/>
                </a:solidFill>
                <a:effectLst>
                  <a:outerShdw blurRad="38100" dist="38100" dir="2700000" algn="tl">
                    <a:srgbClr val="000000">
                      <a:alpha val="43137"/>
                    </a:srgbClr>
                  </a:outerShdw>
                </a:effectLst>
              </a:rPr>
              <a:t>Best Endurance Speed</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Most time in air per</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altitude lost</a:t>
            </a:r>
          </a:p>
        </p:txBody>
      </p:sp>
      <p:sp>
        <p:nvSpPr>
          <p:cNvPr id="138254" name="Text Box 14"/>
          <p:cNvSpPr txBox="1">
            <a:spLocks noChangeArrowheads="1"/>
          </p:cNvSpPr>
          <p:nvPr/>
        </p:nvSpPr>
        <p:spPr bwMode="auto">
          <a:xfrm>
            <a:off x="3419475" y="5013325"/>
            <a:ext cx="1612900" cy="517525"/>
          </a:xfrm>
          <a:prstGeom prst="rect">
            <a:avLst/>
          </a:prstGeom>
          <a:noFill/>
          <a:ln w="9525">
            <a:noFill/>
            <a:miter lim="800000"/>
            <a:headEnd/>
            <a:tailEnd/>
          </a:ln>
          <a:effectLst/>
        </p:spPr>
        <p:txBody>
          <a:bodyPr wrap="none">
            <a:spAutoFit/>
          </a:bodyPr>
          <a:lstStyle/>
          <a:p>
            <a:r>
              <a:rPr lang="en-US" sz="1400">
                <a:solidFill>
                  <a:srgbClr val="FFFF00"/>
                </a:solidFill>
                <a:effectLst>
                  <a:outerShdw blurRad="38100" dist="38100" dir="2700000" algn="tl">
                    <a:srgbClr val="000000"/>
                  </a:outerShdw>
                </a:effectLst>
              </a:rPr>
              <a:t>- Longer Time</a:t>
            </a:r>
            <a:br>
              <a:rPr lang="en-US" sz="1400">
                <a:solidFill>
                  <a:srgbClr val="FFFF00"/>
                </a:solidFill>
                <a:effectLst>
                  <a:outerShdw blurRad="38100" dist="38100" dir="2700000" algn="tl">
                    <a:srgbClr val="000000"/>
                  </a:outerShdw>
                </a:effectLst>
              </a:rPr>
            </a:br>
            <a:r>
              <a:rPr lang="en-US" sz="1400">
                <a:solidFill>
                  <a:srgbClr val="FFFF00"/>
                </a:solidFill>
                <a:effectLst>
                  <a:outerShdw blurRad="38100" dist="38100" dir="2700000" algn="tl">
                    <a:srgbClr val="000000"/>
                  </a:outerShdw>
                </a:effectLst>
              </a:rPr>
              <a:t>- Shorter Distance</a:t>
            </a:r>
          </a:p>
        </p:txBody>
      </p:sp>
      <p:sp>
        <p:nvSpPr>
          <p:cNvPr id="138255" name="Text Box 15"/>
          <p:cNvSpPr txBox="1">
            <a:spLocks noChangeArrowheads="1"/>
          </p:cNvSpPr>
          <p:nvPr/>
        </p:nvSpPr>
        <p:spPr bwMode="auto">
          <a:xfrm>
            <a:off x="7164388" y="5013325"/>
            <a:ext cx="1582737" cy="517525"/>
          </a:xfrm>
          <a:prstGeom prst="rect">
            <a:avLst/>
          </a:prstGeom>
          <a:noFill/>
          <a:ln w="9525">
            <a:noFill/>
            <a:miter lim="800000"/>
            <a:headEnd/>
            <a:tailEnd/>
          </a:ln>
          <a:effectLst/>
        </p:spPr>
        <p:txBody>
          <a:bodyPr wrap="none">
            <a:spAutoFit/>
          </a:bodyPr>
          <a:lstStyle/>
          <a:p>
            <a:r>
              <a:rPr lang="en-US" sz="1400">
                <a:solidFill>
                  <a:srgbClr val="00FF00"/>
                </a:solidFill>
                <a:effectLst>
                  <a:outerShdw blurRad="38100" dist="38100" dir="2700000" algn="tl">
                    <a:srgbClr val="000000"/>
                  </a:outerShdw>
                </a:effectLst>
              </a:rPr>
              <a:t>- Shorter Time</a:t>
            </a:r>
            <a:br>
              <a:rPr lang="en-US" sz="1400">
                <a:solidFill>
                  <a:srgbClr val="00FF00"/>
                </a:solidFill>
                <a:effectLst>
                  <a:outerShdw blurRad="38100" dist="38100" dir="2700000" algn="tl">
                    <a:srgbClr val="000000"/>
                  </a:outerShdw>
                </a:effectLst>
              </a:rPr>
            </a:br>
            <a:r>
              <a:rPr lang="en-US" sz="1400">
                <a:solidFill>
                  <a:srgbClr val="00FF00"/>
                </a:solidFill>
                <a:effectLst>
                  <a:outerShdw blurRad="38100" dist="38100" dir="2700000" algn="tl">
                    <a:srgbClr val="000000"/>
                  </a:outerShdw>
                </a:effectLst>
              </a:rPr>
              <a:t>- Longer 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48"/>
                                        </p:tgtEl>
                                        <p:attrNameLst>
                                          <p:attrName>style.visibility</p:attrName>
                                        </p:attrNameLst>
                                      </p:cBhvr>
                                      <p:to>
                                        <p:strVal val="visible"/>
                                      </p:to>
                                    </p:set>
                                    <p:animEffect transition="in" filter="box(in)">
                                      <p:cBhvr>
                                        <p:cTn id="7" dur="500"/>
                                        <p:tgtEl>
                                          <p:spTgt spid="1382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8250"/>
                                        </p:tgtEl>
                                        <p:attrNameLst>
                                          <p:attrName>style.visibility</p:attrName>
                                        </p:attrNameLst>
                                      </p:cBhvr>
                                      <p:to>
                                        <p:strVal val="visible"/>
                                      </p:to>
                                    </p:set>
                                    <p:anim calcmode="lin" valueType="num">
                                      <p:cBhvr additive="base">
                                        <p:cTn id="12" dur="500" fill="hold"/>
                                        <p:tgtEl>
                                          <p:spTgt spid="138250"/>
                                        </p:tgtEl>
                                        <p:attrNameLst>
                                          <p:attrName>ppt_x</p:attrName>
                                        </p:attrNameLst>
                                      </p:cBhvr>
                                      <p:tavLst>
                                        <p:tav tm="0">
                                          <p:val>
                                            <p:strVal val="0-#ppt_w/2"/>
                                          </p:val>
                                        </p:tav>
                                        <p:tav tm="100000">
                                          <p:val>
                                            <p:strVal val="#ppt_x"/>
                                          </p:val>
                                        </p:tav>
                                      </p:tavLst>
                                    </p:anim>
                                    <p:anim calcmode="lin" valueType="num">
                                      <p:cBhvr additive="base">
                                        <p:cTn id="13" dur="500" fill="hold"/>
                                        <p:tgtEl>
                                          <p:spTgt spid="13825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8253"/>
                                        </p:tgtEl>
                                        <p:attrNameLst>
                                          <p:attrName>style.visibility</p:attrName>
                                        </p:attrNameLst>
                                      </p:cBhvr>
                                      <p:to>
                                        <p:strVal val="visible"/>
                                      </p:to>
                                    </p:set>
                                    <p:animEffect transition="in" filter="blinds(horizontal)">
                                      <p:cBhvr>
                                        <p:cTn id="18" dur="500"/>
                                        <p:tgtEl>
                                          <p:spTgt spid="13825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8247"/>
                                        </p:tgtEl>
                                        <p:attrNameLst>
                                          <p:attrName>style.visibility</p:attrName>
                                        </p:attrNameLst>
                                      </p:cBhvr>
                                      <p:to>
                                        <p:strVal val="visible"/>
                                      </p:to>
                                    </p:set>
                                    <p:animEffect transition="in" filter="blinds(horizontal)">
                                      <p:cBhvr>
                                        <p:cTn id="21" dur="500"/>
                                        <p:tgtEl>
                                          <p:spTgt spid="13824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8251"/>
                                        </p:tgtEl>
                                        <p:attrNameLst>
                                          <p:attrName>style.visibility</p:attrName>
                                        </p:attrNameLst>
                                      </p:cBhvr>
                                      <p:to>
                                        <p:strVal val="visible"/>
                                      </p:to>
                                    </p:set>
                                    <p:animEffect transition="in" filter="blinds(horizontal)">
                                      <p:cBhvr>
                                        <p:cTn id="26" dur="500"/>
                                        <p:tgtEl>
                                          <p:spTgt spid="13825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8249"/>
                                        </p:tgtEl>
                                        <p:attrNameLst>
                                          <p:attrName>style.visibility</p:attrName>
                                        </p:attrNameLst>
                                      </p:cBhvr>
                                      <p:to>
                                        <p:strVal val="visible"/>
                                      </p:to>
                                    </p:set>
                                    <p:animEffect transition="in" filter="blinds(horizontal)">
                                      <p:cBhvr>
                                        <p:cTn id="29" dur="500"/>
                                        <p:tgtEl>
                                          <p:spTgt spid="13824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8254"/>
                                        </p:tgtEl>
                                        <p:attrNameLst>
                                          <p:attrName>style.visibility</p:attrName>
                                        </p:attrNameLst>
                                      </p:cBhvr>
                                      <p:to>
                                        <p:strVal val="visible"/>
                                      </p:to>
                                    </p:set>
                                    <p:animEffect transition="in" filter="blinds(horizontal)">
                                      <p:cBhvr>
                                        <p:cTn id="34" dur="500"/>
                                        <p:tgtEl>
                                          <p:spTgt spid="1382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8255"/>
                                        </p:tgtEl>
                                        <p:attrNameLst>
                                          <p:attrName>style.visibility</p:attrName>
                                        </p:attrNameLst>
                                      </p:cBhvr>
                                      <p:to>
                                        <p:strVal val="visible"/>
                                      </p:to>
                                    </p:set>
                                    <p:animEffect transition="in" filter="blinds(horizontal)">
                                      <p:cBhvr>
                                        <p:cTn id="39" dur="500"/>
                                        <p:tgtEl>
                                          <p:spTgt spid="13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animBg="1"/>
      <p:bldP spid="138248" grpId="0" animBg="1"/>
      <p:bldP spid="138249" grpId="0" animBg="1"/>
      <p:bldP spid="138251" grpId="0"/>
      <p:bldP spid="138253" grpId="0"/>
      <p:bldP spid="138254" grpId="0"/>
      <p:bldP spid="13825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mtClean="0"/>
              <a:t>Review</a:t>
            </a:r>
            <a:endParaRPr lang="en-CA" dirty="0"/>
          </a:p>
        </p:txBody>
      </p:sp>
      <p:sp>
        <p:nvSpPr>
          <p:cNvPr id="4" name="Content Placeholder 3"/>
          <p:cNvSpPr>
            <a:spLocks noGrp="1"/>
          </p:cNvSpPr>
          <p:nvPr>
            <p:ph idx="1"/>
          </p:nvPr>
        </p:nvSpPr>
        <p:spPr/>
        <p:txBody>
          <a:bodyPr/>
          <a:lstStyle/>
          <a:p>
            <a:r>
              <a:rPr lang="en-CA" smtClean="0"/>
              <a:t>What are the four left turning tendencies?</a:t>
            </a:r>
          </a:p>
          <a:p>
            <a:endParaRPr lang="en-CA" smtClean="0"/>
          </a:p>
          <a:p>
            <a:r>
              <a:rPr lang="en-CA" smtClean="0"/>
              <a:t>What is the difference between the best rate and angle of climb?</a:t>
            </a:r>
          </a:p>
          <a:p>
            <a:endParaRPr lang="en-CA" smtClean="0"/>
          </a:p>
          <a:p>
            <a:r>
              <a:rPr lang="en-CA" smtClean="0"/>
              <a:t>If you were gliding and wanted to stay aloft for a long period of time, what speed would you fly?</a:t>
            </a:r>
          </a:p>
          <a:p>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Forces in a Turn</a:t>
            </a:r>
            <a:endParaRPr lang="en-CA" dirty="0"/>
          </a:p>
        </p:txBody>
      </p:sp>
      <p:sp>
        <p:nvSpPr>
          <p:cNvPr id="5" name="Content Placeholder 4"/>
          <p:cNvSpPr>
            <a:spLocks noGrp="1"/>
          </p:cNvSpPr>
          <p:nvPr>
            <p:ph idx="1"/>
          </p:nvPr>
        </p:nvSpPr>
        <p:spPr/>
        <p:txBody>
          <a:bodyPr/>
          <a:lstStyle/>
          <a:p>
            <a:r>
              <a:rPr lang="en-CA" smtClean="0"/>
              <a:t>Lift acts 90 degrees to the wing</a:t>
            </a:r>
          </a:p>
          <a:p>
            <a:r>
              <a:rPr lang="en-CA" smtClean="0"/>
              <a:t>When the plane banks the lift vector is tilted</a:t>
            </a:r>
          </a:p>
          <a:p>
            <a:r>
              <a:rPr lang="en-CA" smtClean="0"/>
              <a:t>Vertical lift force: Acts straight up and maintains altitude</a:t>
            </a:r>
          </a:p>
          <a:p>
            <a:r>
              <a:rPr lang="en-CA" smtClean="0"/>
              <a:t>Horizontal lift force: Acts to the inside and pulls the aircraft into the turn, known as centripetal force</a:t>
            </a:r>
          </a:p>
          <a:p>
            <a:r>
              <a:rPr lang="en-CA" smtClean="0"/>
              <a:t>An apparent force is felt by the pilot that pulls them to the outside of the turn, this is called centrifugal force and is a product of inertia</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Forces in a Turn</a:t>
            </a:r>
            <a:endParaRPr lang="en-CA" dirty="0"/>
          </a:p>
        </p:txBody>
      </p:sp>
      <p:pic>
        <p:nvPicPr>
          <p:cNvPr id="47107" name="Picture 2"/>
          <p:cNvPicPr>
            <a:picLocks noGrp="1" noChangeAspect="1" noChangeArrowheads="1"/>
          </p:cNvPicPr>
          <p:nvPr>
            <p:ph idx="1"/>
          </p:nvPr>
        </p:nvPicPr>
        <p:blipFill>
          <a:blip r:embed="rId3" cstate="print"/>
          <a:stretch>
            <a:fillRect/>
          </a:stretch>
        </p:blipFill>
        <p:spPr>
          <a:xfrm>
            <a:off x="1195387" y="2804319"/>
            <a:ext cx="5762625" cy="2457450"/>
          </a:xfrm>
        </p:spPr>
      </p:pic>
      <p:sp>
        <p:nvSpPr>
          <p:cNvPr id="47108" name="TextBox 6"/>
          <p:cNvSpPr txBox="1">
            <a:spLocks noChangeArrowheads="1"/>
          </p:cNvSpPr>
          <p:nvPr/>
        </p:nvSpPr>
        <p:spPr bwMode="auto">
          <a:xfrm>
            <a:off x="2428875" y="5857875"/>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Effect of Bank Angle in a Turn</a:t>
            </a:r>
            <a:endParaRPr lang="en-CA" dirty="0"/>
          </a:p>
        </p:txBody>
      </p:sp>
      <p:pic>
        <p:nvPicPr>
          <p:cNvPr id="48131" name="Picture 2"/>
          <p:cNvPicPr>
            <a:picLocks noGrp="1" noChangeAspect="1" noChangeArrowheads="1"/>
          </p:cNvPicPr>
          <p:nvPr>
            <p:ph sz="half" idx="1"/>
          </p:nvPr>
        </p:nvPicPr>
        <p:blipFill>
          <a:blip r:embed="rId2" cstate="print"/>
          <a:stretch>
            <a:fillRect/>
          </a:stretch>
        </p:blipFill>
        <p:spPr>
          <a:xfrm>
            <a:off x="457200" y="2286993"/>
            <a:ext cx="3521075" cy="3152376"/>
          </a:xfrm>
        </p:spPr>
      </p:pic>
      <p:sp>
        <p:nvSpPr>
          <p:cNvPr id="48132" name="Content Placeholder 5"/>
          <p:cNvSpPr>
            <a:spLocks noGrp="1"/>
          </p:cNvSpPr>
          <p:nvPr>
            <p:ph sz="half" idx="2"/>
          </p:nvPr>
        </p:nvSpPr>
        <p:spPr/>
        <p:txBody>
          <a:bodyPr/>
          <a:lstStyle/>
          <a:p>
            <a:r>
              <a:rPr lang="en-CA" smtClean="0"/>
              <a:t>If Bank angle is increased in a turn, the following occurs:</a:t>
            </a:r>
          </a:p>
          <a:p>
            <a:pPr lvl="1"/>
            <a:r>
              <a:rPr lang="en-CA" smtClean="0"/>
              <a:t>Higher rate of turn</a:t>
            </a:r>
          </a:p>
          <a:p>
            <a:pPr lvl="1"/>
            <a:r>
              <a:rPr lang="en-CA" smtClean="0"/>
              <a:t>Smaller radius of turn</a:t>
            </a:r>
          </a:p>
          <a:p>
            <a:pPr lvl="1"/>
            <a:r>
              <a:rPr lang="en-CA" smtClean="0"/>
              <a:t>Higher loading on the wings</a:t>
            </a:r>
          </a:p>
          <a:p>
            <a:pPr lvl="1"/>
            <a:r>
              <a:rPr lang="en-CA" smtClean="0"/>
              <a:t>Higher stall speed</a:t>
            </a:r>
            <a:endParaRPr lang="en-CA" dirty="0" smtClean="0"/>
          </a:p>
        </p:txBody>
      </p:sp>
      <p:sp>
        <p:nvSpPr>
          <p:cNvPr id="48133" name="TextBox 4"/>
          <p:cNvSpPr txBox="1">
            <a:spLocks noChangeArrowheads="1"/>
          </p:cNvSpPr>
          <p:nvPr/>
        </p:nvSpPr>
        <p:spPr bwMode="auto">
          <a:xfrm>
            <a:off x="428625" y="5857875"/>
            <a:ext cx="4143375"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Aileron drag</a:t>
            </a:r>
            <a:endParaRPr lang="en-CA" dirty="0"/>
          </a:p>
        </p:txBody>
      </p:sp>
      <p:sp>
        <p:nvSpPr>
          <p:cNvPr id="5" name="Content Placeholder 4"/>
          <p:cNvSpPr>
            <a:spLocks noGrp="1"/>
          </p:cNvSpPr>
          <p:nvPr>
            <p:ph idx="1"/>
          </p:nvPr>
        </p:nvSpPr>
        <p:spPr/>
        <p:txBody>
          <a:bodyPr/>
          <a:lstStyle/>
          <a:p>
            <a:r>
              <a:rPr lang="en-CA" dirty="0" smtClean="0"/>
              <a:t>When banking to make a turn, the </a:t>
            </a:r>
            <a:r>
              <a:rPr lang="en-CA" dirty="0" err="1" smtClean="0"/>
              <a:t>downgoing</a:t>
            </a:r>
            <a:r>
              <a:rPr lang="en-CA" dirty="0" smtClean="0"/>
              <a:t> aileron (outside and </a:t>
            </a:r>
            <a:r>
              <a:rPr lang="en-CA" dirty="0" err="1" smtClean="0"/>
              <a:t>upgoing</a:t>
            </a:r>
            <a:r>
              <a:rPr lang="en-CA" dirty="0" smtClean="0"/>
              <a:t> wing):</a:t>
            </a:r>
          </a:p>
          <a:p>
            <a:pPr lvl="1"/>
            <a:r>
              <a:rPr lang="en-CA" dirty="0" smtClean="0"/>
              <a:t>Causes more drag because it is depressed into the airflow</a:t>
            </a:r>
          </a:p>
          <a:p>
            <a:pPr lvl="1"/>
            <a:endParaRPr lang="en-CA" dirty="0" smtClean="0"/>
          </a:p>
          <a:p>
            <a:r>
              <a:rPr lang="en-CA" dirty="0" smtClean="0"/>
              <a:t>Will skid outward on the turn towards the outside of the turn</a:t>
            </a:r>
          </a:p>
          <a:p>
            <a:endParaRPr lang="en-CA" dirty="0" smtClean="0"/>
          </a:p>
          <a:p>
            <a:r>
              <a:rPr lang="en-CA" dirty="0" smtClean="0"/>
              <a:t>Prevented by incorporating differential and fries ailerons</a:t>
            </a:r>
          </a:p>
        </p:txBody>
      </p:sp>
    </p:spTree>
    <p:extLst>
      <p:ext uri="{BB962C8B-B14F-4D97-AF65-F5344CB8AC3E}">
        <p14:creationId xmlns:p14="http://schemas.microsoft.com/office/powerpoint/2010/main" xmlns="" val="3148333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Effect of Airspeed in a Turn</a:t>
            </a:r>
            <a:endParaRPr lang="en-CA" dirty="0"/>
          </a:p>
        </p:txBody>
      </p:sp>
      <p:pic>
        <p:nvPicPr>
          <p:cNvPr id="49155" name="Picture 2"/>
          <p:cNvPicPr>
            <a:picLocks noGrp="1" noChangeAspect="1" noChangeArrowheads="1"/>
          </p:cNvPicPr>
          <p:nvPr>
            <p:ph sz="half" idx="1"/>
          </p:nvPr>
        </p:nvPicPr>
        <p:blipFill>
          <a:blip r:embed="rId2" cstate="print"/>
          <a:stretch>
            <a:fillRect/>
          </a:stretch>
        </p:blipFill>
        <p:spPr>
          <a:xfrm>
            <a:off x="457200" y="2276872"/>
            <a:ext cx="3521075" cy="3168352"/>
          </a:xfrm>
        </p:spPr>
      </p:pic>
      <p:sp>
        <p:nvSpPr>
          <p:cNvPr id="49156" name="Content Placeholder 5"/>
          <p:cNvSpPr>
            <a:spLocks noGrp="1"/>
          </p:cNvSpPr>
          <p:nvPr>
            <p:ph sz="half" idx="2"/>
          </p:nvPr>
        </p:nvSpPr>
        <p:spPr/>
        <p:txBody>
          <a:bodyPr/>
          <a:lstStyle/>
          <a:p>
            <a:r>
              <a:rPr lang="en-CA" smtClean="0"/>
              <a:t>When airspeed is increased in a turn the following occurs:</a:t>
            </a:r>
          </a:p>
          <a:p>
            <a:pPr lvl="1"/>
            <a:r>
              <a:rPr lang="en-CA" smtClean="0"/>
              <a:t>Slower rate of turn</a:t>
            </a:r>
          </a:p>
          <a:p>
            <a:pPr lvl="1"/>
            <a:r>
              <a:rPr lang="en-CA" smtClean="0"/>
              <a:t>Larger radius of turn</a:t>
            </a:r>
            <a:endParaRPr lang="en-CA" dirty="0" smtClean="0"/>
          </a:p>
        </p:txBody>
      </p:sp>
      <p:sp>
        <p:nvSpPr>
          <p:cNvPr id="49157" name="TextBox 4"/>
          <p:cNvSpPr txBox="1">
            <a:spLocks noChangeArrowheads="1"/>
          </p:cNvSpPr>
          <p:nvPr/>
        </p:nvSpPr>
        <p:spPr bwMode="auto">
          <a:xfrm>
            <a:off x="428625" y="5786438"/>
            <a:ext cx="4071938" cy="646112"/>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Climbing and Descending Turns</a:t>
            </a:r>
            <a:endParaRPr lang="en-US" dirty="0"/>
          </a:p>
        </p:txBody>
      </p:sp>
      <p:sp>
        <p:nvSpPr>
          <p:cNvPr id="6" name="Text Placeholder 5"/>
          <p:cNvSpPr>
            <a:spLocks noGrp="1"/>
          </p:cNvSpPr>
          <p:nvPr>
            <p:ph type="body" idx="1"/>
          </p:nvPr>
        </p:nvSpPr>
        <p:spPr/>
        <p:txBody>
          <a:bodyPr/>
          <a:lstStyle/>
          <a:p>
            <a:r>
              <a:rPr lang="en-US" smtClean="0"/>
              <a:t>Descending Turn</a:t>
            </a:r>
            <a:endParaRPr lang="en-US" dirty="0"/>
          </a:p>
        </p:txBody>
      </p:sp>
      <p:sp>
        <p:nvSpPr>
          <p:cNvPr id="8" name="Text Placeholder 7"/>
          <p:cNvSpPr>
            <a:spLocks noGrp="1"/>
          </p:cNvSpPr>
          <p:nvPr>
            <p:ph type="body" sz="half" idx="3"/>
          </p:nvPr>
        </p:nvSpPr>
        <p:spPr/>
        <p:txBody>
          <a:bodyPr/>
          <a:lstStyle/>
          <a:p>
            <a:r>
              <a:rPr lang="en-US" smtClean="0"/>
              <a:t>Climbing Turn</a:t>
            </a:r>
            <a:endParaRPr lang="en-US" dirty="0"/>
          </a:p>
        </p:txBody>
      </p:sp>
      <p:sp>
        <p:nvSpPr>
          <p:cNvPr id="7" name="Content Placeholder 6"/>
          <p:cNvSpPr>
            <a:spLocks noGrp="1"/>
          </p:cNvSpPr>
          <p:nvPr>
            <p:ph sz="quarter" idx="2"/>
          </p:nvPr>
        </p:nvSpPr>
        <p:spPr/>
        <p:txBody>
          <a:bodyPr>
            <a:normAutofit fontScale="92500"/>
          </a:bodyPr>
          <a:lstStyle/>
          <a:p>
            <a:r>
              <a:rPr lang="en-US" smtClean="0"/>
              <a:t>The lower wing meets the airflow at a higher angle of attack creating more lift</a:t>
            </a:r>
          </a:p>
          <a:p>
            <a:r>
              <a:rPr lang="en-US" smtClean="0"/>
              <a:t>Upper wing moves faster and also creates more lift</a:t>
            </a:r>
          </a:p>
          <a:p>
            <a:r>
              <a:rPr lang="en-US" smtClean="0"/>
              <a:t>Two forces compensate one another so angle of bank remains the same</a:t>
            </a:r>
            <a:endParaRPr lang="en-US" dirty="0"/>
          </a:p>
        </p:txBody>
      </p:sp>
      <p:sp>
        <p:nvSpPr>
          <p:cNvPr id="9" name="Content Placeholder 8"/>
          <p:cNvSpPr>
            <a:spLocks noGrp="1"/>
          </p:cNvSpPr>
          <p:nvPr>
            <p:ph sz="quarter" idx="4"/>
          </p:nvPr>
        </p:nvSpPr>
        <p:spPr/>
        <p:txBody>
          <a:bodyPr>
            <a:normAutofit lnSpcReduction="10000"/>
          </a:bodyPr>
          <a:lstStyle/>
          <a:p>
            <a:r>
              <a:rPr lang="en-US" smtClean="0"/>
              <a:t>Lower wing meets the relative airflow at a smaller angle of attack and creates less lift</a:t>
            </a:r>
          </a:p>
          <a:p>
            <a:r>
              <a:rPr lang="en-US" smtClean="0"/>
              <a:t>Upper wing moves faster and creates more lift</a:t>
            </a:r>
          </a:p>
          <a:p>
            <a:r>
              <a:rPr lang="en-US" smtClean="0"/>
              <a:t>Two forces act to cause angle to increase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Uncoordinated turns</a:t>
            </a:r>
            <a:endParaRPr lang="en-CA" dirty="0"/>
          </a:p>
        </p:txBody>
      </p:sp>
      <p:sp>
        <p:nvSpPr>
          <p:cNvPr id="3" name="Text Placeholder 2"/>
          <p:cNvSpPr>
            <a:spLocks noGrp="1"/>
          </p:cNvSpPr>
          <p:nvPr>
            <p:ph type="body" idx="1"/>
          </p:nvPr>
        </p:nvSpPr>
        <p:spPr/>
        <p:txBody>
          <a:bodyPr/>
          <a:lstStyle/>
          <a:p>
            <a:r>
              <a:rPr lang="en-CA" dirty="0" smtClean="0"/>
              <a:t>Slipping</a:t>
            </a:r>
            <a:endParaRPr lang="en-CA" dirty="0"/>
          </a:p>
        </p:txBody>
      </p:sp>
      <p:sp>
        <p:nvSpPr>
          <p:cNvPr id="4" name="Text Placeholder 3"/>
          <p:cNvSpPr>
            <a:spLocks noGrp="1"/>
          </p:cNvSpPr>
          <p:nvPr>
            <p:ph type="body" sz="half" idx="3"/>
          </p:nvPr>
        </p:nvSpPr>
        <p:spPr/>
        <p:txBody>
          <a:bodyPr/>
          <a:lstStyle/>
          <a:p>
            <a:r>
              <a:rPr lang="en-CA" dirty="0" smtClean="0"/>
              <a:t>Skidding</a:t>
            </a:r>
            <a:endParaRPr lang="en-CA" dirty="0"/>
          </a:p>
        </p:txBody>
      </p:sp>
      <p:sp>
        <p:nvSpPr>
          <p:cNvPr id="5" name="Content Placeholder 4"/>
          <p:cNvSpPr>
            <a:spLocks noGrp="1"/>
          </p:cNvSpPr>
          <p:nvPr>
            <p:ph sz="quarter" idx="2"/>
          </p:nvPr>
        </p:nvSpPr>
        <p:spPr/>
        <p:txBody>
          <a:bodyPr/>
          <a:lstStyle/>
          <a:p>
            <a:r>
              <a:rPr lang="en-CA" dirty="0" smtClean="0"/>
              <a:t>Not turning at a rate appropriate to the bank being used</a:t>
            </a:r>
          </a:p>
          <a:p>
            <a:endParaRPr lang="en-CA" dirty="0" smtClean="0"/>
          </a:p>
          <a:p>
            <a:r>
              <a:rPr lang="en-CA" dirty="0" smtClean="0"/>
              <a:t>Aircraft yaws to the outside of the turn</a:t>
            </a:r>
          </a:p>
          <a:p>
            <a:endParaRPr lang="en-CA" dirty="0"/>
          </a:p>
          <a:p>
            <a:pPr lvl="1"/>
            <a:r>
              <a:rPr lang="en-CA" dirty="0" smtClean="0"/>
              <a:t>Decrease bank angle</a:t>
            </a:r>
          </a:p>
          <a:p>
            <a:pPr lvl="1"/>
            <a:r>
              <a:rPr lang="en-CA" dirty="0" smtClean="0"/>
              <a:t>Increase rate of turn</a:t>
            </a:r>
          </a:p>
          <a:p>
            <a:pPr lvl="1"/>
            <a:r>
              <a:rPr lang="en-CA" dirty="0" smtClean="0"/>
              <a:t>Both</a:t>
            </a:r>
            <a:endParaRPr lang="en-CA" dirty="0"/>
          </a:p>
        </p:txBody>
      </p:sp>
      <p:sp>
        <p:nvSpPr>
          <p:cNvPr id="6" name="Content Placeholder 5"/>
          <p:cNvSpPr>
            <a:spLocks noGrp="1"/>
          </p:cNvSpPr>
          <p:nvPr>
            <p:ph sz="quarter" idx="4"/>
          </p:nvPr>
        </p:nvSpPr>
        <p:spPr/>
        <p:txBody>
          <a:bodyPr>
            <a:normAutofit/>
          </a:bodyPr>
          <a:lstStyle/>
          <a:p>
            <a:r>
              <a:rPr lang="en-CA" dirty="0" smtClean="0"/>
              <a:t>Rate of turn too great for bank angle used</a:t>
            </a:r>
          </a:p>
          <a:p>
            <a:endParaRPr lang="en-CA" dirty="0"/>
          </a:p>
          <a:p>
            <a:r>
              <a:rPr lang="en-CA" dirty="0" smtClean="0"/>
              <a:t>Pulls the aircraft to the outside of the turn</a:t>
            </a:r>
          </a:p>
          <a:p>
            <a:endParaRPr lang="en-CA" dirty="0"/>
          </a:p>
          <a:p>
            <a:pPr lvl="1"/>
            <a:r>
              <a:rPr lang="en-CA" dirty="0" smtClean="0"/>
              <a:t>Increase bank angle</a:t>
            </a:r>
          </a:p>
          <a:p>
            <a:pPr lvl="1"/>
            <a:r>
              <a:rPr lang="en-CA" dirty="0" smtClean="0"/>
              <a:t>Decrease rate of turn</a:t>
            </a:r>
          </a:p>
          <a:p>
            <a:pPr lvl="1"/>
            <a:r>
              <a:rPr lang="en-CA" dirty="0" smtClean="0"/>
              <a:t>Both</a:t>
            </a:r>
            <a:endParaRPr lang="en-CA" dirty="0"/>
          </a:p>
        </p:txBody>
      </p:sp>
    </p:spTree>
    <p:extLst>
      <p:ext uri="{BB962C8B-B14F-4D97-AF65-F5344CB8AC3E}">
        <p14:creationId xmlns:p14="http://schemas.microsoft.com/office/powerpoint/2010/main" xmlns="" val="4102530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916832"/>
            <a:ext cx="9144000" cy="2960050"/>
          </a:xfrm>
          <a:prstGeom prst="rect">
            <a:avLst/>
          </a:prstGeom>
        </p:spPr>
      </p:pic>
      <p:sp>
        <p:nvSpPr>
          <p:cNvPr id="8" name="TextBox 4"/>
          <p:cNvSpPr txBox="1">
            <a:spLocks noChangeArrowheads="1"/>
          </p:cNvSpPr>
          <p:nvPr/>
        </p:nvSpPr>
        <p:spPr bwMode="auto">
          <a:xfrm>
            <a:off x="1897831" y="5157192"/>
            <a:ext cx="5348337" cy="369332"/>
          </a:xfrm>
          <a:prstGeom prst="rect">
            <a:avLst/>
          </a:prstGeom>
          <a:noFill/>
          <a:ln w="9525">
            <a:noFill/>
            <a:miter lim="800000"/>
            <a:headEnd/>
            <a:tailEnd/>
          </a:ln>
        </p:spPr>
        <p:txBody>
          <a:bodyPr wrap="square">
            <a:spAutoFit/>
          </a:bodyPr>
          <a:lstStyle/>
          <a:p>
            <a:r>
              <a:rPr lang="en-CA" dirty="0">
                <a:latin typeface="Corbel" pitchFamily="34" charset="0"/>
              </a:rPr>
              <a:t>Source: Pilot’s Handbook of Aeronautical Knowledge</a:t>
            </a:r>
          </a:p>
        </p:txBody>
      </p:sp>
    </p:spTree>
    <p:extLst>
      <p:ext uri="{BB962C8B-B14F-4D97-AF65-F5344CB8AC3E}">
        <p14:creationId xmlns:p14="http://schemas.microsoft.com/office/powerpoint/2010/main" xmlns="" val="792022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Load Factor</a:t>
            </a:r>
            <a:endParaRPr lang="en-CA" dirty="0"/>
          </a:p>
        </p:txBody>
      </p:sp>
      <p:sp>
        <p:nvSpPr>
          <p:cNvPr id="3" name="Content Placeholder 2"/>
          <p:cNvSpPr>
            <a:spLocks noGrp="1"/>
          </p:cNvSpPr>
          <p:nvPr>
            <p:ph idx="1"/>
          </p:nvPr>
        </p:nvSpPr>
        <p:spPr/>
        <p:txBody>
          <a:bodyPr/>
          <a:lstStyle/>
          <a:p>
            <a:r>
              <a:rPr lang="en-CA" dirty="0" smtClean="0"/>
              <a:t>Dead load: The weight of the aircraft on the ground</a:t>
            </a:r>
          </a:p>
          <a:p>
            <a:r>
              <a:rPr lang="en-CA" dirty="0" smtClean="0"/>
              <a:t>Live load: The change in apparent weight of the aircraft due to acceleration and turns (the amount of force acting on the wings) in the air</a:t>
            </a:r>
          </a:p>
          <a:p>
            <a:endParaRPr lang="en-CA" dirty="0" smtClean="0"/>
          </a:p>
          <a:p>
            <a:r>
              <a:rPr lang="en-CA" b="1" dirty="0" smtClean="0"/>
              <a:t>Load factor</a:t>
            </a:r>
            <a:r>
              <a:rPr lang="en-CA" dirty="0" smtClean="0"/>
              <a:t>: Live load over dead load; expressed in G’s</a:t>
            </a:r>
          </a:p>
          <a:p>
            <a:r>
              <a:rPr lang="en-CA" dirty="0" smtClean="0"/>
              <a:t>When in level flight, the lift of the wings is equal to the weight: Load factor of 1G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Turns</a:t>
            </a:r>
            <a:endParaRPr lang="en-US"/>
          </a:p>
        </p:txBody>
      </p:sp>
      <p:sp>
        <p:nvSpPr>
          <p:cNvPr id="5" name="Content Placeholder 4"/>
          <p:cNvSpPr>
            <a:spLocks noGrp="1"/>
          </p:cNvSpPr>
          <p:nvPr>
            <p:ph sz="half" idx="1"/>
          </p:nvPr>
        </p:nvSpPr>
        <p:spPr/>
        <p:txBody>
          <a:bodyPr>
            <a:normAutofit fontScale="85000" lnSpcReduction="10000"/>
          </a:bodyPr>
          <a:lstStyle/>
          <a:p>
            <a:r>
              <a:rPr lang="en-US" smtClean="0"/>
              <a:t>Load Factors in Turns</a:t>
            </a:r>
          </a:p>
          <a:p>
            <a:pPr lvl="1"/>
            <a:r>
              <a:rPr lang="en-US" smtClean="0"/>
              <a:t>Angle of bank increase</a:t>
            </a:r>
          </a:p>
          <a:p>
            <a:pPr lvl="2"/>
            <a:r>
              <a:rPr lang="en-US" smtClean="0"/>
              <a:t>Load factor increase</a:t>
            </a:r>
          </a:p>
          <a:p>
            <a:endParaRPr lang="en-US" smtClean="0"/>
          </a:p>
          <a:p>
            <a:r>
              <a:rPr lang="en-US" smtClean="0"/>
              <a:t>60° bank = 2 G's</a:t>
            </a:r>
          </a:p>
          <a:p>
            <a:endParaRPr lang="en-US" smtClean="0"/>
          </a:p>
          <a:p>
            <a:r>
              <a:rPr lang="en-US" smtClean="0"/>
              <a:t>Dangers</a:t>
            </a:r>
          </a:p>
          <a:p>
            <a:pPr lvl="1"/>
            <a:r>
              <a:rPr lang="en-US" smtClean="0"/>
              <a:t>High load factor</a:t>
            </a:r>
          </a:p>
          <a:p>
            <a:pPr lvl="2"/>
            <a:r>
              <a:rPr lang="en-US" smtClean="0"/>
              <a:t>Possible structural failure</a:t>
            </a:r>
            <a:br>
              <a:rPr lang="en-US" smtClean="0"/>
            </a:br>
            <a:r>
              <a:rPr lang="en-US" smtClean="0"/>
              <a:t>(overload)</a:t>
            </a:r>
          </a:p>
          <a:p>
            <a:pPr lvl="1"/>
            <a:endParaRPr lang="en-US" smtClean="0"/>
          </a:p>
          <a:p>
            <a:pPr lvl="1"/>
            <a:r>
              <a:rPr lang="en-US" smtClean="0"/>
              <a:t>Increased load factor</a:t>
            </a:r>
          </a:p>
          <a:p>
            <a:pPr lvl="2"/>
            <a:r>
              <a:rPr lang="en-US" smtClean="0"/>
              <a:t>Increased stall speed</a:t>
            </a:r>
            <a:endParaRPr lang="en-US" dirty="0" smtClean="0"/>
          </a:p>
        </p:txBody>
      </p:sp>
      <p:pic>
        <p:nvPicPr>
          <p:cNvPr id="7" name="Picture 4" descr="load"/>
          <p:cNvPicPr>
            <a:picLocks noGrp="1" noChangeAspect="1" noChangeArrowheads="1"/>
          </p:cNvPicPr>
          <p:nvPr>
            <p:ph sz="half" idx="2"/>
          </p:nvPr>
        </p:nvPicPr>
        <p:blipFill>
          <a:blip r:embed="rId3" cstate="print"/>
          <a:stretch>
            <a:fillRect/>
          </a:stretch>
        </p:blipFill>
        <p:spPr>
          <a:xfrm>
            <a:off x="4355976" y="1463040"/>
            <a:ext cx="3682734" cy="4486240"/>
          </a:xfrm>
        </p:spPr>
      </p:pic>
      <p:sp>
        <p:nvSpPr>
          <p:cNvPr id="2" name="Oval 1"/>
          <p:cNvSpPr/>
          <p:nvPr/>
        </p:nvSpPr>
        <p:spPr>
          <a:xfrm>
            <a:off x="6300192" y="450912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5" name="Content Placeholder 4"/>
          <p:cNvSpPr>
            <a:spLocks noGrp="1"/>
          </p:cNvSpPr>
          <p:nvPr>
            <p:ph idx="1"/>
          </p:nvPr>
        </p:nvSpPr>
        <p:spPr/>
        <p:txBody>
          <a:bodyPr/>
          <a:lstStyle/>
          <a:p>
            <a:r>
              <a:rPr lang="en-CA" smtClean="0"/>
              <a:t>Which force pulls the aircraft into the turn?</a:t>
            </a:r>
          </a:p>
          <a:p>
            <a:endParaRPr lang="en-CA" smtClean="0"/>
          </a:p>
          <a:p>
            <a:r>
              <a:rPr lang="en-CA" smtClean="0"/>
              <a:t>If you are in a turn and increase your angle of bank, what will happen to your turn radius and turn rate?</a:t>
            </a:r>
          </a:p>
          <a:p>
            <a:endParaRPr lang="en-CA" smtClean="0"/>
          </a:p>
          <a:p>
            <a:r>
              <a:rPr lang="en-CA" smtClean="0"/>
              <a:t>If you are in a turn and  decrease your airspeed, what will happen to your turn radius and turn rate?</a:t>
            </a:r>
          </a:p>
          <a:p>
            <a:endParaRPr lang="en-C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Stall</a:t>
            </a:r>
            <a:endParaRPr lang="en-CA" dirty="0"/>
          </a:p>
        </p:txBody>
      </p:sp>
      <p:sp>
        <p:nvSpPr>
          <p:cNvPr id="53251" name="Content Placeholder 4"/>
          <p:cNvSpPr>
            <a:spLocks noGrp="1"/>
          </p:cNvSpPr>
          <p:nvPr>
            <p:ph idx="1"/>
          </p:nvPr>
        </p:nvSpPr>
        <p:spPr/>
        <p:txBody>
          <a:bodyPr/>
          <a:lstStyle/>
          <a:p>
            <a:r>
              <a:rPr lang="en-CA" dirty="0" smtClean="0"/>
              <a:t>A stall occurs when the wing cannot produce sufficient lift to maintain flight</a:t>
            </a:r>
          </a:p>
          <a:p>
            <a:r>
              <a:rPr lang="en-CA" dirty="0" smtClean="0"/>
              <a:t>In order to produce enough lift, the airflow over the wing must be smooth</a:t>
            </a:r>
          </a:p>
          <a:p>
            <a:r>
              <a:rPr lang="en-CA" dirty="0" smtClean="0"/>
              <a:t>When the angle of attack increases to a certain point, the airflow becomes turbulent and separates from the wing</a:t>
            </a:r>
          </a:p>
          <a:p>
            <a:endParaRPr lang="en-CA" dirty="0" smtClean="0"/>
          </a:p>
          <a:p>
            <a:r>
              <a:rPr lang="en-CA" dirty="0" smtClean="0"/>
              <a:t>This angle is known as the </a:t>
            </a:r>
            <a:r>
              <a:rPr lang="en-CA" b="1" dirty="0" smtClean="0"/>
              <a:t>critical angle of attack</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Stall</a:t>
            </a:r>
            <a:endParaRPr lang="en-CA" dirty="0"/>
          </a:p>
        </p:txBody>
      </p:sp>
      <p:pic>
        <p:nvPicPr>
          <p:cNvPr id="54275" name="Picture 3"/>
          <p:cNvPicPr>
            <a:picLocks noGrp="1" noChangeAspect="1" noChangeArrowheads="1"/>
          </p:cNvPicPr>
          <p:nvPr>
            <p:ph idx="1"/>
          </p:nvPr>
        </p:nvPicPr>
        <p:blipFill>
          <a:blip r:embed="rId3" cstate="print"/>
          <a:stretch>
            <a:fillRect/>
          </a:stretch>
        </p:blipFill>
        <p:spPr>
          <a:xfrm>
            <a:off x="592105" y="1609725"/>
            <a:ext cx="6969190" cy="4846638"/>
          </a:xfrm>
        </p:spPr>
      </p:pic>
      <p:sp>
        <p:nvSpPr>
          <p:cNvPr id="54276" name="TextBox 5"/>
          <p:cNvSpPr txBox="1">
            <a:spLocks noChangeArrowheads="1"/>
          </p:cNvSpPr>
          <p:nvPr/>
        </p:nvSpPr>
        <p:spPr bwMode="auto">
          <a:xfrm>
            <a:off x="2214563" y="6357938"/>
            <a:ext cx="5286375" cy="369887"/>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Factors Affecting the Stall</a:t>
            </a:r>
            <a:endParaRPr lang="en-CA" dirty="0"/>
          </a:p>
        </p:txBody>
      </p:sp>
      <p:sp>
        <p:nvSpPr>
          <p:cNvPr id="3" name="Content Placeholder 2"/>
          <p:cNvSpPr>
            <a:spLocks noGrp="1"/>
          </p:cNvSpPr>
          <p:nvPr>
            <p:ph idx="1"/>
          </p:nvPr>
        </p:nvSpPr>
        <p:spPr>
          <a:xfrm>
            <a:off x="457200" y="1609416"/>
            <a:ext cx="7239000" cy="5248584"/>
          </a:xfrm>
        </p:spPr>
        <p:txBody>
          <a:bodyPr>
            <a:normAutofit fontScale="85000" lnSpcReduction="20000"/>
          </a:bodyPr>
          <a:lstStyle/>
          <a:p>
            <a:r>
              <a:rPr lang="en-CA" dirty="0" smtClean="0"/>
              <a:t>Weight</a:t>
            </a:r>
          </a:p>
          <a:p>
            <a:pPr lvl="1"/>
            <a:r>
              <a:rPr lang="en-CA" dirty="0" smtClean="0"/>
              <a:t>As weight increases, stalling speed increases</a:t>
            </a:r>
          </a:p>
          <a:p>
            <a:r>
              <a:rPr lang="en-CA" dirty="0" smtClean="0"/>
              <a:t>C of G location</a:t>
            </a:r>
          </a:p>
          <a:p>
            <a:pPr lvl="1"/>
            <a:r>
              <a:rPr lang="en-CA" dirty="0" smtClean="0"/>
              <a:t>The further forward the C of G is, the higher the stall speed</a:t>
            </a:r>
          </a:p>
          <a:p>
            <a:r>
              <a:rPr lang="en-CA" dirty="0" smtClean="0"/>
              <a:t>Turbulence</a:t>
            </a:r>
          </a:p>
          <a:p>
            <a:pPr lvl="1"/>
            <a:r>
              <a:rPr lang="en-CA" dirty="0" smtClean="0"/>
              <a:t>Vertical gust can cause the critical angle of attack to be exceeded</a:t>
            </a:r>
          </a:p>
          <a:p>
            <a:r>
              <a:rPr lang="en-CA" dirty="0" smtClean="0"/>
              <a:t>Turns</a:t>
            </a:r>
          </a:p>
          <a:p>
            <a:pPr lvl="1"/>
            <a:r>
              <a:rPr lang="en-CA" dirty="0" smtClean="0"/>
              <a:t>Increasing the angle of bank increases loading and stall speed</a:t>
            </a:r>
          </a:p>
          <a:p>
            <a:r>
              <a:rPr lang="en-CA" dirty="0" smtClean="0"/>
              <a:t>Flaps</a:t>
            </a:r>
          </a:p>
          <a:p>
            <a:pPr lvl="1"/>
            <a:r>
              <a:rPr lang="en-CA" dirty="0" smtClean="0"/>
              <a:t>Deploying flaps will decrease stall speed</a:t>
            </a:r>
          </a:p>
          <a:p>
            <a:r>
              <a:rPr lang="en-CA" dirty="0" smtClean="0"/>
              <a:t>Contaminants</a:t>
            </a:r>
          </a:p>
          <a:p>
            <a:pPr lvl="1"/>
            <a:r>
              <a:rPr lang="en-CA" dirty="0" smtClean="0"/>
              <a:t>If the wing is dirty or has ice on it, it will disrupt airflow and increase stall speed</a:t>
            </a:r>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Adverse Yaw </a:t>
            </a:r>
            <a:r>
              <a:rPr lang="en-CA" sz="1800" dirty="0" smtClean="0"/>
              <a:t>(caused by aileron drag)</a:t>
            </a:r>
            <a:endParaRPr lang="en-CA" sz="1800" dirty="0"/>
          </a:p>
        </p:txBody>
      </p:sp>
      <p:sp>
        <p:nvSpPr>
          <p:cNvPr id="4" name="Content Placeholder 3"/>
          <p:cNvSpPr>
            <a:spLocks noGrp="1"/>
          </p:cNvSpPr>
          <p:nvPr>
            <p:ph sz="half" idx="1"/>
          </p:nvPr>
        </p:nvSpPr>
        <p:spPr/>
        <p:txBody>
          <a:bodyPr>
            <a:normAutofit fontScale="77500" lnSpcReduction="20000"/>
          </a:bodyPr>
          <a:lstStyle/>
          <a:p>
            <a:r>
              <a:rPr lang="en-CA" smtClean="0"/>
              <a:t>In a turn, the outside wing travels faster than the inside wing, creating more lift (and therefore more induced drag)</a:t>
            </a:r>
          </a:p>
          <a:p>
            <a:r>
              <a:rPr lang="en-CA" smtClean="0"/>
              <a:t>This creates an imbalance that causes the nose to swing to the outside of the turn and is called adverse yaw</a:t>
            </a:r>
          </a:p>
          <a:p>
            <a:r>
              <a:rPr lang="en-CA" smtClean="0"/>
              <a:t>This can be corrected through rudder inputs and reduced by modifying the ailerons</a:t>
            </a:r>
            <a:endParaRPr lang="en-CA" dirty="0"/>
          </a:p>
        </p:txBody>
      </p:sp>
      <p:pic>
        <p:nvPicPr>
          <p:cNvPr id="20484" name="Picture 2"/>
          <p:cNvPicPr>
            <a:picLocks noGrp="1" noChangeAspect="1" noChangeArrowheads="1"/>
          </p:cNvPicPr>
          <p:nvPr>
            <p:ph sz="half" idx="2"/>
          </p:nvPr>
        </p:nvPicPr>
        <p:blipFill>
          <a:blip r:embed="rId3" cstate="print"/>
          <a:stretch>
            <a:fillRect/>
          </a:stretch>
        </p:blipFill>
        <p:spPr>
          <a:xfrm>
            <a:off x="4139952" y="2062894"/>
            <a:ext cx="3888970" cy="2408510"/>
          </a:xfrm>
        </p:spPr>
      </p:pic>
      <p:sp>
        <p:nvSpPr>
          <p:cNvPr id="20485" name="TextBox 6"/>
          <p:cNvSpPr txBox="1">
            <a:spLocks noChangeArrowheads="1"/>
          </p:cNvSpPr>
          <p:nvPr/>
        </p:nvSpPr>
        <p:spPr bwMode="auto">
          <a:xfrm>
            <a:off x="4139952" y="5085184"/>
            <a:ext cx="4286250" cy="646113"/>
          </a:xfrm>
          <a:prstGeom prst="rect">
            <a:avLst/>
          </a:prstGeom>
          <a:noFill/>
          <a:ln w="9525">
            <a:noFill/>
            <a:miter lim="800000"/>
            <a:headEnd/>
            <a:tailEnd/>
          </a:ln>
        </p:spPr>
        <p:txBody>
          <a:bodyPr>
            <a:spAutoFit/>
          </a:bodyPr>
          <a:lstStyle/>
          <a:p>
            <a:r>
              <a:rPr lang="en-CA" dirty="0">
                <a:latin typeface="Corbel" pitchFamily="34" charset="0"/>
              </a:rPr>
              <a:t>Source: Pilot’s Handbook of Aeronautical Knowledge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Load Factor and Stall Speed</a:t>
            </a:r>
            <a:endParaRPr lang="en-CA" dirty="0"/>
          </a:p>
        </p:txBody>
      </p:sp>
      <p:sp>
        <p:nvSpPr>
          <p:cNvPr id="1028" name="Content Placeholder 2"/>
          <p:cNvSpPr>
            <a:spLocks noGrp="1"/>
          </p:cNvSpPr>
          <p:nvPr>
            <p:ph idx="1"/>
          </p:nvPr>
        </p:nvSpPr>
        <p:spPr/>
        <p:txBody>
          <a:bodyPr>
            <a:normAutofit/>
          </a:bodyPr>
          <a:lstStyle/>
          <a:p>
            <a:r>
              <a:rPr lang="en-CA" dirty="0" smtClean="0"/>
              <a:t>As load factor increases, stall speed increases</a:t>
            </a:r>
          </a:p>
          <a:p>
            <a:endParaRPr lang="en-CA" dirty="0" smtClean="0"/>
          </a:p>
          <a:p>
            <a:r>
              <a:rPr lang="en-CA" dirty="0" smtClean="0"/>
              <a:t>Formula to determine stall speed:</a:t>
            </a:r>
          </a:p>
          <a:p>
            <a:endParaRPr lang="en-CA" dirty="0" smtClean="0"/>
          </a:p>
          <a:p>
            <a:endParaRPr lang="en-CA" dirty="0" smtClean="0"/>
          </a:p>
          <a:p>
            <a:endParaRPr lang="en-CA" dirty="0" smtClean="0"/>
          </a:p>
          <a:p>
            <a:r>
              <a:rPr lang="en-CA" dirty="0" smtClean="0"/>
              <a:t>Where:	V</a:t>
            </a:r>
            <a:r>
              <a:rPr lang="en-CA" baseline="-25000" dirty="0" smtClean="0"/>
              <a:t>STurn</a:t>
            </a:r>
            <a:r>
              <a:rPr lang="en-CA" dirty="0"/>
              <a:t>	</a:t>
            </a:r>
            <a:r>
              <a:rPr lang="en-CA" dirty="0" smtClean="0"/>
              <a:t>= stall speed in the turn</a:t>
            </a:r>
            <a:br>
              <a:rPr lang="en-CA" dirty="0" smtClean="0"/>
            </a:br>
            <a:r>
              <a:rPr lang="en-CA" dirty="0" smtClean="0"/>
              <a:t>		V</a:t>
            </a:r>
            <a:r>
              <a:rPr lang="en-CA" baseline="-25000" dirty="0" smtClean="0"/>
              <a:t>S</a:t>
            </a:r>
            <a:r>
              <a:rPr lang="en-CA" dirty="0"/>
              <a:t>	</a:t>
            </a:r>
            <a:r>
              <a:rPr lang="en-CA" dirty="0" smtClean="0"/>
              <a:t>= stall speed in level flight</a:t>
            </a:r>
            <a:br>
              <a:rPr lang="en-CA" dirty="0" smtClean="0"/>
            </a:br>
            <a:r>
              <a:rPr lang="en-CA" dirty="0" smtClean="0"/>
              <a:t>		n	= load factor</a:t>
            </a:r>
          </a:p>
        </p:txBody>
      </p:sp>
      <p:graphicFrame>
        <p:nvGraphicFramePr>
          <p:cNvPr id="1026" name="Object 15"/>
          <p:cNvGraphicFramePr>
            <a:graphicFrameLocks noChangeAspect="1"/>
          </p:cNvGraphicFramePr>
          <p:nvPr>
            <p:extLst>
              <p:ext uri="{D42A27DB-BD31-4B8C-83A1-F6EECF244321}">
                <p14:modId xmlns:p14="http://schemas.microsoft.com/office/powerpoint/2010/main" xmlns="" val="1004406384"/>
              </p:ext>
            </p:extLst>
          </p:nvPr>
        </p:nvGraphicFramePr>
        <p:xfrm>
          <a:off x="3347864" y="3429000"/>
          <a:ext cx="2571750" cy="779462"/>
        </p:xfrm>
        <a:graphic>
          <a:graphicData uri="http://schemas.openxmlformats.org/presentationml/2006/ole">
            <p:oleObj spid="_x0000_s1060" name="Equation" r:id="rId4" imgW="837836" imgH="253890" progId="Equation.3">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Load Factor and Stall Speed</a:t>
            </a:r>
            <a:endParaRPr lang="en-CA" dirty="0"/>
          </a:p>
        </p:txBody>
      </p:sp>
      <p:sp>
        <p:nvSpPr>
          <p:cNvPr id="2052" name="Content Placeholder 4"/>
          <p:cNvSpPr>
            <a:spLocks noGrp="1"/>
          </p:cNvSpPr>
          <p:nvPr>
            <p:ph idx="1"/>
          </p:nvPr>
        </p:nvSpPr>
        <p:spPr/>
        <p:txBody>
          <a:bodyPr/>
          <a:lstStyle/>
          <a:p>
            <a:r>
              <a:rPr lang="en-CA" smtClean="0"/>
              <a:t>Referring to the table below, we can calculate the stall speed of a Cessna 172 in a 30 degree turn:</a:t>
            </a:r>
          </a:p>
          <a:p>
            <a:endParaRPr lang="en-CA" dirty="0" smtClean="0"/>
          </a:p>
        </p:txBody>
      </p:sp>
      <p:graphicFrame>
        <p:nvGraphicFramePr>
          <p:cNvPr id="6" name="Content Placeholder 3"/>
          <p:cNvGraphicFramePr>
            <a:graphicFrameLocks/>
          </p:cNvGraphicFramePr>
          <p:nvPr/>
        </p:nvGraphicFramePr>
        <p:xfrm>
          <a:off x="755576" y="2852936"/>
          <a:ext cx="7772400" cy="22250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CA" dirty="0" smtClean="0"/>
                        <a:t>Degree</a:t>
                      </a:r>
                      <a:r>
                        <a:rPr lang="en-CA" baseline="0" dirty="0" smtClean="0"/>
                        <a:t> of Bank (°)</a:t>
                      </a:r>
                      <a:endParaRPr lang="en-CA" dirty="0"/>
                    </a:p>
                  </a:txBody>
                  <a:tcPr/>
                </a:tc>
                <a:tc>
                  <a:txBody>
                    <a:bodyPr/>
                    <a:lstStyle/>
                    <a:p>
                      <a:r>
                        <a:rPr lang="en-CA" dirty="0" smtClean="0"/>
                        <a:t>Load Factor (G’s)</a:t>
                      </a:r>
                      <a:endParaRPr lang="en-CA" dirty="0"/>
                    </a:p>
                  </a:txBody>
                  <a:tcPr/>
                </a:tc>
                <a:tc>
                  <a:txBody>
                    <a:bodyPr/>
                    <a:lstStyle/>
                    <a:p>
                      <a:r>
                        <a:rPr lang="en-CA" dirty="0" smtClean="0"/>
                        <a:t>Square Root</a:t>
                      </a:r>
                      <a:endParaRPr lang="en-CA" dirty="0"/>
                    </a:p>
                  </a:txBody>
                  <a:tcPr/>
                </a:tc>
              </a:tr>
              <a:tr h="370840">
                <a:tc>
                  <a:txBody>
                    <a:bodyPr/>
                    <a:lstStyle/>
                    <a:p>
                      <a:r>
                        <a:rPr lang="en-CA" dirty="0" smtClean="0"/>
                        <a:t>15</a:t>
                      </a:r>
                      <a:endParaRPr lang="en-CA" dirty="0"/>
                    </a:p>
                  </a:txBody>
                  <a:tcPr/>
                </a:tc>
                <a:tc>
                  <a:txBody>
                    <a:bodyPr/>
                    <a:lstStyle/>
                    <a:p>
                      <a:r>
                        <a:rPr lang="en-CA" dirty="0" smtClean="0"/>
                        <a:t>1.04</a:t>
                      </a:r>
                      <a:endParaRPr lang="en-CA" dirty="0"/>
                    </a:p>
                  </a:txBody>
                  <a:tcPr/>
                </a:tc>
                <a:tc>
                  <a:txBody>
                    <a:bodyPr/>
                    <a:lstStyle/>
                    <a:p>
                      <a:r>
                        <a:rPr lang="en-CA" dirty="0" smtClean="0"/>
                        <a:t>1.02</a:t>
                      </a:r>
                      <a:endParaRPr lang="en-CA" dirty="0"/>
                    </a:p>
                  </a:txBody>
                  <a:tcPr/>
                </a:tc>
              </a:tr>
              <a:tr h="370840">
                <a:tc>
                  <a:txBody>
                    <a:bodyPr/>
                    <a:lstStyle/>
                    <a:p>
                      <a:r>
                        <a:rPr lang="en-CA" dirty="0" smtClean="0"/>
                        <a:t>30</a:t>
                      </a:r>
                      <a:endParaRPr lang="en-CA" dirty="0"/>
                    </a:p>
                  </a:txBody>
                  <a:tcPr/>
                </a:tc>
                <a:tc>
                  <a:txBody>
                    <a:bodyPr/>
                    <a:lstStyle/>
                    <a:p>
                      <a:r>
                        <a:rPr lang="en-CA" dirty="0" smtClean="0"/>
                        <a:t>1.15</a:t>
                      </a:r>
                      <a:endParaRPr lang="en-CA" dirty="0"/>
                    </a:p>
                  </a:txBody>
                  <a:tcPr/>
                </a:tc>
                <a:tc>
                  <a:txBody>
                    <a:bodyPr/>
                    <a:lstStyle/>
                    <a:p>
                      <a:r>
                        <a:rPr lang="en-CA" dirty="0" smtClean="0"/>
                        <a:t>1.07</a:t>
                      </a:r>
                      <a:endParaRPr lang="en-CA" dirty="0"/>
                    </a:p>
                  </a:txBody>
                  <a:tcPr/>
                </a:tc>
              </a:tr>
              <a:tr h="370840">
                <a:tc>
                  <a:txBody>
                    <a:bodyPr/>
                    <a:lstStyle/>
                    <a:p>
                      <a:r>
                        <a:rPr lang="en-CA" dirty="0" smtClean="0"/>
                        <a:t>45</a:t>
                      </a:r>
                      <a:endParaRPr lang="en-CA" dirty="0"/>
                    </a:p>
                  </a:txBody>
                  <a:tcPr/>
                </a:tc>
                <a:tc>
                  <a:txBody>
                    <a:bodyPr/>
                    <a:lstStyle/>
                    <a:p>
                      <a:r>
                        <a:rPr lang="en-CA" dirty="0" smtClean="0"/>
                        <a:t>1.41</a:t>
                      </a:r>
                      <a:endParaRPr lang="en-CA" dirty="0"/>
                    </a:p>
                  </a:txBody>
                  <a:tcPr/>
                </a:tc>
                <a:tc>
                  <a:txBody>
                    <a:bodyPr/>
                    <a:lstStyle/>
                    <a:p>
                      <a:r>
                        <a:rPr lang="en-CA" dirty="0" smtClean="0"/>
                        <a:t>1.19</a:t>
                      </a:r>
                      <a:endParaRPr lang="en-CA" dirty="0"/>
                    </a:p>
                  </a:txBody>
                  <a:tcPr/>
                </a:tc>
              </a:tr>
              <a:tr h="370840">
                <a:tc>
                  <a:txBody>
                    <a:bodyPr/>
                    <a:lstStyle/>
                    <a:p>
                      <a:r>
                        <a:rPr lang="en-CA" dirty="0" smtClean="0"/>
                        <a:t>60</a:t>
                      </a:r>
                      <a:endParaRPr lang="en-CA" dirty="0"/>
                    </a:p>
                  </a:txBody>
                  <a:tcPr/>
                </a:tc>
                <a:tc>
                  <a:txBody>
                    <a:bodyPr/>
                    <a:lstStyle/>
                    <a:p>
                      <a:r>
                        <a:rPr lang="en-CA" dirty="0" smtClean="0"/>
                        <a:t>2.00</a:t>
                      </a:r>
                      <a:endParaRPr lang="en-CA" dirty="0"/>
                    </a:p>
                  </a:txBody>
                  <a:tcPr/>
                </a:tc>
                <a:tc>
                  <a:txBody>
                    <a:bodyPr/>
                    <a:lstStyle/>
                    <a:p>
                      <a:r>
                        <a:rPr lang="en-CA" dirty="0" smtClean="0"/>
                        <a:t>1.41</a:t>
                      </a:r>
                      <a:endParaRPr lang="en-CA" dirty="0"/>
                    </a:p>
                  </a:txBody>
                  <a:tcPr/>
                </a:tc>
              </a:tr>
              <a:tr h="370840">
                <a:tc>
                  <a:txBody>
                    <a:bodyPr/>
                    <a:lstStyle/>
                    <a:p>
                      <a:r>
                        <a:rPr lang="en-CA" dirty="0" smtClean="0"/>
                        <a:t>75</a:t>
                      </a:r>
                      <a:endParaRPr lang="en-CA" dirty="0"/>
                    </a:p>
                  </a:txBody>
                  <a:tcPr/>
                </a:tc>
                <a:tc>
                  <a:txBody>
                    <a:bodyPr/>
                    <a:lstStyle/>
                    <a:p>
                      <a:r>
                        <a:rPr lang="en-CA" dirty="0" smtClean="0"/>
                        <a:t>3.86</a:t>
                      </a:r>
                      <a:endParaRPr lang="en-CA" dirty="0"/>
                    </a:p>
                  </a:txBody>
                  <a:tcPr/>
                </a:tc>
                <a:tc>
                  <a:txBody>
                    <a:bodyPr/>
                    <a:lstStyle/>
                    <a:p>
                      <a:r>
                        <a:rPr lang="en-CA" dirty="0" smtClean="0"/>
                        <a:t>1.96</a:t>
                      </a:r>
                      <a:endParaRPr lang="en-CA" dirty="0"/>
                    </a:p>
                  </a:txBody>
                  <a:tcPr/>
                </a:tc>
              </a:tr>
            </a:tbl>
          </a:graphicData>
        </a:graphic>
      </p:graphicFrame>
      <p:graphicFrame>
        <p:nvGraphicFramePr>
          <p:cNvPr id="2050" name="Object 2"/>
          <p:cNvGraphicFramePr>
            <a:graphicFrameLocks noChangeAspect="1"/>
          </p:cNvGraphicFramePr>
          <p:nvPr/>
        </p:nvGraphicFramePr>
        <p:xfrm>
          <a:off x="3419872" y="5085184"/>
          <a:ext cx="2357437" cy="1609725"/>
        </p:xfrm>
        <a:graphic>
          <a:graphicData uri="http://schemas.openxmlformats.org/presentationml/2006/ole">
            <p:oleObj spid="_x0000_s2084" name="Equation" r:id="rId4" imgW="1040948" imgH="710891"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Additional Notes on Stalls</a:t>
            </a:r>
            <a:endParaRPr lang="en-CA" dirty="0"/>
          </a:p>
        </p:txBody>
      </p:sp>
      <p:sp>
        <p:nvSpPr>
          <p:cNvPr id="56323" name="Content Placeholder 2"/>
          <p:cNvSpPr>
            <a:spLocks noGrp="1"/>
          </p:cNvSpPr>
          <p:nvPr>
            <p:ph idx="1"/>
          </p:nvPr>
        </p:nvSpPr>
        <p:spPr/>
        <p:txBody>
          <a:bodyPr/>
          <a:lstStyle/>
          <a:p>
            <a:endParaRPr lang="en-CA" dirty="0" smtClean="0"/>
          </a:p>
          <a:p>
            <a:r>
              <a:rPr lang="en-CA" dirty="0" smtClean="0"/>
              <a:t>An aircraft will stall if the critical angle of attack is exceeded, regardless of airspeed or attitude</a:t>
            </a:r>
          </a:p>
          <a:p>
            <a:endParaRPr lang="en-CA" dirty="0" smtClean="0"/>
          </a:p>
          <a:p>
            <a:r>
              <a:rPr lang="en-CA" dirty="0" smtClean="0"/>
              <a:t>An aircraft will stall at the same indicated airspeed regardless of altitude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3" name="Content Placeholder 2"/>
          <p:cNvSpPr>
            <a:spLocks noGrp="1"/>
          </p:cNvSpPr>
          <p:nvPr>
            <p:ph idx="1"/>
          </p:nvPr>
        </p:nvSpPr>
        <p:spPr/>
        <p:txBody>
          <a:bodyPr/>
          <a:lstStyle/>
          <a:p>
            <a:r>
              <a:rPr lang="en-CA" smtClean="0"/>
              <a:t>When will an aircraft stall? (Hint...angle)</a:t>
            </a:r>
          </a:p>
          <a:p>
            <a:endParaRPr lang="en-CA" smtClean="0"/>
          </a:p>
          <a:p>
            <a:r>
              <a:rPr lang="en-CA" smtClean="0"/>
              <a:t>What factors affect stall speed?</a:t>
            </a:r>
          </a:p>
          <a:p>
            <a:endParaRPr lang="en-CA" smtClean="0"/>
          </a:p>
          <a:p>
            <a:r>
              <a:rPr lang="en-CA" smtClean="0"/>
              <a:t>What is the formula used to determine stall speed?</a:t>
            </a:r>
          </a:p>
          <a:p>
            <a:endParaRPr lang="en-CA" dirty="0"/>
          </a:p>
        </p:txBody>
      </p:sp>
    </p:spTree>
    <p:extLst>
      <p:ext uri="{BB962C8B-B14F-4D97-AF65-F5344CB8AC3E}">
        <p14:creationId xmlns:p14="http://schemas.microsoft.com/office/powerpoint/2010/main" xmlns="" val="1947700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Spin</a:t>
            </a:r>
            <a:endParaRPr lang="en-CA" dirty="0"/>
          </a:p>
        </p:txBody>
      </p:sp>
      <p:sp>
        <p:nvSpPr>
          <p:cNvPr id="58371" name="Content Placeholder 2"/>
          <p:cNvSpPr>
            <a:spLocks noGrp="1"/>
          </p:cNvSpPr>
          <p:nvPr>
            <p:ph idx="1"/>
          </p:nvPr>
        </p:nvSpPr>
        <p:spPr/>
        <p:txBody>
          <a:bodyPr/>
          <a:lstStyle/>
          <a:p>
            <a:r>
              <a:rPr lang="en-CA" smtClean="0"/>
              <a:t>Defined as auto-rotation that develops after an aggravated stall</a:t>
            </a:r>
          </a:p>
          <a:p>
            <a:r>
              <a:rPr lang="en-CA" smtClean="0"/>
              <a:t>If yaw is introduced during a stall, the inside wing will produce less lift and stall, causing it to drop</a:t>
            </a:r>
          </a:p>
          <a:p>
            <a:r>
              <a:rPr lang="en-CA" smtClean="0"/>
              <a:t>As the wing drops, it’s angle of attack is increased, causing it to stall further and increase drag, which creates more yaw</a:t>
            </a:r>
          </a:p>
          <a:p>
            <a:r>
              <a:rPr lang="en-CA" smtClean="0"/>
              <a:t>The nose then drops and auto-rotation sets in</a:t>
            </a:r>
            <a:endParaRPr lang="en-CA"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4294967295"/>
          </p:nvPr>
        </p:nvPicPr>
        <p:blipFill>
          <a:blip r:embed="rId2" cstate="print"/>
          <a:srcRect/>
          <a:stretch>
            <a:fillRect/>
          </a:stretch>
        </p:blipFill>
        <p:spPr>
          <a:xfrm>
            <a:off x="0" y="0"/>
            <a:ext cx="6883400" cy="6858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Spiral Dive</a:t>
            </a:r>
            <a:endParaRPr lang="en-CA" dirty="0"/>
          </a:p>
        </p:txBody>
      </p:sp>
      <p:sp>
        <p:nvSpPr>
          <p:cNvPr id="3" name="Content Placeholder 2"/>
          <p:cNvSpPr>
            <a:spLocks noGrp="1"/>
          </p:cNvSpPr>
          <p:nvPr>
            <p:ph idx="1"/>
          </p:nvPr>
        </p:nvSpPr>
        <p:spPr/>
        <p:txBody>
          <a:bodyPr/>
          <a:lstStyle/>
          <a:p>
            <a:r>
              <a:rPr lang="en-CA" smtClean="0"/>
              <a:t>Steep, uncoordinated descending turn with an excessive nose down attitude</a:t>
            </a:r>
          </a:p>
          <a:p>
            <a:r>
              <a:rPr lang="en-CA" smtClean="0"/>
              <a:t>Characteristics of a spiral dive are:</a:t>
            </a:r>
          </a:p>
          <a:p>
            <a:pPr lvl="1"/>
            <a:r>
              <a:rPr lang="en-CA" smtClean="0"/>
              <a:t>Steep nose down attitude</a:t>
            </a:r>
          </a:p>
          <a:p>
            <a:pPr lvl="1"/>
            <a:r>
              <a:rPr lang="en-CA" smtClean="0"/>
              <a:t>Excessive angle of bank</a:t>
            </a:r>
          </a:p>
          <a:p>
            <a:pPr lvl="1"/>
            <a:r>
              <a:rPr lang="en-CA" smtClean="0"/>
              <a:t>Rapidly increasing airspeed</a:t>
            </a:r>
          </a:p>
          <a:p>
            <a:pPr lvl="1"/>
            <a:r>
              <a:rPr lang="en-CA" smtClean="0"/>
              <a:t>Increasing G loading</a:t>
            </a:r>
          </a:p>
          <a:p>
            <a:r>
              <a:rPr lang="en-CA" smtClean="0"/>
              <a:t>To differentiate from a spin, here are the characteristics of a spin:</a:t>
            </a:r>
          </a:p>
          <a:p>
            <a:pPr lvl="1"/>
            <a:r>
              <a:rPr lang="en-CA" smtClean="0"/>
              <a:t>Airspeed is constant and low</a:t>
            </a:r>
          </a:p>
          <a:p>
            <a:pPr lvl="1"/>
            <a:r>
              <a:rPr lang="en-CA" smtClean="0"/>
              <a:t>G loading is constant</a:t>
            </a:r>
            <a:endParaRPr lang="en-CA"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3" name="Content Placeholder 2"/>
          <p:cNvSpPr>
            <a:spLocks noGrp="1"/>
          </p:cNvSpPr>
          <p:nvPr>
            <p:ph idx="1"/>
          </p:nvPr>
        </p:nvSpPr>
        <p:spPr/>
        <p:txBody>
          <a:bodyPr/>
          <a:lstStyle/>
          <a:p>
            <a:r>
              <a:rPr lang="en-CA" smtClean="0"/>
              <a:t>What are the characteristics of a spin?</a:t>
            </a:r>
          </a:p>
          <a:p>
            <a:endParaRPr lang="en-CA" smtClean="0"/>
          </a:p>
          <a:p>
            <a:r>
              <a:rPr lang="en-CA" smtClean="0"/>
              <a:t>What are the characteristics of a spiral dive?</a:t>
            </a:r>
          </a:p>
          <a:p>
            <a:endParaRPr lang="en-CA" smtClean="0"/>
          </a:p>
          <a:p>
            <a:r>
              <a:rPr lang="en-CA" smtClean="0"/>
              <a:t>What is load factor?</a:t>
            </a:r>
          </a:p>
          <a:p>
            <a:endParaRPr lang="en-C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CA" smtClean="0"/>
              <a:t>Flight instruments</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Pitot-static instruments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Aileron Designs</a:t>
            </a:r>
            <a:endParaRPr lang="en-US" dirty="0"/>
          </a:p>
        </p:txBody>
      </p:sp>
      <p:pic>
        <p:nvPicPr>
          <p:cNvPr id="10" name="Content Placeholder 9" descr="differential aileron.jpg"/>
          <p:cNvPicPr>
            <a:picLocks noGrp="1" noChangeAspect="1"/>
          </p:cNvPicPr>
          <p:nvPr>
            <p:ph sz="quarter" idx="2"/>
          </p:nvPr>
        </p:nvPicPr>
        <p:blipFill>
          <a:blip r:embed="rId3" cstate="print"/>
          <a:stretch>
            <a:fillRect/>
          </a:stretch>
        </p:blipFill>
        <p:spPr>
          <a:xfrm>
            <a:off x="559308" y="2293620"/>
            <a:ext cx="3619500" cy="2743200"/>
          </a:xfrm>
        </p:spPr>
      </p:pic>
      <p:pic>
        <p:nvPicPr>
          <p:cNvPr id="11" name="Content Placeholder 10" descr="frise aileron.jpg"/>
          <p:cNvPicPr>
            <a:picLocks noGrp="1" noChangeAspect="1"/>
          </p:cNvPicPr>
          <p:nvPr>
            <p:ph sz="quarter" idx="4"/>
          </p:nvPr>
        </p:nvPicPr>
        <p:blipFill>
          <a:blip r:embed="rId4" cstate="print"/>
          <a:stretch>
            <a:fillRect/>
          </a:stretch>
        </p:blipFill>
        <p:spPr>
          <a:xfrm>
            <a:off x="5148064" y="2308468"/>
            <a:ext cx="2197100" cy="2743200"/>
          </a:xfrm>
        </p:spPr>
      </p:pic>
      <p:sp>
        <p:nvSpPr>
          <p:cNvPr id="6" name="Text Placeholder 5"/>
          <p:cNvSpPr>
            <a:spLocks noGrp="1"/>
          </p:cNvSpPr>
          <p:nvPr>
            <p:ph type="body" sz="quarter" idx="1"/>
          </p:nvPr>
        </p:nvSpPr>
        <p:spPr/>
        <p:txBody>
          <a:bodyPr/>
          <a:lstStyle/>
          <a:p>
            <a:r>
              <a:rPr lang="en-US" smtClean="0"/>
              <a:t>Differential Ailerons</a:t>
            </a:r>
            <a:endParaRPr lang="en-US" dirty="0"/>
          </a:p>
        </p:txBody>
      </p:sp>
      <p:sp>
        <p:nvSpPr>
          <p:cNvPr id="8" name="Text Placeholder 7"/>
          <p:cNvSpPr>
            <a:spLocks noGrp="1"/>
          </p:cNvSpPr>
          <p:nvPr>
            <p:ph type="body" sz="quarter" idx="3"/>
          </p:nvPr>
        </p:nvSpPr>
        <p:spPr/>
        <p:txBody>
          <a:bodyPr/>
          <a:lstStyle/>
          <a:p>
            <a:r>
              <a:rPr lang="en-US" smtClean="0"/>
              <a:t>Frise Ailerons</a:t>
            </a:r>
            <a:endParaRPr lang="en-US" dirty="0"/>
          </a:p>
        </p:txBody>
      </p:sp>
    </p:spTree>
    <p:extLst>
      <p:ext uri="{BB962C8B-B14F-4D97-AF65-F5344CB8AC3E}">
        <p14:creationId xmlns:p14="http://schemas.microsoft.com/office/powerpoint/2010/main" xmlns="" val="68798743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Pitot/Static System</a:t>
            </a:r>
            <a:endParaRPr lang="en-CA" dirty="0"/>
          </a:p>
        </p:txBody>
      </p:sp>
      <p:sp>
        <p:nvSpPr>
          <p:cNvPr id="5" name="Content Placeholder 4"/>
          <p:cNvSpPr>
            <a:spLocks noGrp="1"/>
          </p:cNvSpPr>
          <p:nvPr>
            <p:ph idx="1"/>
          </p:nvPr>
        </p:nvSpPr>
        <p:spPr/>
        <p:txBody>
          <a:bodyPr>
            <a:normAutofit lnSpcReduction="10000"/>
          </a:bodyPr>
          <a:lstStyle/>
          <a:p>
            <a:r>
              <a:rPr lang="en-CA" b="1" dirty="0" smtClean="0"/>
              <a:t>Pitot tube</a:t>
            </a:r>
            <a:r>
              <a:rPr lang="en-CA" dirty="0" smtClean="0"/>
              <a:t>: Provides dynamic pressure to the instruments, consists of a tube that is inline with the direction of flight</a:t>
            </a:r>
            <a:endParaRPr lang="en-CA" dirty="0"/>
          </a:p>
          <a:p>
            <a:pPr lvl="1"/>
            <a:r>
              <a:rPr lang="en-CA" dirty="0" smtClean="0"/>
              <a:t>Only the airspeed indicator is connected to the pitot tube</a:t>
            </a:r>
          </a:p>
          <a:p>
            <a:endParaRPr lang="en-CA" dirty="0" smtClean="0"/>
          </a:p>
          <a:p>
            <a:r>
              <a:rPr lang="en-CA" b="1" dirty="0" smtClean="0"/>
              <a:t>Static port</a:t>
            </a:r>
            <a:r>
              <a:rPr lang="en-CA" dirty="0" smtClean="0"/>
              <a:t>: Provides static pressure to the instruments and is a hole located on the aircraft that is out of the way of direct airflow or turbulence</a:t>
            </a:r>
          </a:p>
          <a:p>
            <a:pPr lvl="1"/>
            <a:r>
              <a:rPr lang="en-CA" dirty="0" smtClean="0"/>
              <a:t>The altimeter, vertical speed indicator and airspeed indicator are connected to the static port</a:t>
            </a:r>
          </a:p>
          <a:p>
            <a:endParaRPr lang="en-C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Pitot/Static System</a:t>
            </a:r>
            <a:endParaRPr lang="en-CA" dirty="0"/>
          </a:p>
        </p:txBody>
      </p:sp>
      <p:pic>
        <p:nvPicPr>
          <p:cNvPr id="65539" name="Picture 2"/>
          <p:cNvPicPr>
            <a:picLocks noGrp="1" noChangeAspect="1" noChangeArrowheads="1"/>
          </p:cNvPicPr>
          <p:nvPr>
            <p:ph idx="1"/>
          </p:nvPr>
        </p:nvPicPr>
        <p:blipFill>
          <a:blip r:embed="rId3" cstate="print"/>
          <a:stretch>
            <a:fillRect/>
          </a:stretch>
        </p:blipFill>
        <p:spPr>
          <a:xfrm>
            <a:off x="757474" y="1628800"/>
            <a:ext cx="6638452" cy="475252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Altimeter</a:t>
            </a:r>
            <a:endParaRPr lang="en-CA" dirty="0"/>
          </a:p>
        </p:txBody>
      </p:sp>
      <p:sp>
        <p:nvSpPr>
          <p:cNvPr id="5" name="Content Placeholder 4"/>
          <p:cNvSpPr>
            <a:spLocks noGrp="1"/>
          </p:cNvSpPr>
          <p:nvPr>
            <p:ph sz="half" idx="1"/>
          </p:nvPr>
        </p:nvSpPr>
        <p:spPr/>
        <p:txBody>
          <a:bodyPr>
            <a:normAutofit fontScale="85000" lnSpcReduction="10000"/>
          </a:bodyPr>
          <a:lstStyle/>
          <a:p>
            <a:r>
              <a:rPr lang="en-CA" smtClean="0"/>
              <a:t>Measures the height of the aircraft above sea level (ASL) </a:t>
            </a:r>
          </a:p>
          <a:p>
            <a:r>
              <a:rPr lang="en-CA" smtClean="0"/>
              <a:t>Has a stack of aneroid capsules (or wafers) that are calibrated for a standard day</a:t>
            </a:r>
          </a:p>
          <a:p>
            <a:r>
              <a:rPr lang="en-CA" smtClean="0"/>
              <a:t>As the aircraft climbs into less dense air, the capsules expand and move linkages that move the needles</a:t>
            </a:r>
            <a:endParaRPr lang="en-CA" dirty="0"/>
          </a:p>
        </p:txBody>
      </p:sp>
      <p:pic>
        <p:nvPicPr>
          <p:cNvPr id="66564" name="Picture 2"/>
          <p:cNvPicPr>
            <a:picLocks noGrp="1" noChangeAspect="1" noChangeArrowheads="1"/>
          </p:cNvPicPr>
          <p:nvPr>
            <p:ph sz="half" idx="2"/>
          </p:nvPr>
        </p:nvPicPr>
        <p:blipFill>
          <a:blip r:embed="rId3" cstate="print"/>
          <a:stretch>
            <a:fillRect/>
          </a:stretch>
        </p:blipFill>
        <p:spPr>
          <a:xfrm>
            <a:off x="4262437" y="2320131"/>
            <a:ext cx="3352800" cy="30861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Altimeter Errors</a:t>
            </a:r>
            <a:endParaRPr lang="en-CA" dirty="0"/>
          </a:p>
        </p:txBody>
      </p:sp>
      <p:sp>
        <p:nvSpPr>
          <p:cNvPr id="5" name="Content Placeholder 4"/>
          <p:cNvSpPr>
            <a:spLocks noGrp="1"/>
          </p:cNvSpPr>
          <p:nvPr>
            <p:ph sz="half" idx="1"/>
          </p:nvPr>
        </p:nvSpPr>
        <p:spPr/>
        <p:txBody>
          <a:bodyPr>
            <a:normAutofit fontScale="77500" lnSpcReduction="20000"/>
          </a:bodyPr>
          <a:lstStyle/>
          <a:p>
            <a:r>
              <a:rPr lang="en-CA" smtClean="0"/>
              <a:t>Pressure Error:</a:t>
            </a:r>
          </a:p>
          <a:p>
            <a:pPr lvl="1"/>
            <a:r>
              <a:rPr lang="en-CA" smtClean="0"/>
              <a:t>Pressure changes with location and the altimeter setting must be changed along the route of flight</a:t>
            </a:r>
          </a:p>
          <a:p>
            <a:r>
              <a:rPr lang="en-CA" smtClean="0"/>
              <a:t>Temperature Error:</a:t>
            </a:r>
          </a:p>
          <a:p>
            <a:pPr lvl="1"/>
            <a:r>
              <a:rPr lang="en-CA" smtClean="0"/>
              <a:t>Capsules are calibrated for 15°C and will be affected when the temperature differs</a:t>
            </a:r>
          </a:p>
          <a:p>
            <a:r>
              <a:rPr lang="en-CA" smtClean="0"/>
              <a:t>Mountain effects/gusts:</a:t>
            </a:r>
          </a:p>
          <a:p>
            <a:pPr lvl="1"/>
            <a:r>
              <a:rPr lang="en-CA" smtClean="0"/>
              <a:t>Mountain ranges act like a venturi speeding up the wind and lowering pressure</a:t>
            </a:r>
            <a:endParaRPr lang="en-CA" dirty="0"/>
          </a:p>
        </p:txBody>
      </p:sp>
      <p:pic>
        <p:nvPicPr>
          <p:cNvPr id="67588" name="Picture 2"/>
          <p:cNvPicPr>
            <a:picLocks noGrp="1" noChangeAspect="1" noChangeArrowheads="1"/>
          </p:cNvPicPr>
          <p:nvPr>
            <p:ph sz="half" idx="2"/>
          </p:nvPr>
        </p:nvPicPr>
        <p:blipFill>
          <a:blip r:embed="rId3" cstate="print"/>
          <a:stretch>
            <a:fillRect/>
          </a:stretch>
        </p:blipFill>
        <p:spPr>
          <a:xfrm>
            <a:off x="4262437" y="2320131"/>
            <a:ext cx="3352800" cy="30861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Airspeed Indicator</a:t>
            </a:r>
            <a:endParaRPr lang="en-CA" dirty="0"/>
          </a:p>
        </p:txBody>
      </p:sp>
      <p:pic>
        <p:nvPicPr>
          <p:cNvPr id="68612" name="Picture 2"/>
          <p:cNvPicPr>
            <a:picLocks noGrp="1" noChangeAspect="1" noChangeArrowheads="1"/>
          </p:cNvPicPr>
          <p:nvPr>
            <p:ph sz="half" idx="1"/>
          </p:nvPr>
        </p:nvPicPr>
        <p:blipFill>
          <a:blip r:embed="rId3" cstate="print"/>
          <a:stretch>
            <a:fillRect/>
          </a:stretch>
        </p:blipFill>
        <p:spPr>
          <a:xfrm>
            <a:off x="541337" y="2944019"/>
            <a:ext cx="3352800" cy="1838325"/>
          </a:xfrm>
        </p:spPr>
      </p:pic>
      <p:sp>
        <p:nvSpPr>
          <p:cNvPr id="68611" name="Content Placeholder 3"/>
          <p:cNvSpPr>
            <a:spLocks noGrp="1"/>
          </p:cNvSpPr>
          <p:nvPr>
            <p:ph sz="half" idx="2"/>
          </p:nvPr>
        </p:nvSpPr>
        <p:spPr/>
        <p:txBody>
          <a:bodyPr>
            <a:normAutofit fontScale="92500" lnSpcReduction="20000"/>
          </a:bodyPr>
          <a:lstStyle/>
          <a:p>
            <a:r>
              <a:rPr lang="en-CA" smtClean="0"/>
              <a:t>Indicates how fast the plane is going through the air (not over the ground)</a:t>
            </a:r>
          </a:p>
          <a:p>
            <a:r>
              <a:rPr lang="en-CA" smtClean="0"/>
              <a:t>Operates by taking the difference of static and dynamic pressure</a:t>
            </a:r>
          </a:p>
          <a:p>
            <a:r>
              <a:rPr lang="en-CA" smtClean="0"/>
              <a:t>Indicates the dynamic pressure created by forward motion of the aircraft</a:t>
            </a:r>
          </a:p>
          <a:p>
            <a:endParaRPr lang="en-CA"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Markings</a:t>
            </a:r>
            <a:endParaRPr lang="en-CA" dirty="0"/>
          </a:p>
        </p:txBody>
      </p:sp>
      <p:sp>
        <p:nvSpPr>
          <p:cNvPr id="70659" name="Content Placeholder 2"/>
          <p:cNvSpPr>
            <a:spLocks noGrp="1"/>
          </p:cNvSpPr>
          <p:nvPr>
            <p:ph sz="half" idx="1"/>
          </p:nvPr>
        </p:nvSpPr>
        <p:spPr/>
        <p:txBody>
          <a:bodyPr>
            <a:normAutofit fontScale="92500" lnSpcReduction="10000"/>
          </a:bodyPr>
          <a:lstStyle/>
          <a:p>
            <a:r>
              <a:rPr lang="en-CA" smtClean="0"/>
              <a:t>White arc – Flap operation speed range</a:t>
            </a:r>
          </a:p>
          <a:p>
            <a:r>
              <a:rPr lang="en-CA" smtClean="0"/>
              <a:t>Green arc – Normal operation range</a:t>
            </a:r>
          </a:p>
          <a:p>
            <a:r>
              <a:rPr lang="en-CA" smtClean="0"/>
              <a:t>Yellow arc – Cautionary speed range (calm air)</a:t>
            </a:r>
          </a:p>
          <a:p>
            <a:r>
              <a:rPr lang="en-CA" smtClean="0"/>
              <a:t>Red line – Maximum speed (never exceed)</a:t>
            </a:r>
            <a:endParaRPr lang="en-CA" dirty="0" smtClean="0"/>
          </a:p>
        </p:txBody>
      </p:sp>
      <p:pic>
        <p:nvPicPr>
          <p:cNvPr id="70660" name="Picture 2"/>
          <p:cNvPicPr>
            <a:picLocks noGrp="1" noChangeAspect="1" noChangeArrowheads="1"/>
          </p:cNvPicPr>
          <p:nvPr>
            <p:ph sz="half" idx="2"/>
          </p:nvPr>
        </p:nvPicPr>
        <p:blipFill>
          <a:blip r:embed="rId3" cstate="print"/>
          <a:stretch>
            <a:fillRect/>
          </a:stretch>
        </p:blipFill>
        <p:spPr>
          <a:xfrm>
            <a:off x="4262437" y="2629694"/>
            <a:ext cx="3352800" cy="246697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Markings</a:t>
            </a:r>
            <a:endParaRPr lang="en-CA" dirty="0"/>
          </a:p>
        </p:txBody>
      </p:sp>
      <p:sp>
        <p:nvSpPr>
          <p:cNvPr id="70659" name="Content Placeholder 2"/>
          <p:cNvSpPr>
            <a:spLocks noGrp="1"/>
          </p:cNvSpPr>
          <p:nvPr>
            <p:ph sz="half" idx="1"/>
          </p:nvPr>
        </p:nvSpPr>
        <p:spPr/>
        <p:txBody>
          <a:bodyPr>
            <a:normAutofit fontScale="92500" lnSpcReduction="10000"/>
          </a:bodyPr>
          <a:lstStyle/>
          <a:p>
            <a:r>
              <a:rPr lang="en-CA" smtClean="0"/>
              <a:t>Vso – Stall speed in landing configuration</a:t>
            </a:r>
          </a:p>
          <a:p>
            <a:r>
              <a:rPr lang="en-CA" smtClean="0"/>
              <a:t>Vs – Stall speed clean</a:t>
            </a:r>
          </a:p>
          <a:p>
            <a:r>
              <a:rPr lang="en-CA" smtClean="0"/>
              <a:t>VFE – Flap operation speed</a:t>
            </a:r>
          </a:p>
          <a:p>
            <a:r>
              <a:rPr lang="en-CA" smtClean="0"/>
              <a:t>VNO – Normal operation speed</a:t>
            </a:r>
          </a:p>
          <a:p>
            <a:r>
              <a:rPr lang="en-CA" smtClean="0"/>
              <a:t>VNE – Never exceed speed</a:t>
            </a:r>
            <a:endParaRPr lang="en-CA" dirty="0" smtClean="0"/>
          </a:p>
        </p:txBody>
      </p:sp>
      <p:pic>
        <p:nvPicPr>
          <p:cNvPr id="70660" name="Picture 2"/>
          <p:cNvPicPr>
            <a:picLocks noGrp="1" noChangeAspect="1" noChangeArrowheads="1"/>
          </p:cNvPicPr>
          <p:nvPr>
            <p:ph sz="half" idx="2"/>
          </p:nvPr>
        </p:nvPicPr>
        <p:blipFill>
          <a:blip r:embed="rId3" cstate="print"/>
          <a:stretch>
            <a:fillRect/>
          </a:stretch>
        </p:blipFill>
        <p:spPr>
          <a:xfrm>
            <a:off x="4262437" y="2629694"/>
            <a:ext cx="3352800" cy="2466975"/>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Airspeed Errors</a:t>
            </a:r>
            <a:endParaRPr lang="en-CA" dirty="0"/>
          </a:p>
        </p:txBody>
      </p:sp>
      <p:sp>
        <p:nvSpPr>
          <p:cNvPr id="6" name="Content Placeholder 5"/>
          <p:cNvSpPr>
            <a:spLocks noGrp="1"/>
          </p:cNvSpPr>
          <p:nvPr>
            <p:ph idx="1"/>
          </p:nvPr>
        </p:nvSpPr>
        <p:spPr/>
        <p:txBody>
          <a:bodyPr/>
          <a:lstStyle/>
          <a:p>
            <a:r>
              <a:rPr lang="en-CA" smtClean="0"/>
              <a:t>Indicated airspeed (IAS) – Read on ASI</a:t>
            </a:r>
          </a:p>
          <a:p>
            <a:pPr lvl="1"/>
            <a:r>
              <a:rPr lang="en-CA" smtClean="0"/>
              <a:t>Position error – Due to position on the aircraft</a:t>
            </a:r>
          </a:p>
          <a:p>
            <a:r>
              <a:rPr lang="en-CA" smtClean="0"/>
              <a:t>Calibrated airspeed (CAS)</a:t>
            </a:r>
          </a:p>
          <a:p>
            <a:pPr lvl="1"/>
            <a:r>
              <a:rPr lang="en-CA" smtClean="0"/>
              <a:t>Compressibility error – Air compressing in high 					   speed flight</a:t>
            </a:r>
          </a:p>
          <a:p>
            <a:r>
              <a:rPr lang="en-CA" smtClean="0"/>
              <a:t>Equivalent airspeed (EAS)</a:t>
            </a:r>
          </a:p>
          <a:p>
            <a:pPr lvl="1"/>
            <a:r>
              <a:rPr lang="en-CA" smtClean="0"/>
              <a:t>Density error – Non-standard pressure and 				temperature</a:t>
            </a:r>
          </a:p>
          <a:p>
            <a:r>
              <a:rPr lang="en-CA" smtClean="0"/>
              <a:t>True airspeed (TAS) – Actual speed of the aircraft through the air</a:t>
            </a:r>
            <a:endParaRPr lang="en-CA" dirty="0"/>
          </a:p>
        </p:txBody>
      </p:sp>
      <p:sp>
        <p:nvSpPr>
          <p:cNvPr id="7" name="TextBox 6"/>
          <p:cNvSpPr txBox="1"/>
          <p:nvPr/>
        </p:nvSpPr>
        <p:spPr>
          <a:xfrm>
            <a:off x="2714625" y="6215063"/>
            <a:ext cx="4235450" cy="584200"/>
          </a:xfrm>
          <a:prstGeom prst="rect">
            <a:avLst/>
          </a:prstGeom>
          <a:noFill/>
        </p:spPr>
        <p:txBody>
          <a:bodyPr wrap="none">
            <a:spAutoFit/>
          </a:bodyPr>
          <a:lstStyle/>
          <a:p>
            <a:pPr fontAlgn="auto">
              <a:spcBef>
                <a:spcPts val="0"/>
              </a:spcBef>
              <a:spcAft>
                <a:spcPts val="0"/>
              </a:spcAft>
              <a:defRPr/>
            </a:pPr>
            <a:r>
              <a:rPr lang="en-CA" sz="3200" dirty="0">
                <a:solidFill>
                  <a:schemeClr val="accent3"/>
                </a:solidFill>
                <a:latin typeface="+mn-lt"/>
                <a:cs typeface="+mn-cs"/>
              </a:rPr>
              <a:t>ICE T</a:t>
            </a:r>
            <a:r>
              <a:rPr lang="en-CA" sz="3200" dirty="0">
                <a:latin typeface="+mn-lt"/>
                <a:cs typeface="+mn-cs"/>
              </a:rPr>
              <a:t>...</a:t>
            </a:r>
            <a:r>
              <a:rPr lang="en-CA" sz="3200" dirty="0">
                <a:solidFill>
                  <a:schemeClr val="accent4"/>
                </a:solidFill>
                <a:latin typeface="+mn-lt"/>
                <a:cs typeface="+mn-cs"/>
              </a:rPr>
              <a:t>P</a:t>
            </a:r>
            <a:r>
              <a:rPr lang="en-CA" sz="3200" dirty="0">
                <a:solidFill>
                  <a:schemeClr val="accent2"/>
                </a:solidFill>
                <a:latin typeface="+mn-lt"/>
                <a:cs typeface="+mn-cs"/>
              </a:rPr>
              <a:t>retty</a:t>
            </a:r>
            <a:r>
              <a:rPr lang="en-CA" sz="3200" dirty="0">
                <a:latin typeface="+mn-lt"/>
                <a:cs typeface="+mn-cs"/>
              </a:rPr>
              <a:t> </a:t>
            </a:r>
            <a:r>
              <a:rPr lang="en-CA" sz="3200" dirty="0">
                <a:solidFill>
                  <a:schemeClr val="accent4"/>
                </a:solidFill>
                <a:latin typeface="+mn-lt"/>
                <a:cs typeface="+mn-cs"/>
              </a:rPr>
              <a:t>C</a:t>
            </a:r>
            <a:r>
              <a:rPr lang="en-CA" sz="3200" dirty="0">
                <a:solidFill>
                  <a:schemeClr val="accent2"/>
                </a:solidFill>
                <a:latin typeface="+mn-lt"/>
                <a:cs typeface="+mn-cs"/>
              </a:rPr>
              <a:t>ool</a:t>
            </a:r>
            <a:r>
              <a:rPr lang="en-CA" sz="3200" dirty="0">
                <a:latin typeface="+mn-lt"/>
                <a:cs typeface="+mn-cs"/>
              </a:rPr>
              <a:t> </a:t>
            </a:r>
            <a:r>
              <a:rPr lang="en-CA" sz="3200" dirty="0">
                <a:solidFill>
                  <a:schemeClr val="accent4"/>
                </a:solidFill>
                <a:latin typeface="+mn-lt"/>
                <a:cs typeface="+mn-cs"/>
              </a:rPr>
              <a:t>D</a:t>
            </a:r>
            <a:r>
              <a:rPr lang="en-CA" sz="3200" dirty="0">
                <a:solidFill>
                  <a:schemeClr val="accent2"/>
                </a:solidFill>
                <a:latin typeface="+mn-lt"/>
                <a:cs typeface="+mn-cs"/>
              </a:rPr>
              <a:t>rink</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1713418" cy="6207340"/>
          </a:xfrm>
          <a:prstGeom prst="rect">
            <a:avLst/>
          </a:prstGeom>
          <a:noFill/>
        </p:spPr>
        <p:txBody>
          <a:bodyPr vert="wordArtVert" wrap="none" lIns="91440" tIns="45720" rIns="91440" bIns="45720">
            <a:spAutoFit/>
          </a:bodyPr>
          <a:lstStyle/>
          <a:p>
            <a:pPr algn="ctr"/>
            <a:r>
              <a:rPr lang="en-US" sz="8800" dirty="0" smtClean="0">
                <a:ln w="0"/>
                <a:solidFill>
                  <a:schemeClr val="accent4">
                    <a:lumMod val="75000"/>
                  </a:schemeClr>
                </a:solidFill>
                <a:effectLst>
                  <a:outerShdw blurRad="38100" dist="19050" dir="2700000" algn="tl" rotWithShape="0">
                    <a:schemeClr val="dk1">
                      <a:alpha val="40000"/>
                    </a:schemeClr>
                  </a:outerShdw>
                </a:effectLst>
              </a:rPr>
              <a:t>ICET</a:t>
            </a:r>
            <a:endParaRPr lang="en-US" sz="8800" b="0" cap="none" spc="0" dirty="0">
              <a:ln w="0"/>
              <a:solidFill>
                <a:schemeClr val="accent4">
                  <a:lumMod val="75000"/>
                </a:schemeClr>
              </a:solidFill>
              <a:effectLst>
                <a:outerShdw blurRad="38100" dist="19050" dir="2700000" algn="tl" rotWithShape="0">
                  <a:schemeClr val="dk1">
                    <a:alpha val="40000"/>
                  </a:schemeClr>
                </a:outerShdw>
              </a:effectLst>
            </a:endParaRPr>
          </a:p>
        </p:txBody>
      </p:sp>
      <p:sp>
        <p:nvSpPr>
          <p:cNvPr id="5" name="Rectangle 4"/>
          <p:cNvSpPr/>
          <p:nvPr/>
        </p:nvSpPr>
        <p:spPr>
          <a:xfrm>
            <a:off x="2758479" y="1052736"/>
            <a:ext cx="1018484" cy="5040560"/>
          </a:xfrm>
          <a:prstGeom prst="rect">
            <a:avLst/>
          </a:prstGeom>
          <a:noFill/>
        </p:spPr>
        <p:txBody>
          <a:bodyPr vert="wordArtVert" wrap="square" lIns="91440" tIns="45720" rIns="91440" bIns="45720">
            <a:spAutoFit/>
          </a:bodyPr>
          <a:lstStyle/>
          <a:p>
            <a:pPr algn="ctr"/>
            <a:r>
              <a:rPr lang="en-US" sz="4800" b="0" cap="none" spc="0" dirty="0" smtClean="0">
                <a:ln w="0"/>
                <a:solidFill>
                  <a:srgbClr val="7030A0"/>
                </a:solidFill>
                <a:effectLst>
                  <a:outerShdw blurRad="38100" dist="19050" dir="2700000" algn="tl" rotWithShape="0">
                    <a:schemeClr val="dk1">
                      <a:alpha val="40000"/>
                    </a:schemeClr>
                  </a:outerShdw>
                </a:effectLst>
              </a:rPr>
              <a:t>P C D</a:t>
            </a:r>
            <a:endParaRPr lang="en-US" sz="4800" b="0" cap="none" spc="0" dirty="0">
              <a:ln w="0"/>
              <a:solidFill>
                <a:srgbClr val="7030A0"/>
              </a:solidFill>
              <a:effectLst>
                <a:outerShdw blurRad="38100" dist="19050" dir="2700000" algn="tl" rotWithShape="0">
                  <a:schemeClr val="dk1">
                    <a:alpha val="40000"/>
                  </a:schemeClr>
                </a:outerShdw>
              </a:effectLst>
            </a:endParaRPr>
          </a:p>
        </p:txBody>
      </p:sp>
      <p:sp>
        <p:nvSpPr>
          <p:cNvPr id="6" name="Rectangle 5"/>
          <p:cNvSpPr/>
          <p:nvPr/>
        </p:nvSpPr>
        <p:spPr>
          <a:xfrm>
            <a:off x="1475656" y="772030"/>
            <a:ext cx="6336704" cy="923330"/>
          </a:xfrm>
          <a:prstGeom prst="rect">
            <a:avLst/>
          </a:prstGeom>
          <a:noFill/>
        </p:spPr>
        <p:txBody>
          <a:bodyPr wrap="square" lIns="91440" tIns="45720" rIns="91440" bIns="45720">
            <a:spAutoFit/>
          </a:bodyPr>
          <a:lstStyle/>
          <a:p>
            <a:pPr algn="ctr"/>
            <a:r>
              <a:rPr lang="en-US" sz="5400" b="0" cap="none" spc="0" dirty="0" smtClean="0">
                <a:ln w="0"/>
                <a:solidFill>
                  <a:schemeClr val="bg1">
                    <a:lumMod val="50000"/>
                  </a:schemeClr>
                </a:solidFill>
                <a:effectLst>
                  <a:outerShdw blurRad="38100" dist="19050" dir="2700000" algn="tl" rotWithShape="0">
                    <a:schemeClr val="dk1">
                      <a:alpha val="40000"/>
                    </a:schemeClr>
                  </a:outerShdw>
                </a:effectLst>
              </a:rPr>
              <a:t>NDICATED airspeed</a:t>
            </a:r>
            <a:endParaRPr lang="en-US" sz="5400" b="0" cap="none" spc="0" dirty="0">
              <a:ln w="0"/>
              <a:solidFill>
                <a:schemeClr val="bg1">
                  <a:lumMod val="50000"/>
                </a:schemeClr>
              </a:solidFill>
              <a:effectLst>
                <a:outerShdw blurRad="38100" dist="19050" dir="2700000" algn="tl" rotWithShape="0">
                  <a:schemeClr val="dk1">
                    <a:alpha val="40000"/>
                  </a:schemeClr>
                </a:outerShdw>
              </a:effectLst>
            </a:endParaRPr>
          </a:p>
        </p:txBody>
      </p:sp>
      <p:sp>
        <p:nvSpPr>
          <p:cNvPr id="7" name="Rectangle 6"/>
          <p:cNvSpPr/>
          <p:nvPr/>
        </p:nvSpPr>
        <p:spPr>
          <a:xfrm>
            <a:off x="1622336" y="2291681"/>
            <a:ext cx="6317820" cy="923330"/>
          </a:xfrm>
          <a:prstGeom prst="rect">
            <a:avLst/>
          </a:prstGeom>
          <a:noFill/>
        </p:spPr>
        <p:txBody>
          <a:bodyPr wrap="none" lIns="91440" tIns="45720" rIns="91440" bIns="45720">
            <a:spAutoFit/>
          </a:bodyPr>
          <a:lstStyle/>
          <a:p>
            <a:pPr algn="ctr"/>
            <a:r>
              <a:rPr lang="en-US" sz="5400" b="0" cap="none" spc="0" dirty="0" smtClean="0">
                <a:ln w="0"/>
                <a:solidFill>
                  <a:schemeClr val="bg1">
                    <a:lumMod val="50000"/>
                  </a:schemeClr>
                </a:solidFill>
                <a:effectLst>
                  <a:outerShdw blurRad="38100" dist="19050" dir="2700000" algn="tl" rotWithShape="0">
                    <a:schemeClr val="dk1">
                      <a:alpha val="40000"/>
                    </a:schemeClr>
                  </a:outerShdw>
                </a:effectLst>
              </a:rPr>
              <a:t>ALIBRATED airspeed</a:t>
            </a:r>
            <a:endParaRPr lang="en-US" sz="5400" b="0" cap="none" spc="0" dirty="0">
              <a:ln w="0"/>
              <a:solidFill>
                <a:schemeClr val="bg1">
                  <a:lumMod val="50000"/>
                </a:schemeClr>
              </a:solidFill>
              <a:effectLst>
                <a:outerShdw blurRad="38100" dist="19050" dir="2700000" algn="tl" rotWithShape="0">
                  <a:schemeClr val="dk1">
                    <a:alpha val="40000"/>
                  </a:schemeClr>
                </a:outerShdw>
              </a:effectLst>
            </a:endParaRPr>
          </a:p>
        </p:txBody>
      </p:sp>
      <p:sp>
        <p:nvSpPr>
          <p:cNvPr id="8" name="Rectangle 7"/>
          <p:cNvSpPr/>
          <p:nvPr/>
        </p:nvSpPr>
        <p:spPr>
          <a:xfrm>
            <a:off x="1532628" y="3864878"/>
            <a:ext cx="6441380" cy="923330"/>
          </a:xfrm>
          <a:prstGeom prst="rect">
            <a:avLst/>
          </a:prstGeom>
          <a:noFill/>
        </p:spPr>
        <p:txBody>
          <a:bodyPr wrap="none" lIns="91440" tIns="45720" rIns="91440" bIns="45720">
            <a:spAutoFit/>
          </a:bodyPr>
          <a:lstStyle/>
          <a:p>
            <a:pPr algn="ctr"/>
            <a:r>
              <a:rPr lang="en-US" sz="5400" b="0" cap="none" spc="0" dirty="0" smtClean="0">
                <a:ln w="0"/>
                <a:solidFill>
                  <a:schemeClr val="bg1">
                    <a:lumMod val="50000"/>
                  </a:schemeClr>
                </a:solidFill>
                <a:effectLst>
                  <a:outerShdw blurRad="38100" dist="19050" dir="2700000" algn="tl" rotWithShape="0">
                    <a:schemeClr val="dk1">
                      <a:alpha val="40000"/>
                    </a:schemeClr>
                  </a:outerShdw>
                </a:effectLst>
              </a:rPr>
              <a:t>QUIVALENT airspeed</a:t>
            </a:r>
            <a:endParaRPr lang="en-US" sz="5400" b="0" cap="none" spc="0" dirty="0">
              <a:ln w="0"/>
              <a:solidFill>
                <a:schemeClr val="bg1">
                  <a:lumMod val="50000"/>
                </a:schemeClr>
              </a:solidFill>
              <a:effectLst>
                <a:outerShdw blurRad="38100" dist="19050" dir="2700000" algn="tl" rotWithShape="0">
                  <a:schemeClr val="dk1">
                    <a:alpha val="40000"/>
                  </a:schemeClr>
                </a:outerShdw>
              </a:effectLst>
            </a:endParaRPr>
          </a:p>
        </p:txBody>
      </p:sp>
      <p:sp>
        <p:nvSpPr>
          <p:cNvPr id="9" name="Rectangle 8"/>
          <p:cNvSpPr/>
          <p:nvPr/>
        </p:nvSpPr>
        <p:spPr>
          <a:xfrm>
            <a:off x="1622336" y="5362126"/>
            <a:ext cx="4254691" cy="923330"/>
          </a:xfrm>
          <a:prstGeom prst="rect">
            <a:avLst/>
          </a:prstGeom>
          <a:noFill/>
        </p:spPr>
        <p:txBody>
          <a:bodyPr wrap="none" lIns="91440" tIns="45720" rIns="91440" bIns="45720">
            <a:spAutoFit/>
          </a:bodyPr>
          <a:lstStyle/>
          <a:p>
            <a:pPr algn="ctr"/>
            <a:r>
              <a:rPr lang="en-US" sz="5400" b="0" cap="none" spc="0" dirty="0" smtClean="0">
                <a:ln w="0"/>
                <a:solidFill>
                  <a:schemeClr val="bg1">
                    <a:lumMod val="50000"/>
                  </a:schemeClr>
                </a:solidFill>
                <a:effectLst>
                  <a:outerShdw blurRad="38100" dist="19050" dir="2700000" algn="tl" rotWithShape="0">
                    <a:schemeClr val="dk1">
                      <a:alpha val="40000"/>
                    </a:schemeClr>
                  </a:outerShdw>
                </a:effectLst>
              </a:rPr>
              <a:t>RUE airspeed</a:t>
            </a:r>
            <a:endParaRPr lang="en-US" sz="5400" b="0" cap="none" spc="0" dirty="0">
              <a:ln w="0"/>
              <a:solidFill>
                <a:schemeClr val="bg1">
                  <a:lumMod val="50000"/>
                </a:schemeClr>
              </a:solidFill>
              <a:effectLst>
                <a:outerShdw blurRad="38100" dist="19050" dir="2700000" algn="tl" rotWithShape="0">
                  <a:schemeClr val="dk1">
                    <a:alpha val="40000"/>
                  </a:schemeClr>
                </a:outerShdw>
              </a:effectLst>
            </a:endParaRPr>
          </a:p>
        </p:txBody>
      </p:sp>
      <p:sp>
        <p:nvSpPr>
          <p:cNvPr id="10" name="Rectangle 9"/>
          <p:cNvSpPr/>
          <p:nvPr/>
        </p:nvSpPr>
        <p:spPr>
          <a:xfrm>
            <a:off x="3430703" y="1697648"/>
            <a:ext cx="1848584" cy="646331"/>
          </a:xfrm>
          <a:prstGeom prst="rect">
            <a:avLst/>
          </a:prstGeom>
          <a:noFill/>
        </p:spPr>
        <p:txBody>
          <a:bodyPr wrap="none" lIns="91440" tIns="45720" rIns="91440" bIns="45720">
            <a:spAutoFit/>
          </a:bodyPr>
          <a:lstStyle/>
          <a:p>
            <a:pPr algn="ctr"/>
            <a:r>
              <a:rPr lang="en-US" sz="3600" dirty="0" smtClean="0">
                <a:ln w="0"/>
                <a:solidFill>
                  <a:srgbClr val="0070C0"/>
                </a:solidFill>
                <a:effectLst>
                  <a:outerShdw blurRad="38100" dist="19050" dir="2700000" algn="tl" rotWithShape="0">
                    <a:schemeClr val="dk1">
                      <a:alpha val="40000"/>
                    </a:schemeClr>
                  </a:outerShdw>
                </a:effectLst>
              </a:rPr>
              <a:t>OSITION</a:t>
            </a:r>
            <a:endParaRPr lang="en-US" sz="3600" b="0" cap="none" spc="0" dirty="0">
              <a:ln w="0"/>
              <a:solidFill>
                <a:srgbClr val="0070C0"/>
              </a:solidFill>
              <a:effectLst>
                <a:outerShdw blurRad="38100" dist="19050" dir="2700000" algn="tl" rotWithShape="0">
                  <a:schemeClr val="dk1">
                    <a:alpha val="40000"/>
                  </a:schemeClr>
                </a:outerShdw>
              </a:effectLst>
            </a:endParaRPr>
          </a:p>
        </p:txBody>
      </p:sp>
      <p:sp>
        <p:nvSpPr>
          <p:cNvPr id="11" name="Rectangle 10"/>
          <p:cNvSpPr/>
          <p:nvPr/>
        </p:nvSpPr>
        <p:spPr>
          <a:xfrm>
            <a:off x="3430188" y="3324240"/>
            <a:ext cx="3453189" cy="646331"/>
          </a:xfrm>
          <a:prstGeom prst="rect">
            <a:avLst/>
          </a:prstGeom>
          <a:noFill/>
        </p:spPr>
        <p:txBody>
          <a:bodyPr wrap="none" lIns="91440" tIns="45720" rIns="91440" bIns="45720">
            <a:spAutoFit/>
          </a:bodyPr>
          <a:lstStyle/>
          <a:p>
            <a:pPr algn="ctr"/>
            <a:r>
              <a:rPr lang="en-US" sz="3600" dirty="0" smtClean="0">
                <a:ln w="0"/>
                <a:solidFill>
                  <a:srgbClr val="0070C0"/>
                </a:solidFill>
                <a:effectLst>
                  <a:outerShdw blurRad="38100" dist="19050" dir="2700000" algn="tl" rotWithShape="0">
                    <a:schemeClr val="dk1">
                      <a:alpha val="40000"/>
                    </a:schemeClr>
                  </a:outerShdw>
                </a:effectLst>
              </a:rPr>
              <a:t>OMPRESSIBILITY</a:t>
            </a:r>
            <a:endParaRPr lang="en-US" sz="3600" b="0" cap="none" spc="0" dirty="0">
              <a:ln w="0"/>
              <a:solidFill>
                <a:srgbClr val="0070C0"/>
              </a:solidFill>
              <a:effectLst>
                <a:outerShdw blurRad="38100" dist="19050" dir="2700000" algn="tl" rotWithShape="0">
                  <a:schemeClr val="dk1">
                    <a:alpha val="40000"/>
                  </a:schemeClr>
                </a:outerShdw>
              </a:effectLst>
            </a:endParaRPr>
          </a:p>
        </p:txBody>
      </p:sp>
      <p:sp>
        <p:nvSpPr>
          <p:cNvPr id="12" name="Rectangle 11"/>
          <p:cNvSpPr/>
          <p:nvPr/>
        </p:nvSpPr>
        <p:spPr>
          <a:xfrm>
            <a:off x="3483486" y="4979514"/>
            <a:ext cx="1608133" cy="646331"/>
          </a:xfrm>
          <a:prstGeom prst="rect">
            <a:avLst/>
          </a:prstGeom>
          <a:noFill/>
        </p:spPr>
        <p:txBody>
          <a:bodyPr wrap="none" lIns="91440" tIns="45720" rIns="91440" bIns="45720">
            <a:spAutoFit/>
          </a:bodyPr>
          <a:lstStyle/>
          <a:p>
            <a:pPr algn="ctr"/>
            <a:r>
              <a:rPr lang="en-US" sz="3600" dirty="0" smtClean="0">
                <a:ln w="0"/>
                <a:solidFill>
                  <a:srgbClr val="0070C0"/>
                </a:solidFill>
                <a:effectLst>
                  <a:outerShdw blurRad="38100" dist="19050" dir="2700000" algn="tl" rotWithShape="0">
                    <a:schemeClr val="dk1">
                      <a:alpha val="40000"/>
                    </a:schemeClr>
                  </a:outerShdw>
                </a:effectLst>
              </a:rPr>
              <a:t>ENSITY</a:t>
            </a:r>
            <a:endParaRPr lang="en-US" sz="36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290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Vertical Speed Indicator</a:t>
            </a:r>
            <a:endParaRPr lang="en-CA" dirty="0"/>
          </a:p>
        </p:txBody>
      </p:sp>
      <p:pic>
        <p:nvPicPr>
          <p:cNvPr id="73732" name="Picture 2"/>
          <p:cNvPicPr>
            <a:picLocks noGrp="1" noChangeAspect="1" noChangeArrowheads="1"/>
          </p:cNvPicPr>
          <p:nvPr>
            <p:ph sz="half" idx="1"/>
          </p:nvPr>
        </p:nvPicPr>
        <p:blipFill>
          <a:blip r:embed="rId3" cstate="print"/>
          <a:stretch>
            <a:fillRect/>
          </a:stretch>
        </p:blipFill>
        <p:spPr>
          <a:xfrm>
            <a:off x="541337" y="2415381"/>
            <a:ext cx="3352800" cy="2895600"/>
          </a:xfrm>
        </p:spPr>
      </p:pic>
      <p:sp>
        <p:nvSpPr>
          <p:cNvPr id="73731" name="Content Placeholder 5"/>
          <p:cNvSpPr>
            <a:spLocks noGrp="1"/>
          </p:cNvSpPr>
          <p:nvPr>
            <p:ph sz="half" idx="2"/>
          </p:nvPr>
        </p:nvSpPr>
        <p:spPr/>
        <p:txBody>
          <a:bodyPr>
            <a:normAutofit fontScale="77500" lnSpcReduction="20000"/>
          </a:bodyPr>
          <a:lstStyle/>
          <a:p>
            <a:r>
              <a:rPr lang="en-CA" smtClean="0"/>
              <a:t>Indicates the rate of climb or descent in feet per minute</a:t>
            </a:r>
          </a:p>
          <a:p>
            <a:r>
              <a:rPr lang="en-CA" smtClean="0"/>
              <a:t>Comprised of a diaphragm connected to the static port</a:t>
            </a:r>
          </a:p>
          <a:p>
            <a:r>
              <a:rPr lang="en-CA" smtClean="0"/>
              <a:t>Diaphragm is inside a housing with a calibrated leak</a:t>
            </a:r>
          </a:p>
          <a:p>
            <a:r>
              <a:rPr lang="en-CA" smtClean="0"/>
              <a:t>Measures the change in pressure between the diaphragm and the housing</a:t>
            </a:r>
          </a:p>
          <a:p>
            <a:r>
              <a:rPr lang="en-CA" smtClean="0"/>
              <a:t>There is a lag time of up to 6-9 seconds</a:t>
            </a:r>
            <a:endParaRPr lang="en-C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Balanced controls</a:t>
            </a:r>
            <a:endParaRPr lang="en-CA" dirty="0"/>
          </a:p>
        </p:txBody>
      </p:sp>
      <p:sp>
        <p:nvSpPr>
          <p:cNvPr id="22531" name="Text Placeholder 2"/>
          <p:cNvSpPr>
            <a:spLocks noGrp="1"/>
          </p:cNvSpPr>
          <p:nvPr>
            <p:ph type="body" idx="1"/>
          </p:nvPr>
        </p:nvSpPr>
        <p:spPr/>
        <p:txBody>
          <a:bodyPr/>
          <a:lstStyle/>
          <a:p>
            <a:r>
              <a:rPr lang="en-CA" smtClean="0"/>
              <a:t>Dynamic Balance</a:t>
            </a:r>
            <a:endParaRPr lang="en-CA" dirty="0" smtClean="0"/>
          </a:p>
        </p:txBody>
      </p:sp>
      <p:sp>
        <p:nvSpPr>
          <p:cNvPr id="22533" name="Content Placeholder 4"/>
          <p:cNvSpPr>
            <a:spLocks noGrp="1"/>
          </p:cNvSpPr>
          <p:nvPr>
            <p:ph sz="quarter" idx="2"/>
          </p:nvPr>
        </p:nvSpPr>
        <p:spPr/>
        <p:txBody>
          <a:bodyPr/>
          <a:lstStyle/>
          <a:p>
            <a:r>
              <a:rPr lang="en-CA" smtClean="0"/>
              <a:t>When part of the control surface is placed ahead of the hinge</a:t>
            </a:r>
          </a:p>
          <a:p>
            <a:r>
              <a:rPr lang="en-CA" smtClean="0"/>
              <a:t>Aids in countering adverse yaw in aileron design</a:t>
            </a:r>
            <a:endParaRPr lang="en-CA" dirty="0" smtClean="0"/>
          </a:p>
        </p:txBody>
      </p:sp>
      <p:pic>
        <p:nvPicPr>
          <p:cNvPr id="62465" name="Picture 1"/>
          <p:cNvPicPr>
            <a:picLocks noGrp="1" noChangeAspect="1" noChangeArrowheads="1"/>
          </p:cNvPicPr>
          <p:nvPr>
            <p:ph sz="quarter" idx="4"/>
          </p:nvPr>
        </p:nvPicPr>
        <p:blipFill>
          <a:blip r:embed="rId3" cstate="print"/>
          <a:stretch>
            <a:fillRect/>
          </a:stretch>
        </p:blipFill>
        <p:spPr>
          <a:xfrm>
            <a:off x="4178300" y="2564905"/>
            <a:ext cx="3922143" cy="2184282"/>
          </a:xfrm>
        </p:spPr>
      </p:pic>
      <p:sp>
        <p:nvSpPr>
          <p:cNvPr id="22535" name="TextBox 7"/>
          <p:cNvSpPr txBox="1">
            <a:spLocks noChangeArrowheads="1"/>
          </p:cNvSpPr>
          <p:nvPr/>
        </p:nvSpPr>
        <p:spPr bwMode="auto">
          <a:xfrm>
            <a:off x="4788024" y="5373216"/>
            <a:ext cx="3786188" cy="369887"/>
          </a:xfrm>
          <a:prstGeom prst="rect">
            <a:avLst/>
          </a:prstGeom>
          <a:noFill/>
          <a:ln w="9525">
            <a:noFill/>
            <a:miter lim="800000"/>
            <a:headEnd/>
            <a:tailEnd/>
          </a:ln>
        </p:spPr>
        <p:txBody>
          <a:bodyPr>
            <a:spAutoFit/>
          </a:bodyPr>
          <a:lstStyle/>
          <a:p>
            <a:r>
              <a:rPr lang="en-CA" dirty="0">
                <a:latin typeface="Corbel" pitchFamily="34" charset="0"/>
              </a:rPr>
              <a:t>Source: From the Ground Up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err="1" smtClean="0"/>
              <a:t>Variometer</a:t>
            </a:r>
            <a:endParaRPr lang="en-CA" dirty="0"/>
          </a:p>
        </p:txBody>
      </p:sp>
      <p:sp>
        <p:nvSpPr>
          <p:cNvPr id="6" name="Content Placeholder 5"/>
          <p:cNvSpPr>
            <a:spLocks noGrp="1"/>
          </p:cNvSpPr>
          <p:nvPr>
            <p:ph idx="1"/>
          </p:nvPr>
        </p:nvSpPr>
        <p:spPr/>
        <p:txBody>
          <a:bodyPr/>
          <a:lstStyle/>
          <a:p>
            <a:r>
              <a:rPr lang="en-US" dirty="0" smtClean="0"/>
              <a:t>A very sensitive rate of climb indicator that is used to find thermals. Works on the same principle as the altimeter:  the higher the altitude the less the static pressure.</a:t>
            </a:r>
            <a:endParaRPr lang="en-CA" dirty="0" smtClean="0"/>
          </a:p>
          <a:p>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Review</a:t>
            </a:r>
            <a:endParaRPr lang="en-CA" dirty="0"/>
          </a:p>
        </p:txBody>
      </p:sp>
      <p:sp>
        <p:nvSpPr>
          <p:cNvPr id="6" name="Content Placeholder 5"/>
          <p:cNvSpPr>
            <a:spLocks noGrp="1"/>
          </p:cNvSpPr>
          <p:nvPr>
            <p:ph idx="1"/>
          </p:nvPr>
        </p:nvSpPr>
        <p:spPr/>
        <p:txBody>
          <a:bodyPr/>
          <a:lstStyle/>
          <a:p>
            <a:r>
              <a:rPr lang="en-CA" smtClean="0"/>
              <a:t>Which instrument(s) are connected to the pitot tube?</a:t>
            </a:r>
          </a:p>
          <a:p>
            <a:endParaRPr lang="en-CA" smtClean="0"/>
          </a:p>
          <a:p>
            <a:r>
              <a:rPr lang="en-CA" smtClean="0"/>
              <a:t>How does an altimeter work?</a:t>
            </a:r>
          </a:p>
          <a:p>
            <a:endParaRPr lang="en-CA" smtClean="0"/>
          </a:p>
          <a:p>
            <a:r>
              <a:rPr lang="en-CA" smtClean="0"/>
              <a:t>What are the different types of airspeed and what do they mean? (Hint...drink)</a:t>
            </a:r>
          </a:p>
          <a:p>
            <a:endParaRPr lang="en-CA"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Gyro instruments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Magnetic Compass</a:t>
            </a:r>
            <a:endParaRPr lang="en-CA" dirty="0"/>
          </a:p>
        </p:txBody>
      </p:sp>
      <p:sp>
        <p:nvSpPr>
          <p:cNvPr id="74755" name="Content Placeholder 2"/>
          <p:cNvSpPr>
            <a:spLocks noGrp="1"/>
          </p:cNvSpPr>
          <p:nvPr>
            <p:ph sz="half" idx="1"/>
          </p:nvPr>
        </p:nvSpPr>
        <p:spPr/>
        <p:txBody>
          <a:bodyPr/>
          <a:lstStyle/>
          <a:p>
            <a:r>
              <a:rPr lang="en-CA" smtClean="0"/>
              <a:t>Comprised of two north seeking magnets that float inside a fluid filled chamber</a:t>
            </a:r>
          </a:p>
          <a:p>
            <a:r>
              <a:rPr lang="en-CA" smtClean="0"/>
              <a:t>Since the earth is a big magnetic, the compass will always point to magnetic north</a:t>
            </a:r>
            <a:endParaRPr lang="en-CA" dirty="0" smtClean="0"/>
          </a:p>
        </p:txBody>
      </p:sp>
      <p:pic>
        <p:nvPicPr>
          <p:cNvPr id="74756" name="Picture 2"/>
          <p:cNvPicPr>
            <a:picLocks noGrp="1" noChangeAspect="1" noChangeArrowheads="1"/>
          </p:cNvPicPr>
          <p:nvPr>
            <p:ph sz="half" idx="2"/>
          </p:nvPr>
        </p:nvPicPr>
        <p:blipFill>
          <a:blip r:embed="rId3" cstate="print"/>
          <a:stretch>
            <a:fillRect/>
          </a:stretch>
        </p:blipFill>
        <p:spPr>
          <a:xfrm>
            <a:off x="4387458" y="1600200"/>
            <a:ext cx="3102759" cy="4525963"/>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Magnetic Compass</a:t>
            </a:r>
            <a:endParaRPr lang="en-CA" dirty="0"/>
          </a:p>
        </p:txBody>
      </p:sp>
      <p:pic>
        <p:nvPicPr>
          <p:cNvPr id="75779" name="Picture 2"/>
          <p:cNvPicPr>
            <a:picLocks noGrp="1" noChangeAspect="1" noChangeArrowheads="1"/>
          </p:cNvPicPr>
          <p:nvPr>
            <p:ph idx="1"/>
          </p:nvPr>
        </p:nvPicPr>
        <p:blipFill>
          <a:blip r:embed="rId3" cstate="print"/>
          <a:stretch>
            <a:fillRect/>
          </a:stretch>
        </p:blipFill>
        <p:spPr>
          <a:xfrm>
            <a:off x="590550" y="2185194"/>
            <a:ext cx="6972300" cy="36957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Gyroscopes</a:t>
            </a:r>
            <a:endParaRPr lang="en-CA" dirty="0"/>
          </a:p>
        </p:txBody>
      </p:sp>
      <p:sp>
        <p:nvSpPr>
          <p:cNvPr id="76803" name="Content Placeholder 2"/>
          <p:cNvSpPr>
            <a:spLocks noGrp="1"/>
          </p:cNvSpPr>
          <p:nvPr>
            <p:ph idx="1"/>
          </p:nvPr>
        </p:nvSpPr>
        <p:spPr/>
        <p:txBody>
          <a:bodyPr/>
          <a:lstStyle/>
          <a:p>
            <a:r>
              <a:rPr lang="en-CA" dirty="0" smtClean="0"/>
              <a:t>Wheel or rotor that spins at high speed</a:t>
            </a:r>
          </a:p>
          <a:p>
            <a:endParaRPr lang="en-CA" dirty="0" smtClean="0"/>
          </a:p>
          <a:p>
            <a:r>
              <a:rPr lang="en-CA" dirty="0" smtClean="0"/>
              <a:t>They can be mounted in gimbals or within a fixed plane</a:t>
            </a:r>
          </a:p>
          <a:p>
            <a:endParaRPr lang="en-CA" dirty="0" smtClean="0"/>
          </a:p>
          <a:p>
            <a:r>
              <a:rPr lang="en-CA" dirty="0" smtClean="0"/>
              <a:t>All gyroscopes experience the effects of Rigidity in space and Gyroscopic Precession</a:t>
            </a:r>
          </a:p>
          <a:p>
            <a:endParaRPr lang="en-CA" dirty="0" smtClean="0"/>
          </a:p>
          <a:p>
            <a:pPr lvl="1"/>
            <a:r>
              <a:rPr lang="en-CA" dirty="0" smtClean="0"/>
              <a:t>Heading indicator, artificial horizon, turn and bank indicator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Rigidity in Space</a:t>
            </a:r>
            <a:endParaRPr lang="en-CA" dirty="0"/>
          </a:p>
        </p:txBody>
      </p:sp>
      <p:pic>
        <p:nvPicPr>
          <p:cNvPr id="77828" name="Picture 2"/>
          <p:cNvPicPr>
            <a:picLocks noGrp="1" noChangeAspect="1" noChangeArrowheads="1"/>
          </p:cNvPicPr>
          <p:nvPr>
            <p:ph sz="half" idx="1"/>
          </p:nvPr>
        </p:nvPicPr>
        <p:blipFill>
          <a:blip r:embed="rId3" cstate="print"/>
          <a:stretch>
            <a:fillRect/>
          </a:stretch>
        </p:blipFill>
        <p:spPr>
          <a:xfrm>
            <a:off x="550862" y="2148681"/>
            <a:ext cx="3333750" cy="3429000"/>
          </a:xfrm>
        </p:spPr>
      </p:pic>
      <p:sp>
        <p:nvSpPr>
          <p:cNvPr id="77827" name="Content Placeholder 4"/>
          <p:cNvSpPr>
            <a:spLocks noGrp="1"/>
          </p:cNvSpPr>
          <p:nvPr>
            <p:ph sz="half" idx="2"/>
          </p:nvPr>
        </p:nvSpPr>
        <p:spPr/>
        <p:txBody>
          <a:bodyPr>
            <a:normAutofit lnSpcReduction="10000"/>
          </a:bodyPr>
          <a:lstStyle/>
          <a:p>
            <a:r>
              <a:rPr lang="en-CA" smtClean="0"/>
              <a:t>If a gyroscope is placed within a universal gimbal and spun, it will rotate along the same plane regardless of how the gimbal moves</a:t>
            </a:r>
          </a:p>
          <a:p>
            <a:endParaRPr lang="en-CA" smtClean="0"/>
          </a:p>
          <a:p>
            <a:r>
              <a:rPr lang="en-CA" smtClean="0"/>
              <a:t>Also known as gyroscopic inertia</a:t>
            </a:r>
            <a:endParaRPr lang="en-CA"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Gyroscopic Precession</a:t>
            </a:r>
            <a:endParaRPr lang="en-CA" dirty="0"/>
          </a:p>
        </p:txBody>
      </p:sp>
      <p:sp>
        <p:nvSpPr>
          <p:cNvPr id="78851" name="Content Placeholder 2"/>
          <p:cNvSpPr>
            <a:spLocks noGrp="1"/>
          </p:cNvSpPr>
          <p:nvPr>
            <p:ph sz="half" idx="1"/>
          </p:nvPr>
        </p:nvSpPr>
        <p:spPr/>
        <p:txBody>
          <a:bodyPr>
            <a:normAutofit fontScale="92500"/>
          </a:bodyPr>
          <a:lstStyle/>
          <a:p>
            <a:r>
              <a:rPr lang="en-CA" smtClean="0"/>
              <a:t>If a gyroscope is tilted or has a force applied to it, the force will be “felt” 90 degrees in the direction of rotation</a:t>
            </a:r>
          </a:p>
          <a:p>
            <a:r>
              <a:rPr lang="en-CA" smtClean="0"/>
              <a:t>The gyroscope will then rotate parallel the direct of the applied force</a:t>
            </a:r>
            <a:endParaRPr lang="en-CA" dirty="0" smtClean="0"/>
          </a:p>
        </p:txBody>
      </p:sp>
      <p:pic>
        <p:nvPicPr>
          <p:cNvPr id="78852" name="Picture 2"/>
          <p:cNvPicPr>
            <a:picLocks noGrp="1" noChangeAspect="1" noChangeArrowheads="1"/>
          </p:cNvPicPr>
          <p:nvPr>
            <p:ph sz="half" idx="2"/>
          </p:nvPr>
        </p:nvPicPr>
        <p:blipFill>
          <a:blip r:embed="rId2" cstate="print"/>
          <a:stretch>
            <a:fillRect/>
          </a:stretch>
        </p:blipFill>
        <p:spPr>
          <a:xfrm>
            <a:off x="4271962" y="2334419"/>
            <a:ext cx="3333750" cy="3057525"/>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Review</a:t>
            </a:r>
            <a:endParaRPr lang="en-CA" dirty="0"/>
          </a:p>
        </p:txBody>
      </p:sp>
      <p:sp>
        <p:nvSpPr>
          <p:cNvPr id="5" name="Content Placeholder 4"/>
          <p:cNvSpPr>
            <a:spLocks noGrp="1"/>
          </p:cNvSpPr>
          <p:nvPr>
            <p:ph idx="1"/>
          </p:nvPr>
        </p:nvSpPr>
        <p:spPr/>
        <p:txBody>
          <a:bodyPr/>
          <a:lstStyle/>
          <a:p>
            <a:r>
              <a:rPr lang="en-CA" smtClean="0"/>
              <a:t>How does a VSI work?</a:t>
            </a:r>
          </a:p>
          <a:p>
            <a:endParaRPr lang="en-CA" smtClean="0"/>
          </a:p>
          <a:p>
            <a:r>
              <a:rPr lang="en-CA" smtClean="0"/>
              <a:t>How does a compass work?</a:t>
            </a:r>
          </a:p>
          <a:p>
            <a:endParaRPr lang="en-CA" smtClean="0"/>
          </a:p>
          <a:p>
            <a:r>
              <a:rPr lang="en-CA" smtClean="0"/>
              <a:t>What are the two gyroscopic principles that instruments use?</a:t>
            </a:r>
          </a:p>
          <a:p>
            <a:endParaRPr lang="en-CA"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Heading Indicator</a:t>
            </a:r>
            <a:endParaRPr lang="en-CA" dirty="0"/>
          </a:p>
        </p:txBody>
      </p:sp>
      <p:pic>
        <p:nvPicPr>
          <p:cNvPr id="80900" name="Picture 2"/>
          <p:cNvPicPr>
            <a:picLocks noGrp="1" noChangeAspect="1" noChangeArrowheads="1"/>
          </p:cNvPicPr>
          <p:nvPr>
            <p:ph sz="half" idx="1"/>
          </p:nvPr>
        </p:nvPicPr>
        <p:blipFill>
          <a:blip r:embed="rId3" cstate="print"/>
          <a:stretch>
            <a:fillRect/>
          </a:stretch>
        </p:blipFill>
        <p:spPr>
          <a:xfrm>
            <a:off x="550862" y="2605881"/>
            <a:ext cx="3333750" cy="2514600"/>
          </a:xfrm>
        </p:spPr>
      </p:pic>
      <p:sp>
        <p:nvSpPr>
          <p:cNvPr id="4" name="Content Placeholder 3"/>
          <p:cNvSpPr>
            <a:spLocks noGrp="1"/>
          </p:cNvSpPr>
          <p:nvPr>
            <p:ph sz="half" idx="2"/>
          </p:nvPr>
        </p:nvSpPr>
        <p:spPr/>
        <p:txBody>
          <a:bodyPr>
            <a:normAutofit fontScale="77500" lnSpcReduction="20000"/>
          </a:bodyPr>
          <a:lstStyle/>
          <a:p>
            <a:r>
              <a:rPr lang="en-CA" smtClean="0"/>
              <a:t>Shows the current heading of the aircraft</a:t>
            </a:r>
          </a:p>
          <a:p>
            <a:r>
              <a:rPr lang="en-CA" smtClean="0"/>
              <a:t>Relies on the principle of rigidity in space</a:t>
            </a:r>
          </a:p>
          <a:p>
            <a:r>
              <a:rPr lang="en-CA" smtClean="0"/>
              <a:t>As the aircraft turn, the gyro remains stationary and the aircraft turns around the gyro</a:t>
            </a:r>
          </a:p>
          <a:p>
            <a:r>
              <a:rPr lang="en-CA" smtClean="0"/>
              <a:t>Because of friction and the rotation of the earth (apparent precession), the heading indicator must be reset every 15 minutes </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Balanced Controls</a:t>
            </a:r>
            <a:endParaRPr lang="en-CA" dirty="0"/>
          </a:p>
        </p:txBody>
      </p:sp>
      <p:sp>
        <p:nvSpPr>
          <p:cNvPr id="21507" name="Text Placeholder 4"/>
          <p:cNvSpPr>
            <a:spLocks noGrp="1"/>
          </p:cNvSpPr>
          <p:nvPr>
            <p:ph type="body" idx="1"/>
          </p:nvPr>
        </p:nvSpPr>
        <p:spPr/>
        <p:txBody>
          <a:bodyPr/>
          <a:lstStyle/>
          <a:p>
            <a:r>
              <a:rPr lang="en-CA" smtClean="0"/>
              <a:t>Mass Balance</a:t>
            </a:r>
            <a:endParaRPr lang="en-CA" dirty="0" smtClean="0"/>
          </a:p>
        </p:txBody>
      </p:sp>
      <p:sp>
        <p:nvSpPr>
          <p:cNvPr id="21508" name="Text Placeholder 6"/>
          <p:cNvSpPr>
            <a:spLocks noGrp="1"/>
          </p:cNvSpPr>
          <p:nvPr>
            <p:ph type="body" sz="half" idx="3"/>
          </p:nvPr>
        </p:nvSpPr>
        <p:spPr/>
        <p:txBody>
          <a:bodyPr/>
          <a:lstStyle/>
          <a:p>
            <a:r>
              <a:rPr lang="en-CA" smtClean="0"/>
              <a:t>Static Balance</a:t>
            </a:r>
            <a:endParaRPr lang="en-CA" dirty="0" smtClean="0"/>
          </a:p>
        </p:txBody>
      </p:sp>
      <p:sp>
        <p:nvSpPr>
          <p:cNvPr id="21509" name="Content Placeholder 5"/>
          <p:cNvSpPr>
            <a:spLocks noGrp="1"/>
          </p:cNvSpPr>
          <p:nvPr>
            <p:ph sz="quarter" idx="2"/>
          </p:nvPr>
        </p:nvSpPr>
        <p:spPr/>
        <p:txBody>
          <a:bodyPr/>
          <a:lstStyle/>
          <a:p>
            <a:endParaRPr lang="en-CA" dirty="0" smtClean="0"/>
          </a:p>
          <a:p>
            <a:r>
              <a:rPr lang="en-CA" dirty="0" smtClean="0"/>
              <a:t>A mass (or weight) is placed in front of a hinge or control surface</a:t>
            </a:r>
          </a:p>
          <a:p>
            <a:endParaRPr lang="en-CA" dirty="0" smtClean="0"/>
          </a:p>
          <a:p>
            <a:r>
              <a:rPr lang="en-CA" dirty="0" smtClean="0"/>
              <a:t>This gives the surface better stability in flight</a:t>
            </a:r>
          </a:p>
        </p:txBody>
      </p:sp>
      <p:sp>
        <p:nvSpPr>
          <p:cNvPr id="21510" name="Content Placeholder 7"/>
          <p:cNvSpPr>
            <a:spLocks noGrp="1"/>
          </p:cNvSpPr>
          <p:nvPr>
            <p:ph sz="quarter" idx="4"/>
          </p:nvPr>
        </p:nvSpPr>
        <p:spPr/>
        <p:txBody>
          <a:bodyPr/>
          <a:lstStyle/>
          <a:p>
            <a:endParaRPr lang="en-CA" dirty="0" smtClean="0"/>
          </a:p>
          <a:p>
            <a:r>
              <a:rPr lang="en-CA" dirty="0" smtClean="0"/>
              <a:t>The centre of gravity of a control is placed so that the surface is balanced without any airflow</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Artificial Horizon / </a:t>
            </a:r>
            <a:br>
              <a:rPr lang="en-CA" dirty="0" smtClean="0"/>
            </a:br>
            <a:r>
              <a:rPr lang="en-CA" dirty="0" smtClean="0"/>
              <a:t>Attitude Indicator</a:t>
            </a:r>
            <a:endParaRPr lang="en-CA" dirty="0"/>
          </a:p>
        </p:txBody>
      </p:sp>
      <p:sp>
        <p:nvSpPr>
          <p:cNvPr id="81923" name="Content Placeholder 2"/>
          <p:cNvSpPr>
            <a:spLocks noGrp="1"/>
          </p:cNvSpPr>
          <p:nvPr>
            <p:ph sz="half" idx="1"/>
          </p:nvPr>
        </p:nvSpPr>
        <p:spPr/>
        <p:txBody>
          <a:bodyPr>
            <a:normAutofit fontScale="92500" lnSpcReduction="10000"/>
          </a:bodyPr>
          <a:lstStyle/>
          <a:p>
            <a:r>
              <a:rPr lang="en-CA" smtClean="0"/>
              <a:t>Provide pitch and bank information</a:t>
            </a:r>
          </a:p>
          <a:p>
            <a:r>
              <a:rPr lang="en-CA" smtClean="0"/>
              <a:t>Acts as a “window through the clouds”</a:t>
            </a:r>
          </a:p>
          <a:p>
            <a:r>
              <a:rPr lang="en-CA" smtClean="0"/>
              <a:t>Relies on the principle of rigidity in space to rotate and pitch the horizon as the aircraft banks and pitches</a:t>
            </a:r>
            <a:endParaRPr lang="en-CA" dirty="0" smtClean="0"/>
          </a:p>
        </p:txBody>
      </p:sp>
      <p:pic>
        <p:nvPicPr>
          <p:cNvPr id="81924" name="Picture 2"/>
          <p:cNvPicPr>
            <a:picLocks noGrp="1" noChangeAspect="1" noChangeArrowheads="1"/>
          </p:cNvPicPr>
          <p:nvPr>
            <p:ph sz="half" idx="2"/>
          </p:nvPr>
        </p:nvPicPr>
        <p:blipFill>
          <a:blip r:embed="rId3" cstate="print"/>
          <a:stretch>
            <a:fillRect/>
          </a:stretch>
        </p:blipFill>
        <p:spPr>
          <a:xfrm>
            <a:off x="4267200" y="2339181"/>
            <a:ext cx="3343275" cy="30480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Turn and Slip Indicator</a:t>
            </a:r>
            <a:endParaRPr lang="en-CA" dirty="0"/>
          </a:p>
        </p:txBody>
      </p:sp>
      <p:pic>
        <p:nvPicPr>
          <p:cNvPr id="82948" name="Picture 2"/>
          <p:cNvPicPr>
            <a:picLocks noGrp="1" noChangeAspect="1" noChangeArrowheads="1"/>
          </p:cNvPicPr>
          <p:nvPr>
            <p:ph sz="half" idx="1"/>
          </p:nvPr>
        </p:nvPicPr>
        <p:blipFill>
          <a:blip r:embed="rId3" cstate="print"/>
          <a:stretch>
            <a:fillRect/>
          </a:stretch>
        </p:blipFill>
        <p:spPr>
          <a:xfrm>
            <a:off x="550862" y="1820069"/>
            <a:ext cx="3333750" cy="4086225"/>
          </a:xfrm>
        </p:spPr>
      </p:pic>
      <p:sp>
        <p:nvSpPr>
          <p:cNvPr id="4" name="Content Placeholder 3"/>
          <p:cNvSpPr>
            <a:spLocks noGrp="1"/>
          </p:cNvSpPr>
          <p:nvPr>
            <p:ph sz="half" idx="2"/>
          </p:nvPr>
        </p:nvSpPr>
        <p:spPr/>
        <p:txBody>
          <a:bodyPr>
            <a:noAutofit/>
          </a:bodyPr>
          <a:lstStyle/>
          <a:p>
            <a:r>
              <a:rPr lang="en-CA" sz="2400" dirty="0" smtClean="0"/>
              <a:t>Indicates the rate of turn to the pilot</a:t>
            </a:r>
          </a:p>
          <a:p>
            <a:r>
              <a:rPr lang="en-CA" sz="2400" dirty="0" smtClean="0"/>
              <a:t>Relies on the principle of precession</a:t>
            </a:r>
          </a:p>
          <a:p>
            <a:r>
              <a:rPr lang="en-CA" sz="2400" dirty="0" smtClean="0"/>
              <a:t>Comprised of a gimbal mounted vertically</a:t>
            </a:r>
          </a:p>
          <a:p>
            <a:r>
              <a:rPr lang="en-CA" sz="2400" dirty="0" smtClean="0"/>
              <a:t>When a plane yaws, precession forces the gyro to tilt left or right and move the needle on the face</a:t>
            </a:r>
            <a:endParaRPr lang="en-CA"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Turn Coordinator</a:t>
            </a:r>
            <a:endParaRPr lang="en-CA" dirty="0"/>
          </a:p>
        </p:txBody>
      </p:sp>
      <p:pic>
        <p:nvPicPr>
          <p:cNvPr id="83972" name="Picture 2"/>
          <p:cNvPicPr>
            <a:picLocks noGrp="1" noChangeAspect="1" noChangeArrowheads="1"/>
          </p:cNvPicPr>
          <p:nvPr>
            <p:ph sz="half" idx="1"/>
          </p:nvPr>
        </p:nvPicPr>
        <p:blipFill>
          <a:blip r:embed="rId3" cstate="print"/>
          <a:stretch>
            <a:fillRect/>
          </a:stretch>
        </p:blipFill>
        <p:spPr>
          <a:xfrm>
            <a:off x="550862" y="1820069"/>
            <a:ext cx="3333750" cy="4086225"/>
          </a:xfrm>
        </p:spPr>
      </p:pic>
      <p:sp>
        <p:nvSpPr>
          <p:cNvPr id="4" name="Content Placeholder 3"/>
          <p:cNvSpPr>
            <a:spLocks noGrp="1"/>
          </p:cNvSpPr>
          <p:nvPr>
            <p:ph sz="half" idx="2"/>
          </p:nvPr>
        </p:nvSpPr>
        <p:spPr/>
        <p:txBody>
          <a:bodyPr>
            <a:normAutofit fontScale="92500" lnSpcReduction="10000"/>
          </a:bodyPr>
          <a:lstStyle/>
          <a:p>
            <a:r>
              <a:rPr lang="en-CA" dirty="0" smtClean="0"/>
              <a:t>Indicates the rate of turn to the pilot</a:t>
            </a:r>
          </a:p>
          <a:p>
            <a:r>
              <a:rPr lang="en-CA" dirty="0" smtClean="0"/>
              <a:t>Relies on the principle of precession</a:t>
            </a:r>
          </a:p>
          <a:p>
            <a:r>
              <a:rPr lang="en-CA" dirty="0" smtClean="0"/>
              <a:t>Comprised of a gimbal that is canted 30 degrees</a:t>
            </a:r>
          </a:p>
          <a:p>
            <a:r>
              <a:rPr lang="en-CA" dirty="0" smtClean="0"/>
              <a:t>This allows the instrument to react to roll and yaw</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Inclinometer</a:t>
            </a:r>
            <a:endParaRPr lang="en-CA" dirty="0"/>
          </a:p>
        </p:txBody>
      </p:sp>
      <p:pic>
        <p:nvPicPr>
          <p:cNvPr id="84996" name="Picture 2"/>
          <p:cNvPicPr>
            <a:picLocks noGrp="1" noChangeAspect="1" noChangeArrowheads="1"/>
          </p:cNvPicPr>
          <p:nvPr>
            <p:ph sz="half" idx="1"/>
          </p:nvPr>
        </p:nvPicPr>
        <p:blipFill>
          <a:blip r:embed="rId3" cstate="print"/>
          <a:stretch>
            <a:fillRect/>
          </a:stretch>
        </p:blipFill>
        <p:spPr>
          <a:xfrm>
            <a:off x="550862" y="1820069"/>
            <a:ext cx="3333750" cy="4086225"/>
          </a:xfrm>
        </p:spPr>
      </p:pic>
      <p:sp>
        <p:nvSpPr>
          <p:cNvPr id="4" name="Content Placeholder 3"/>
          <p:cNvSpPr>
            <a:spLocks noGrp="1"/>
          </p:cNvSpPr>
          <p:nvPr>
            <p:ph sz="half" idx="2"/>
          </p:nvPr>
        </p:nvSpPr>
        <p:spPr/>
        <p:txBody>
          <a:bodyPr>
            <a:normAutofit fontScale="92500" lnSpcReduction="20000"/>
          </a:bodyPr>
          <a:lstStyle/>
          <a:p>
            <a:r>
              <a:rPr lang="en-CA" dirty="0" smtClean="0"/>
              <a:t>Located on the bottom of the turn and slip indicator and the turn coordinator</a:t>
            </a:r>
          </a:p>
          <a:p>
            <a:r>
              <a:rPr lang="en-CA" dirty="0" smtClean="0"/>
              <a:t>Ball indicates whether the aircraft is slipping or skidding</a:t>
            </a:r>
          </a:p>
          <a:p>
            <a:r>
              <a:rPr lang="en-CA" dirty="0" smtClean="0"/>
              <a:t>Balanced by a combination of centrifugal force and gravity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Review</a:t>
            </a:r>
            <a:endParaRPr lang="en-CA" dirty="0"/>
          </a:p>
        </p:txBody>
      </p:sp>
      <p:sp>
        <p:nvSpPr>
          <p:cNvPr id="6" name="Content Placeholder 5"/>
          <p:cNvSpPr>
            <a:spLocks noGrp="1"/>
          </p:cNvSpPr>
          <p:nvPr>
            <p:ph idx="1"/>
          </p:nvPr>
        </p:nvSpPr>
        <p:spPr/>
        <p:txBody>
          <a:bodyPr/>
          <a:lstStyle/>
          <a:p>
            <a:r>
              <a:rPr lang="en-CA" smtClean="0"/>
              <a:t>Which instrument(s) use the principle of rigidity in space?</a:t>
            </a:r>
          </a:p>
          <a:p>
            <a:endParaRPr lang="en-CA" smtClean="0"/>
          </a:p>
          <a:p>
            <a:r>
              <a:rPr lang="en-CA" smtClean="0"/>
              <a:t>Which instrument(s) use the principle of precession?</a:t>
            </a:r>
          </a:p>
          <a:p>
            <a:endParaRPr lang="en-CA" smtClean="0"/>
          </a:p>
          <a:p>
            <a:r>
              <a:rPr lang="en-CA" smtClean="0"/>
              <a:t>What forces move and balance the inclinometer?</a:t>
            </a:r>
            <a:endParaRPr lang="en-CA"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More Review</a:t>
            </a:r>
            <a:endParaRPr lang="en-CA" dirty="0"/>
          </a:p>
        </p:txBody>
      </p:sp>
      <p:sp>
        <p:nvSpPr>
          <p:cNvPr id="3" name="Content Placeholder 2"/>
          <p:cNvSpPr>
            <a:spLocks noGrp="1"/>
          </p:cNvSpPr>
          <p:nvPr>
            <p:ph idx="1"/>
          </p:nvPr>
        </p:nvSpPr>
        <p:spPr/>
        <p:txBody>
          <a:bodyPr>
            <a:normAutofit lnSpcReduction="10000"/>
          </a:bodyPr>
          <a:lstStyle/>
          <a:p>
            <a:r>
              <a:rPr lang="en-CA" dirty="0" smtClean="0"/>
              <a:t>Where are the elevators and what do they do?</a:t>
            </a:r>
          </a:p>
          <a:p>
            <a:endParaRPr lang="en-CA" dirty="0" smtClean="0"/>
          </a:p>
          <a:p>
            <a:r>
              <a:rPr lang="en-CA" dirty="0" smtClean="0"/>
              <a:t>What affects lateral stability?</a:t>
            </a:r>
          </a:p>
          <a:p>
            <a:endParaRPr lang="en-CA" dirty="0" smtClean="0"/>
          </a:p>
          <a:p>
            <a:r>
              <a:rPr lang="en-CA" dirty="0" smtClean="0"/>
              <a:t>What factors affect stalls?</a:t>
            </a:r>
          </a:p>
          <a:p>
            <a:endParaRPr lang="en-CA" dirty="0" smtClean="0"/>
          </a:p>
          <a:p>
            <a:r>
              <a:rPr lang="en-CA" dirty="0" smtClean="0"/>
              <a:t>Which instrument(s) are connected to the pitot tube?</a:t>
            </a:r>
          </a:p>
          <a:p>
            <a:endParaRPr lang="en-CA" dirty="0" smtClean="0"/>
          </a:p>
          <a:p>
            <a:r>
              <a:rPr lang="en-CA" dirty="0" smtClean="0"/>
              <a:t>What is precession?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Summary</a:t>
            </a:r>
            <a:endParaRPr lang="en-CA" dirty="0"/>
          </a:p>
        </p:txBody>
      </p:sp>
      <p:sp>
        <p:nvSpPr>
          <p:cNvPr id="3" name="Content Placeholder 2"/>
          <p:cNvSpPr>
            <a:spLocks noGrp="1"/>
          </p:cNvSpPr>
          <p:nvPr>
            <p:ph idx="1"/>
          </p:nvPr>
        </p:nvSpPr>
        <p:spPr/>
        <p:txBody>
          <a:bodyPr/>
          <a:lstStyle/>
          <a:p>
            <a:r>
              <a:rPr lang="en-CA" dirty="0" smtClean="0"/>
              <a:t>Today we’ve covered:</a:t>
            </a:r>
          </a:p>
          <a:p>
            <a:pPr lvl="1"/>
            <a:r>
              <a:rPr lang="en-CA" dirty="0" smtClean="0"/>
              <a:t>Aircraft controls</a:t>
            </a:r>
          </a:p>
          <a:p>
            <a:pPr lvl="1"/>
            <a:r>
              <a:rPr lang="en-CA" dirty="0" smtClean="0"/>
              <a:t>Stability</a:t>
            </a:r>
          </a:p>
          <a:p>
            <a:pPr lvl="1"/>
            <a:r>
              <a:rPr lang="en-CA" dirty="0" smtClean="0"/>
              <a:t>Aircraft performance</a:t>
            </a:r>
          </a:p>
          <a:p>
            <a:pPr lvl="1"/>
            <a:r>
              <a:rPr lang="en-CA" dirty="0" smtClean="0"/>
              <a:t>Stalls, spins, spiral dives and load factor</a:t>
            </a:r>
          </a:p>
          <a:p>
            <a:pPr lvl="1"/>
            <a:r>
              <a:rPr lang="en-CA" dirty="0" smtClean="0"/>
              <a:t>Aircraft instruments</a:t>
            </a:r>
          </a:p>
          <a:p>
            <a:endParaRPr lang="en-CA" dirty="0" smtClean="0"/>
          </a:p>
          <a:p>
            <a:r>
              <a:rPr lang="en-CA" dirty="0" smtClean="0"/>
              <a:t>Your next class will be on meteorology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540</TotalTime>
  <Words>7304</Words>
  <Application>Microsoft Office PowerPoint</Application>
  <PresentationFormat>On-screen Show (4:3)</PresentationFormat>
  <Paragraphs>859</Paragraphs>
  <Slides>96</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Opulent</vt:lpstr>
      <vt:lpstr>Equation</vt:lpstr>
      <vt:lpstr>Theory of Flight Part 2</vt:lpstr>
      <vt:lpstr>Review</vt:lpstr>
      <vt:lpstr>Topics to be covered</vt:lpstr>
      <vt:lpstr>Aircraft Control design</vt:lpstr>
      <vt:lpstr>Aileron drag</vt:lpstr>
      <vt:lpstr>Adverse Yaw (caused by aileron drag)</vt:lpstr>
      <vt:lpstr>Aileron Designs</vt:lpstr>
      <vt:lpstr>Balanced controls</vt:lpstr>
      <vt:lpstr>Balanced Controls</vt:lpstr>
      <vt:lpstr>Balanced Controls</vt:lpstr>
      <vt:lpstr>The Axes of the Aircraft</vt:lpstr>
      <vt:lpstr>Review</vt:lpstr>
      <vt:lpstr>Stability</vt:lpstr>
      <vt:lpstr>Stability</vt:lpstr>
      <vt:lpstr>Stability</vt:lpstr>
      <vt:lpstr>Slide 16</vt:lpstr>
      <vt:lpstr>Slide 17</vt:lpstr>
      <vt:lpstr>Axes of the Aircraft</vt:lpstr>
      <vt:lpstr>Longitudinal Stability</vt:lpstr>
      <vt:lpstr>Longitudinal Stability</vt:lpstr>
      <vt:lpstr>Lateral stability</vt:lpstr>
      <vt:lpstr>Lateral Stability</vt:lpstr>
      <vt:lpstr>Dihedral</vt:lpstr>
      <vt:lpstr>Keel Effect</vt:lpstr>
      <vt:lpstr>Sweepback</vt:lpstr>
      <vt:lpstr>   Sweepback</vt:lpstr>
      <vt:lpstr>Distribution of Weight</vt:lpstr>
      <vt:lpstr>Directional stability</vt:lpstr>
      <vt:lpstr>Directional Stability</vt:lpstr>
      <vt:lpstr>   Directional Stability</vt:lpstr>
      <vt:lpstr>Review</vt:lpstr>
      <vt:lpstr>Flight performance Factors</vt:lpstr>
      <vt:lpstr>Left Turning Tendencies</vt:lpstr>
      <vt:lpstr>Left Turning Tendencies</vt:lpstr>
      <vt:lpstr>Left Turning Tendencies</vt:lpstr>
      <vt:lpstr>Precession</vt:lpstr>
      <vt:lpstr>Slide 37</vt:lpstr>
      <vt:lpstr>Left Turning Tendencies</vt:lpstr>
      <vt:lpstr>Flight performance</vt:lpstr>
      <vt:lpstr>Climbing</vt:lpstr>
      <vt:lpstr>Climbing</vt:lpstr>
      <vt:lpstr>Best Angle vs. Best Rate</vt:lpstr>
      <vt:lpstr>Gliding</vt:lpstr>
      <vt:lpstr>Gliding</vt:lpstr>
      <vt:lpstr>Gliding</vt:lpstr>
      <vt:lpstr>Review</vt:lpstr>
      <vt:lpstr>Forces in a Turn</vt:lpstr>
      <vt:lpstr>Forces in a Turn</vt:lpstr>
      <vt:lpstr>Effect of Bank Angle in a Turn</vt:lpstr>
      <vt:lpstr>Effect of Airspeed in a Turn</vt:lpstr>
      <vt:lpstr>Climbing and Descending Turns</vt:lpstr>
      <vt:lpstr>Uncoordinated turns</vt:lpstr>
      <vt:lpstr>Slide 53</vt:lpstr>
      <vt:lpstr>Load Factor</vt:lpstr>
      <vt:lpstr>Turns</vt:lpstr>
      <vt:lpstr>Review</vt:lpstr>
      <vt:lpstr>Stall</vt:lpstr>
      <vt:lpstr>Stall</vt:lpstr>
      <vt:lpstr>Factors Affecting the Stall</vt:lpstr>
      <vt:lpstr>Load Factor and Stall Speed</vt:lpstr>
      <vt:lpstr>Load Factor and Stall Speed</vt:lpstr>
      <vt:lpstr>Additional Notes on Stalls</vt:lpstr>
      <vt:lpstr>Review</vt:lpstr>
      <vt:lpstr>Spin</vt:lpstr>
      <vt:lpstr>Slide 65</vt:lpstr>
      <vt:lpstr>Spiral Dive</vt:lpstr>
      <vt:lpstr>Review</vt:lpstr>
      <vt:lpstr>Flight instruments</vt:lpstr>
      <vt:lpstr>Pitot-static instruments</vt:lpstr>
      <vt:lpstr>Pitot/Static System</vt:lpstr>
      <vt:lpstr>Pitot/Static System</vt:lpstr>
      <vt:lpstr>Altimeter</vt:lpstr>
      <vt:lpstr>Altimeter Errors</vt:lpstr>
      <vt:lpstr>Airspeed Indicator</vt:lpstr>
      <vt:lpstr>Markings</vt:lpstr>
      <vt:lpstr>Markings</vt:lpstr>
      <vt:lpstr>Airspeed Errors</vt:lpstr>
      <vt:lpstr>Slide 78</vt:lpstr>
      <vt:lpstr>Vertical Speed Indicator</vt:lpstr>
      <vt:lpstr>Variometer</vt:lpstr>
      <vt:lpstr>Review</vt:lpstr>
      <vt:lpstr>Gyro instruments</vt:lpstr>
      <vt:lpstr>Magnetic Compass</vt:lpstr>
      <vt:lpstr>Magnetic Compass</vt:lpstr>
      <vt:lpstr>Gyroscopes</vt:lpstr>
      <vt:lpstr>Rigidity in Space</vt:lpstr>
      <vt:lpstr>Gyroscopic Precession</vt:lpstr>
      <vt:lpstr>Review</vt:lpstr>
      <vt:lpstr>Heading Indicator</vt:lpstr>
      <vt:lpstr>Artificial Horizon /  Attitude Indicator</vt:lpstr>
      <vt:lpstr>Turn and Slip Indicator</vt:lpstr>
      <vt:lpstr>Turn Coordinator</vt:lpstr>
      <vt:lpstr>Inclinometer</vt:lpstr>
      <vt:lpstr>Review</vt:lpstr>
      <vt:lpstr>More Review</vt:lpstr>
      <vt:lpstr>Summary</vt:lpstr>
    </vt:vector>
  </TitlesOfParts>
  <Company>City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Flight Part 2</dc:title>
  <dc:creator>mvalent2</dc:creator>
  <cp:lastModifiedBy>Michelle Valentine</cp:lastModifiedBy>
  <cp:revision>45</cp:revision>
  <dcterms:created xsi:type="dcterms:W3CDTF">2015-08-11T08:10:07Z</dcterms:created>
  <dcterms:modified xsi:type="dcterms:W3CDTF">2017-09-23T17:17:23Z</dcterms:modified>
</cp:coreProperties>
</file>