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5"/>
  </p:notesMasterIdLst>
  <p:sldIdLst>
    <p:sldId id="256" r:id="rId2"/>
    <p:sldId id="257" r:id="rId3"/>
    <p:sldId id="258" r:id="rId4"/>
    <p:sldId id="423" r:id="rId5"/>
    <p:sldId id="259" r:id="rId6"/>
    <p:sldId id="424" r:id="rId7"/>
    <p:sldId id="260" r:id="rId8"/>
    <p:sldId id="425" r:id="rId9"/>
    <p:sldId id="261" r:id="rId10"/>
    <p:sldId id="262" r:id="rId11"/>
    <p:sldId id="263" r:id="rId12"/>
    <p:sldId id="264" r:id="rId13"/>
    <p:sldId id="265" r:id="rId14"/>
    <p:sldId id="426" r:id="rId15"/>
    <p:sldId id="266" r:id="rId16"/>
    <p:sldId id="267" r:id="rId17"/>
    <p:sldId id="437" r:id="rId18"/>
    <p:sldId id="268" r:id="rId19"/>
    <p:sldId id="436" r:id="rId20"/>
    <p:sldId id="438" r:id="rId21"/>
    <p:sldId id="269" r:id="rId22"/>
    <p:sldId id="427" r:id="rId23"/>
    <p:sldId id="270" r:id="rId24"/>
    <p:sldId id="428" r:id="rId25"/>
    <p:sldId id="271" r:id="rId26"/>
    <p:sldId id="429" r:id="rId27"/>
    <p:sldId id="272" r:id="rId28"/>
    <p:sldId id="439" r:id="rId29"/>
    <p:sldId id="430" r:id="rId30"/>
    <p:sldId id="273" r:id="rId31"/>
    <p:sldId id="431" r:id="rId32"/>
    <p:sldId id="274" r:id="rId33"/>
    <p:sldId id="432" r:id="rId34"/>
    <p:sldId id="440" r:id="rId35"/>
    <p:sldId id="275" r:id="rId36"/>
    <p:sldId id="433" r:id="rId37"/>
    <p:sldId id="276" r:id="rId38"/>
    <p:sldId id="434" r:id="rId39"/>
    <p:sldId id="277" r:id="rId40"/>
    <p:sldId id="435" r:id="rId41"/>
    <p:sldId id="441" r:id="rId42"/>
    <p:sldId id="279" r:id="rId43"/>
    <p:sldId id="280" r:id="rId44"/>
    <p:sldId id="278" r:id="rId45"/>
    <p:sldId id="281" r:id="rId46"/>
    <p:sldId id="449" r:id="rId47"/>
    <p:sldId id="450" r:id="rId48"/>
    <p:sldId id="442" r:id="rId49"/>
    <p:sldId id="451" r:id="rId50"/>
    <p:sldId id="443" r:id="rId51"/>
    <p:sldId id="444" r:id="rId52"/>
    <p:sldId id="445" r:id="rId53"/>
    <p:sldId id="446" r:id="rId54"/>
    <p:sldId id="447" r:id="rId55"/>
    <p:sldId id="448" r:id="rId56"/>
    <p:sldId id="282" r:id="rId57"/>
    <p:sldId id="283" r:id="rId58"/>
    <p:sldId id="284" r:id="rId59"/>
    <p:sldId id="287" r:id="rId60"/>
    <p:sldId id="288" r:id="rId61"/>
    <p:sldId id="289" r:id="rId62"/>
    <p:sldId id="290" r:id="rId63"/>
    <p:sldId id="291" r:id="rId64"/>
    <p:sldId id="292" r:id="rId65"/>
    <p:sldId id="293" r:id="rId66"/>
    <p:sldId id="463" r:id="rId67"/>
    <p:sldId id="464" r:id="rId68"/>
    <p:sldId id="294" r:id="rId69"/>
    <p:sldId id="461" r:id="rId70"/>
    <p:sldId id="462" r:id="rId71"/>
    <p:sldId id="296" r:id="rId72"/>
    <p:sldId id="295" r:id="rId73"/>
    <p:sldId id="297" r:id="rId74"/>
    <p:sldId id="299" r:id="rId75"/>
    <p:sldId id="300" r:id="rId76"/>
    <p:sldId id="302" r:id="rId77"/>
    <p:sldId id="301" r:id="rId78"/>
    <p:sldId id="454" r:id="rId79"/>
    <p:sldId id="453" r:id="rId80"/>
    <p:sldId id="305" r:id="rId81"/>
    <p:sldId id="457" r:id="rId82"/>
    <p:sldId id="306" r:id="rId83"/>
    <p:sldId id="458" r:id="rId84"/>
    <p:sldId id="308" r:id="rId85"/>
    <p:sldId id="309" r:id="rId86"/>
    <p:sldId id="310" r:id="rId87"/>
    <p:sldId id="307" r:id="rId88"/>
    <p:sldId id="311" r:id="rId89"/>
    <p:sldId id="312" r:id="rId90"/>
    <p:sldId id="459" r:id="rId91"/>
    <p:sldId id="465" r:id="rId92"/>
    <p:sldId id="313" r:id="rId93"/>
    <p:sldId id="314" r:id="rId94"/>
    <p:sldId id="315" r:id="rId95"/>
    <p:sldId id="316" r:id="rId96"/>
    <p:sldId id="317" r:id="rId97"/>
    <p:sldId id="318" r:id="rId98"/>
    <p:sldId id="319" r:id="rId99"/>
    <p:sldId id="466"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57826" autoAdjust="0"/>
  </p:normalViewPr>
  <p:slideViewPr>
    <p:cSldViewPr>
      <p:cViewPr varScale="1">
        <p:scale>
          <a:sx n="75" d="100"/>
          <a:sy n="75" d="100"/>
        </p:scale>
        <p:origin x="-18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48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autoTitleDeleted val="1"/>
    <c:view3D>
      <c:rotX val="30"/>
      <c:perspective val="30"/>
    </c:view3D>
    <c:plotArea>
      <c:layout/>
      <c:pie3DChart>
        <c:varyColors val="1"/>
        <c:ser>
          <c:idx val="0"/>
          <c:order val="0"/>
          <c:tx>
            <c:strRef>
              <c:f>Sheet1!$B$1</c:f>
              <c:strCache>
                <c:ptCount val="1"/>
                <c:pt idx="0">
                  <c:v>Column1</c:v>
                </c:pt>
              </c:strCache>
            </c:strRef>
          </c:tx>
          <c:dLbls>
            <c:dLblPos val="outEnd"/>
            <c:showVal val="1"/>
            <c:showLeaderLines val="1"/>
          </c:dLbls>
          <c:cat>
            <c:strRef>
              <c:f>Sheet1!$A$2:$A$4</c:f>
              <c:strCache>
                <c:ptCount val="3"/>
                <c:pt idx="0">
                  <c:v>Nitrogen</c:v>
                </c:pt>
                <c:pt idx="1">
                  <c:v>Oxygen</c:v>
                </c:pt>
                <c:pt idx="2">
                  <c:v>Other</c:v>
                </c:pt>
              </c:strCache>
            </c:strRef>
          </c:cat>
          <c:val>
            <c:numRef>
              <c:f>Sheet1!$B$2:$B$4</c:f>
              <c:numCache>
                <c:formatCode>0%</c:formatCode>
                <c:ptCount val="3"/>
                <c:pt idx="0">
                  <c:v>0.78</c:v>
                </c:pt>
                <c:pt idx="1">
                  <c:v>0.21000000000000021</c:v>
                </c:pt>
                <c:pt idx="2">
                  <c:v>1.0000000000000016E-2</c:v>
                </c:pt>
              </c:numCache>
            </c:numRef>
          </c:val>
        </c:ser>
      </c:pie3DChart>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B8F0C-0EE3-40DA-AFA2-1225EB54057C}" type="datetimeFigureOut">
              <a:rPr lang="en-CA" smtClean="0"/>
              <a:pPr/>
              <a:t>09/17/2015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24BFA-0F4D-43F2-8A43-0652417306A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Writing in regular script down here is to be taught</a:t>
            </a:r>
          </a:p>
          <a:p>
            <a:endParaRPr lang="en-CA" dirty="0" smtClean="0"/>
          </a:p>
          <a:p>
            <a:r>
              <a:rPr lang="en-CA" i="1" dirty="0" smtClean="0"/>
              <a:t>Writing</a:t>
            </a:r>
            <a:r>
              <a:rPr lang="en-CA" i="1" baseline="0" dirty="0" smtClean="0"/>
              <a:t> in italics is for extra information</a:t>
            </a:r>
            <a:endParaRPr lang="en-CA" i="1" dirty="0" smtClean="0"/>
          </a:p>
        </p:txBody>
      </p:sp>
      <p:sp>
        <p:nvSpPr>
          <p:cNvPr id="4" name="Slide Number Placeholder 3"/>
          <p:cNvSpPr>
            <a:spLocks noGrp="1"/>
          </p:cNvSpPr>
          <p:nvPr>
            <p:ph type="sldNum" sz="quarter" idx="10"/>
          </p:nvPr>
        </p:nvSpPr>
        <p:spPr/>
        <p:txBody>
          <a:bodyPr/>
          <a:lstStyle/>
          <a:p>
            <a:fld id="{32E24BFA-0F4D-43F2-8A43-0652417306AC}"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Thermosphere:</a:t>
            </a:r>
          </a:p>
          <a:p>
            <a:r>
              <a:rPr lang="en-CA" dirty="0" smtClean="0"/>
              <a:t>-highest</a:t>
            </a:r>
            <a:r>
              <a:rPr lang="en-CA" baseline="0" dirty="0" smtClean="0"/>
              <a:t> level of the atmosphere proper</a:t>
            </a:r>
          </a:p>
          <a:p>
            <a:r>
              <a:rPr lang="en-CA" baseline="0" dirty="0" smtClean="0"/>
              <a:t>-temperature increases to 3000 degrees Celsius at 40 miles above the surface</a:t>
            </a:r>
          </a:p>
          <a:p>
            <a:endParaRPr lang="en-CA" baseline="0" dirty="0" smtClean="0"/>
          </a:p>
          <a:p>
            <a:r>
              <a:rPr lang="en-CA" baseline="0" dirty="0" smtClean="0"/>
              <a:t>Ionosphere:</a:t>
            </a:r>
          </a:p>
          <a:p>
            <a:r>
              <a:rPr lang="en-CA" baseline="0" dirty="0" smtClean="0"/>
              <a:t>-reflects low, medium and high frequency waves back to earth, affecting radio communications</a:t>
            </a:r>
          </a:p>
          <a:p>
            <a:endParaRPr lang="en-CA" baseline="0" dirty="0" smtClean="0"/>
          </a:p>
          <a:p>
            <a:r>
              <a:rPr lang="en-CA" baseline="0" dirty="0" smtClean="0"/>
              <a:t>Exosphere:</a:t>
            </a:r>
          </a:p>
          <a:p>
            <a:r>
              <a:rPr lang="en-CA" baseline="0" dirty="0" smtClean="0"/>
              <a:t>-layer is so sparse that atmospheric pressure decreases almost to the point of total vacuum</a:t>
            </a:r>
          </a:p>
          <a:p>
            <a:r>
              <a:rPr lang="en-CA" baseline="0" dirty="0" smtClean="0"/>
              <a:t>-molecules escape the atmosphere with relative ease making precise measurement of the top of this layer difficult</a:t>
            </a:r>
          </a:p>
          <a:p>
            <a:r>
              <a:rPr lang="en-CA" baseline="0" dirty="0" smtClean="0"/>
              <a:t>-threshold of space is generally considered to be between 90-100 miles above the surface</a:t>
            </a:r>
            <a:endParaRPr lang="en-CA"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SL pressure</a:t>
            </a:r>
            <a:r>
              <a:rPr lang="en-CA" i="1" dirty="0" smtClean="0">
                <a:sym typeface="Wingdings" pitchFamily="2" charset="2"/>
              </a:rPr>
              <a:t>14.7 lbs</a:t>
            </a:r>
            <a:r>
              <a:rPr lang="en-CA" i="1" baseline="0" dirty="0" smtClean="0">
                <a:sym typeface="Wingdings" pitchFamily="2" charset="2"/>
              </a:rPr>
              <a:t> per square inch</a:t>
            </a:r>
          </a:p>
          <a:p>
            <a:r>
              <a:rPr lang="en-CA" i="1" baseline="0" dirty="0" smtClean="0">
                <a:sym typeface="Wingdings" pitchFamily="2" charset="2"/>
              </a:rPr>
              <a:t>Lapse rate is often averaged to 2 degrees/1000ft</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Nitrogen, oxygen, other gasses, water vapour</a:t>
            </a:r>
          </a:p>
          <a:p>
            <a:pPr marL="228600" indent="-228600">
              <a:buAutoNum type="arabicPeriod"/>
            </a:pPr>
            <a:r>
              <a:rPr lang="en-CA" dirty="0" smtClean="0"/>
              <a:t>Troposphere</a:t>
            </a:r>
          </a:p>
          <a:p>
            <a:pPr marL="228600" indent="-228600">
              <a:buAutoNum type="arabicPeriod"/>
            </a:pPr>
            <a:r>
              <a:rPr lang="en-CA" dirty="0" smtClean="0"/>
              <a:t>Expansion</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200" b="1" i="1" kern="1200" baseline="0" dirty="0" smtClean="0">
                <a:solidFill>
                  <a:schemeClr val="tx1"/>
                </a:solidFill>
                <a:latin typeface="Times New Roman" pitchFamily="18" charset="0"/>
                <a:ea typeface="+mn-ea"/>
                <a:cs typeface="+mn-cs"/>
              </a:rPr>
              <a:t>Height of cloud-base</a:t>
            </a:r>
          </a:p>
          <a:p>
            <a:r>
              <a:rPr lang="en-US" sz="1200" i="1" kern="1200" baseline="0" dirty="0" smtClean="0">
                <a:solidFill>
                  <a:schemeClr val="tx1"/>
                </a:solidFill>
                <a:latin typeface="Times New Roman" pitchFamily="18" charset="0"/>
                <a:ea typeface="+mn-ea"/>
                <a:cs typeface="+mn-cs"/>
              </a:rPr>
              <a:t>Knowledge of surface temperature and dew point can help you determine (estimate) the height of </a:t>
            </a:r>
            <a:r>
              <a:rPr lang="en-CA" sz="1200" i="1" kern="1200" baseline="0" dirty="0" smtClean="0">
                <a:solidFill>
                  <a:schemeClr val="tx1"/>
                </a:solidFill>
                <a:latin typeface="Times New Roman" pitchFamily="18" charset="0"/>
                <a:ea typeface="+mn-ea"/>
                <a:cs typeface="+mn-cs"/>
              </a:rPr>
              <a:t>the cloud base.</a:t>
            </a:r>
          </a:p>
          <a:p>
            <a:endParaRPr lang="en-CA" sz="1200" i="1" kern="1200" baseline="0" dirty="0" smtClean="0">
              <a:solidFill>
                <a:schemeClr val="tx1"/>
              </a:solidFill>
              <a:latin typeface="Times New Roman" pitchFamily="18" charset="0"/>
              <a:ea typeface="+mn-ea"/>
              <a:cs typeface="+mn-cs"/>
            </a:endParaRPr>
          </a:p>
          <a:p>
            <a:r>
              <a:rPr lang="en-CA" sz="1200" b="0" i="1" u="sng" kern="1200" baseline="0" dirty="0" smtClean="0">
                <a:solidFill>
                  <a:schemeClr val="tx1"/>
                </a:solidFill>
                <a:latin typeface="Times New Roman" pitchFamily="18" charset="0"/>
                <a:ea typeface="+mn-ea"/>
                <a:cs typeface="+mn-cs"/>
              </a:rPr>
              <a:t>Example:</a:t>
            </a:r>
          </a:p>
          <a:p>
            <a:r>
              <a:rPr lang="en-CA" sz="1200" i="1" kern="1200" baseline="0" dirty="0" smtClean="0">
                <a:solidFill>
                  <a:schemeClr val="tx1"/>
                </a:solidFill>
                <a:latin typeface="Times New Roman" pitchFamily="18" charset="0"/>
                <a:ea typeface="+mn-ea"/>
                <a:cs typeface="+mn-cs"/>
              </a:rPr>
              <a:t>Surface Temperature 15 °C</a:t>
            </a:r>
          </a:p>
          <a:p>
            <a:r>
              <a:rPr lang="en-CA" sz="1200" i="1" kern="1200" baseline="0" dirty="0" err="1" smtClean="0">
                <a:solidFill>
                  <a:schemeClr val="tx1"/>
                </a:solidFill>
                <a:latin typeface="Times New Roman" pitchFamily="18" charset="0"/>
                <a:ea typeface="+mn-ea"/>
                <a:cs typeface="+mn-cs"/>
              </a:rPr>
              <a:t>Dewpoint</a:t>
            </a:r>
            <a:r>
              <a:rPr lang="en-CA" sz="1200" i="1" kern="1200" baseline="0" dirty="0" smtClean="0">
                <a:solidFill>
                  <a:schemeClr val="tx1"/>
                </a:solidFill>
                <a:latin typeface="Times New Roman" pitchFamily="18" charset="0"/>
                <a:ea typeface="+mn-ea"/>
                <a:cs typeface="+mn-cs"/>
              </a:rPr>
              <a:t> 5 °C</a:t>
            </a:r>
          </a:p>
          <a:p>
            <a:r>
              <a:rPr lang="en-CA" sz="1200" i="1" kern="1200" baseline="0" dirty="0" smtClean="0">
                <a:solidFill>
                  <a:schemeClr val="tx1"/>
                </a:solidFill>
                <a:latin typeface="Times New Roman" pitchFamily="18" charset="0"/>
                <a:ea typeface="+mn-ea"/>
                <a:cs typeface="+mn-cs"/>
              </a:rPr>
              <a:t>Relative humidity Dry (unsaturated)</a:t>
            </a:r>
          </a:p>
          <a:p>
            <a:r>
              <a:rPr lang="en-CA" sz="1200" i="1" kern="1200" baseline="0" dirty="0" smtClean="0">
                <a:solidFill>
                  <a:schemeClr val="tx1"/>
                </a:solidFill>
                <a:latin typeface="Times New Roman" pitchFamily="18" charset="0"/>
                <a:ea typeface="+mn-ea"/>
                <a:cs typeface="+mn-cs"/>
              </a:rPr>
              <a:t>Elevation 1500 feet</a:t>
            </a:r>
          </a:p>
          <a:p>
            <a:endParaRPr lang="en-CA" sz="1200" i="1" kern="1200" baseline="0" dirty="0" smtClean="0">
              <a:solidFill>
                <a:schemeClr val="tx1"/>
              </a:solidFill>
              <a:latin typeface="Times New Roman" pitchFamily="18" charset="0"/>
              <a:ea typeface="+mn-ea"/>
              <a:cs typeface="+mn-cs"/>
            </a:endParaRPr>
          </a:p>
          <a:p>
            <a:r>
              <a:rPr lang="en-US" sz="1200" i="1" kern="1200" baseline="0" dirty="0" smtClean="0">
                <a:solidFill>
                  <a:schemeClr val="tx1"/>
                </a:solidFill>
                <a:latin typeface="Times New Roman" pitchFamily="18" charset="0"/>
                <a:ea typeface="+mn-ea"/>
                <a:cs typeface="+mn-cs"/>
              </a:rPr>
              <a:t>1. Subtract the </a:t>
            </a:r>
            <a:r>
              <a:rPr lang="en-US" sz="1200" i="1" kern="1200" baseline="0" dirty="0" err="1" smtClean="0">
                <a:solidFill>
                  <a:schemeClr val="tx1"/>
                </a:solidFill>
                <a:latin typeface="Times New Roman" pitchFamily="18" charset="0"/>
                <a:ea typeface="+mn-ea"/>
                <a:cs typeface="+mn-cs"/>
              </a:rPr>
              <a:t>dewpoint</a:t>
            </a:r>
            <a:r>
              <a:rPr lang="en-US" sz="1200" i="1" kern="1200" baseline="0" dirty="0" smtClean="0">
                <a:solidFill>
                  <a:schemeClr val="tx1"/>
                </a:solidFill>
                <a:latin typeface="Times New Roman" pitchFamily="18" charset="0"/>
                <a:ea typeface="+mn-ea"/>
                <a:cs typeface="+mn-cs"/>
              </a:rPr>
              <a:t> from the temperature. Divide the remainder by the Lapse Rate (3). This will give the height of clouds above ground. As long as the air is not saturated (temperature above dew point) you shall use dry adiabatic lapse rate value.</a:t>
            </a:r>
          </a:p>
          <a:p>
            <a:r>
              <a:rPr lang="en-US" sz="1200" i="1" kern="1200" baseline="0" dirty="0" smtClean="0">
                <a:solidFill>
                  <a:schemeClr val="tx1"/>
                </a:solidFill>
                <a:latin typeface="Times New Roman" pitchFamily="18" charset="0"/>
                <a:ea typeface="+mn-ea"/>
                <a:cs typeface="+mn-cs"/>
              </a:rPr>
              <a:t>10°C / 3°C = 3.333 * 1000 ft = 3333 ft AGL</a:t>
            </a:r>
          </a:p>
          <a:p>
            <a:r>
              <a:rPr lang="en-US" sz="1200" i="1" kern="1200" baseline="0" dirty="0" smtClean="0">
                <a:solidFill>
                  <a:schemeClr val="tx1"/>
                </a:solidFill>
                <a:latin typeface="Times New Roman" pitchFamily="18" charset="0"/>
                <a:ea typeface="+mn-ea"/>
                <a:cs typeface="+mn-cs"/>
              </a:rPr>
              <a:t>2. To find the height of clouds above sea level, add the elevation to the answer from Step 1.</a:t>
            </a:r>
          </a:p>
          <a:p>
            <a:r>
              <a:rPr lang="en-CA" sz="1200" i="1" kern="1200" baseline="0" dirty="0" smtClean="0">
                <a:solidFill>
                  <a:schemeClr val="tx1"/>
                </a:solidFill>
                <a:latin typeface="Times New Roman" pitchFamily="18" charset="0"/>
                <a:ea typeface="+mn-ea"/>
                <a:cs typeface="+mn-cs"/>
              </a:rPr>
              <a:t>3333 ft + 1500 ft = 4833 ft ASL</a:t>
            </a:r>
          </a:p>
          <a:p>
            <a:r>
              <a:rPr lang="en-US" sz="1200" i="1" kern="1200" baseline="0" dirty="0" smtClean="0">
                <a:solidFill>
                  <a:schemeClr val="tx1"/>
                </a:solidFill>
                <a:latin typeface="Times New Roman" pitchFamily="18" charset="0"/>
                <a:ea typeface="+mn-ea"/>
                <a:cs typeface="+mn-cs"/>
              </a:rPr>
              <a:t>Pay attention to not confuse AGL and ASL value in those problems.</a:t>
            </a:r>
            <a:endParaRPr lang="en-CA" i="1"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18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Heights in</a:t>
            </a:r>
            <a:r>
              <a:rPr lang="en-CA" baseline="0" dirty="0" smtClean="0"/>
              <a:t> presentation are based on “Temperate Regions” in the FTGU</a:t>
            </a:r>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19</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010E2381-0DC2-4E0A-88E1-D0C7436AC698}" type="slidenum">
              <a:rPr lang="en-US"/>
              <a:pPr/>
              <a:t>21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Cirrus (CI):</a:t>
            </a:r>
          </a:p>
          <a:p>
            <a:r>
              <a:rPr lang="en-US" dirty="0" smtClean="0"/>
              <a:t>Very high, thin,</a:t>
            </a:r>
            <a:r>
              <a:rPr lang="en-US" baseline="0" dirty="0" smtClean="0"/>
              <a:t> wavy clouds made up of slender, delicate curling wisps or fibers</a:t>
            </a:r>
          </a:p>
          <a:p>
            <a:r>
              <a:rPr lang="en-US" baseline="0" dirty="0" smtClean="0"/>
              <a:t>May signal the approach of a distant warm front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60E9DDB0-681A-47A6-863B-0EA275926273}" type="slidenum">
              <a:rPr lang="en-US"/>
              <a:pPr/>
              <a:t>23</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err="1" smtClean="0"/>
              <a:t>Cirro</a:t>
            </a:r>
            <a:r>
              <a:rPr lang="en-US" dirty="0" smtClean="0"/>
              <a:t> cumulus (CC):</a:t>
            </a:r>
          </a:p>
          <a:p>
            <a:r>
              <a:rPr lang="en-US" dirty="0" smtClean="0"/>
              <a:t>Thin</a:t>
            </a:r>
            <a:r>
              <a:rPr lang="en-US" baseline="0" dirty="0" smtClean="0"/>
              <a:t> clouds, cotton or flake-like</a:t>
            </a:r>
          </a:p>
          <a:p>
            <a:r>
              <a:rPr lang="en-US" dirty="0" smtClean="0"/>
              <a:t>Rippled like the sand beneath</a:t>
            </a:r>
            <a:r>
              <a:rPr lang="en-US" baseline="0" dirty="0" smtClean="0"/>
              <a:t> the water’s edge of a sandy beach</a:t>
            </a:r>
          </a:p>
          <a:p>
            <a:r>
              <a:rPr lang="en-US" baseline="0" dirty="0" smtClean="0"/>
              <a:t>Rare</a:t>
            </a:r>
          </a:p>
          <a:p>
            <a:r>
              <a:rPr lang="en-US" baseline="0" dirty="0" smtClean="0"/>
              <a:t>No significant effect on flight</a:t>
            </a:r>
          </a:p>
          <a:p>
            <a:r>
              <a:rPr lang="en-US" baseline="0" dirty="0" smtClean="0"/>
              <a:t>May indicate strong upward vertical currents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72767306-E017-4EAC-9A38-B996F205F801}" type="slidenum">
              <a:rPr lang="en-US"/>
              <a:pPr/>
              <a:t>25</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err="1" smtClean="0"/>
              <a:t>Cirro</a:t>
            </a:r>
            <a:r>
              <a:rPr lang="en-US" dirty="0" smtClean="0"/>
              <a:t> stratus</a:t>
            </a:r>
            <a:r>
              <a:rPr lang="en-US" baseline="0" dirty="0" smtClean="0"/>
              <a:t> (CS):</a:t>
            </a:r>
          </a:p>
          <a:p>
            <a:r>
              <a:rPr lang="en-US" baseline="0" dirty="0" smtClean="0"/>
              <a:t>Very thin, high sheet of cloud</a:t>
            </a:r>
          </a:p>
          <a:p>
            <a:r>
              <a:rPr lang="en-US" baseline="0" dirty="0" smtClean="0"/>
              <a:t>Indicates possible bad weather approaching</a:t>
            </a:r>
          </a:p>
          <a:p>
            <a:r>
              <a:rPr lang="en-US" baseline="0" dirty="0" smtClean="0"/>
              <a:t>No turbulence or precipitation</a:t>
            </a:r>
          </a:p>
          <a:p>
            <a:r>
              <a:rPr lang="en-US" baseline="0" dirty="0" smtClean="0"/>
              <a:t>No significant effect on flight</a:t>
            </a:r>
          </a:p>
          <a:p>
            <a:r>
              <a:rPr lang="en-US" baseline="0" dirty="0" smtClean="0"/>
              <a:t>Sometimes causes a halo effect around the sun or moon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F0AB6E23-8BAE-4C72-955E-059C78B75D6A}" type="slidenum">
              <a:rPr lang="en-US"/>
              <a:pPr/>
              <a:t>27</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Ailerons,</a:t>
            </a:r>
            <a:r>
              <a:rPr lang="en-CA" baseline="0" dirty="0" smtClean="0"/>
              <a:t> rudders, elevators</a:t>
            </a:r>
          </a:p>
          <a:p>
            <a:pPr marL="228600" indent="-228600">
              <a:buAutoNum type="arabicPeriod"/>
            </a:pPr>
            <a:r>
              <a:rPr lang="en-CA" baseline="0" dirty="0" smtClean="0"/>
              <a:t>-Static stability and Dynamic stability</a:t>
            </a:r>
            <a:br>
              <a:rPr lang="en-CA" baseline="0" dirty="0" smtClean="0"/>
            </a:br>
            <a:r>
              <a:rPr lang="en-CA" baseline="0" dirty="0" smtClean="0"/>
              <a:t>-Positive, neutral, negative stability</a:t>
            </a:r>
          </a:p>
          <a:p>
            <a:pPr marL="228600" indent="-228600">
              <a:buAutoNum type="arabicPeriod"/>
            </a:pPr>
            <a:r>
              <a:rPr lang="en-CA" baseline="0" dirty="0" smtClean="0"/>
              <a:t>Airspeed indicator</a:t>
            </a:r>
            <a:br>
              <a:rPr lang="en-CA" baseline="0" dirty="0" smtClean="0"/>
            </a:br>
            <a:r>
              <a:rPr lang="en-CA" baseline="0" dirty="0" smtClean="0"/>
              <a:t>Altimeter</a:t>
            </a:r>
            <a:br>
              <a:rPr lang="en-CA" baseline="0" dirty="0" smtClean="0"/>
            </a:br>
            <a:r>
              <a:rPr lang="en-CA" baseline="0" dirty="0" smtClean="0"/>
              <a:t>Vertical speed indicator</a:t>
            </a:r>
            <a:br>
              <a:rPr lang="en-CA" baseline="0" dirty="0" smtClean="0"/>
            </a:br>
            <a:r>
              <a:rPr lang="en-CA" baseline="0" dirty="0" smtClean="0"/>
              <a:t>Turn and bank, turn and slip, turn co-ordinator</a:t>
            </a:r>
            <a:br>
              <a:rPr lang="en-CA" baseline="0" dirty="0" smtClean="0"/>
            </a:br>
            <a:r>
              <a:rPr lang="en-CA" baseline="0" dirty="0" smtClean="0"/>
              <a:t>Compass</a:t>
            </a:r>
            <a:br>
              <a:rPr lang="en-CA" baseline="0" dirty="0" smtClean="0"/>
            </a:br>
            <a:r>
              <a:rPr lang="en-CA" baseline="0" dirty="0" smtClean="0"/>
              <a:t>Attitude indicator</a:t>
            </a:r>
            <a:br>
              <a:rPr lang="en-CA" baseline="0" dirty="0" smtClean="0"/>
            </a:br>
            <a:r>
              <a:rPr lang="en-CA" baseline="0" dirty="0" smtClean="0"/>
              <a:t>Heading indicator</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Altocumulus</a:t>
            </a:r>
            <a:r>
              <a:rPr lang="en-US" baseline="0" dirty="0" smtClean="0"/>
              <a:t> (AC):</a:t>
            </a:r>
          </a:p>
          <a:p>
            <a:r>
              <a:rPr lang="en-US" baseline="0" dirty="0" smtClean="0"/>
              <a:t>Light turbulence</a:t>
            </a:r>
          </a:p>
          <a:p>
            <a:r>
              <a:rPr lang="en-US" baseline="0" dirty="0" smtClean="0"/>
              <a:t>Little or no precipitation</a:t>
            </a:r>
          </a:p>
          <a:p>
            <a:r>
              <a:rPr lang="en-US" baseline="0" dirty="0" smtClean="0"/>
              <a:t>Some icing may occur</a:t>
            </a:r>
          </a:p>
          <a:p>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14BCF110-4112-4B22-9283-F0447AF219B8}" type="slidenum">
              <a:rPr lang="en-US"/>
              <a:pPr/>
              <a:t>30</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t>Alto</a:t>
            </a:r>
            <a:r>
              <a:rPr lang="en-US" baseline="0" dirty="0" smtClean="0"/>
              <a:t> stratus (AS):</a:t>
            </a:r>
            <a:br>
              <a:rPr lang="en-US" baseline="0" dirty="0" smtClean="0"/>
            </a:br>
            <a:r>
              <a:rPr lang="en-US" baseline="0" dirty="0" smtClean="0"/>
              <a:t>Appears beneath cirrostratus layers</a:t>
            </a:r>
          </a:p>
          <a:p>
            <a:r>
              <a:rPr lang="en-US" baseline="0" dirty="0" smtClean="0"/>
              <a:t>Covers a wide area</a:t>
            </a:r>
          </a:p>
          <a:p>
            <a:r>
              <a:rPr lang="en-US" baseline="0" dirty="0" smtClean="0"/>
              <a:t>Light turbulence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33EC769C-95AE-4858-81B5-CAC3DDFE498D}" type="slidenum">
              <a:rPr lang="en-US"/>
              <a:pPr/>
              <a:t>32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Alto</a:t>
            </a:r>
            <a:r>
              <a:rPr lang="en-US" baseline="0" dirty="0" smtClean="0"/>
              <a:t> Cumulus </a:t>
            </a:r>
            <a:r>
              <a:rPr lang="en-US" baseline="0" dirty="0" err="1" smtClean="0"/>
              <a:t>Castellanus</a:t>
            </a:r>
            <a:r>
              <a:rPr lang="en-US" baseline="0" dirty="0" smtClean="0"/>
              <a:t> (ACC):</a:t>
            </a:r>
          </a:p>
          <a:p>
            <a:r>
              <a:rPr lang="en-US" baseline="0" dirty="0" smtClean="0"/>
              <a:t>Significant vertical extension evidence of powerful vertical currents</a:t>
            </a:r>
          </a:p>
          <a:p>
            <a:r>
              <a:rPr lang="en-US" baseline="0" dirty="0" smtClean="0"/>
              <a:t>Possible thunderstorms later in the day</a:t>
            </a:r>
          </a:p>
          <a:p>
            <a:r>
              <a:rPr lang="en-US" baseline="0" dirty="0" smtClean="0"/>
              <a:t>Moderate turbulence and icing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5D193B6C-0EAA-4A37-A276-E5B49EFADDB7}" type="slidenum">
              <a:rPr lang="en-US"/>
              <a:pPr/>
              <a:t>35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Stratus</a:t>
            </a:r>
            <a:r>
              <a:rPr lang="en-US" baseline="0" dirty="0" smtClean="0"/>
              <a:t> (ST):</a:t>
            </a:r>
          </a:p>
          <a:p>
            <a:r>
              <a:rPr lang="en-US" baseline="0" dirty="0" smtClean="0"/>
              <a:t>Very low, flat base</a:t>
            </a:r>
          </a:p>
          <a:p>
            <a:r>
              <a:rPr lang="en-US" baseline="0" dirty="0" smtClean="0"/>
              <a:t>Normally hundreds of feet thick</a:t>
            </a:r>
          </a:p>
          <a:p>
            <a:r>
              <a:rPr lang="en-US" baseline="0" dirty="0" smtClean="0"/>
              <a:t>Poor visibility, often due to drizzle and fog</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0E42B75B-9A09-43A5-864C-8572CFB860FB}" type="slidenum">
              <a:rPr lang="en-US"/>
              <a:pPr/>
              <a:t>37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err="1" smtClean="0"/>
              <a:t>Strato</a:t>
            </a:r>
            <a:r>
              <a:rPr lang="en-US" dirty="0" smtClean="0"/>
              <a:t> cumulus</a:t>
            </a:r>
            <a:r>
              <a:rPr lang="en-US" baseline="0" dirty="0" smtClean="0"/>
              <a:t> </a:t>
            </a:r>
            <a:r>
              <a:rPr lang="en-US" dirty="0" smtClean="0"/>
              <a:t>(SC):</a:t>
            </a:r>
          </a:p>
          <a:p>
            <a:r>
              <a:rPr lang="en-US" dirty="0" smtClean="0"/>
              <a:t>Thin</a:t>
            </a:r>
            <a:r>
              <a:rPr lang="en-US" baseline="0" dirty="0" smtClean="0"/>
              <a:t> layer of rounded cloud</a:t>
            </a:r>
          </a:p>
          <a:p>
            <a:r>
              <a:rPr lang="en-US" baseline="0" dirty="0" smtClean="0"/>
              <a:t>Often see in high pressure areas during the winter</a:t>
            </a:r>
          </a:p>
          <a:p>
            <a:r>
              <a:rPr lang="en-US" baseline="0" dirty="0" smtClean="0"/>
              <a:t>Blue sky visible through gaps in the clouds</a:t>
            </a:r>
          </a:p>
          <a:p>
            <a:r>
              <a:rPr lang="en-US" baseline="0" dirty="0" smtClean="0"/>
              <a:t>Base is generally above 2,000 feet</a:t>
            </a:r>
          </a:p>
          <a:p>
            <a:r>
              <a:rPr lang="en-US" baseline="0" dirty="0" smtClean="0"/>
              <a:t>Turbulence below the cloud, smooth air above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E2B38CB1-0446-45BD-A53C-17F80CEE6778}" type="slidenum">
              <a:rPr lang="en-US"/>
              <a:pPr/>
              <a:t>39</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err="1" smtClean="0"/>
              <a:t>Nimbo</a:t>
            </a:r>
            <a:r>
              <a:rPr lang="en-US" dirty="0" smtClean="0"/>
              <a:t> stratus (NS):</a:t>
            </a:r>
          </a:p>
          <a:p>
            <a:r>
              <a:rPr lang="en-US" dirty="0" smtClean="0"/>
              <a:t>Low</a:t>
            </a:r>
            <a:r>
              <a:rPr lang="en-US" baseline="0" dirty="0" smtClean="0"/>
              <a:t> layer of flat, grey cloud</a:t>
            </a:r>
          </a:p>
          <a:p>
            <a:r>
              <a:rPr lang="en-US" baseline="0" dirty="0" smtClean="0"/>
              <a:t>Thickened altostratus</a:t>
            </a:r>
          </a:p>
          <a:p>
            <a:r>
              <a:rPr lang="en-US" baseline="0" dirty="0" smtClean="0"/>
              <a:t>Associated with a warm front</a:t>
            </a:r>
          </a:p>
          <a:p>
            <a:r>
              <a:rPr lang="en-US" baseline="0" dirty="0" smtClean="0"/>
              <a:t>Summits to 25,000 feet</a:t>
            </a:r>
          </a:p>
          <a:p>
            <a:r>
              <a:rPr lang="en-US" baseline="0" dirty="0" smtClean="0"/>
              <a:t>Light to moderate turbulence, icing</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Clouds of vertical development:</a:t>
            </a:r>
          </a:p>
          <a:p>
            <a:r>
              <a:rPr lang="en-CA" i="1" dirty="0" smtClean="0"/>
              <a:t>Bases</a:t>
            </a:r>
            <a:r>
              <a:rPr lang="en-CA" i="1" baseline="0" dirty="0" smtClean="0"/>
              <a:t> from 1500-7000/8000 feet with tops sometimes over 60,000 feet</a:t>
            </a:r>
          </a:p>
        </p:txBody>
      </p:sp>
      <p:sp>
        <p:nvSpPr>
          <p:cNvPr id="4" name="Slide Number Placeholder 3"/>
          <p:cNvSpPr>
            <a:spLocks noGrp="1"/>
          </p:cNvSpPr>
          <p:nvPr>
            <p:ph type="sldNum" sz="quarter" idx="10"/>
          </p:nvPr>
        </p:nvSpPr>
        <p:spPr/>
        <p:txBody>
          <a:bodyPr/>
          <a:lstStyle/>
          <a:p>
            <a:fld id="{32E24BFA-0F4D-43F2-8A43-0652417306AC}" type="slidenum">
              <a:rPr lang="en-CA" smtClean="0"/>
              <a:pPr/>
              <a:t>41</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Cumulus:</a:t>
            </a:r>
          </a:p>
          <a:p>
            <a:r>
              <a:rPr lang="en-CA" baseline="0" dirty="0" smtClean="0"/>
              <a:t>Thick, rounded and lumpy</a:t>
            </a:r>
          </a:p>
          <a:p>
            <a:r>
              <a:rPr lang="en-CA" baseline="0" dirty="0" smtClean="0"/>
              <a:t>Flat base and rounded summit</a:t>
            </a:r>
          </a:p>
          <a:p>
            <a:r>
              <a:rPr lang="en-CA" baseline="0" dirty="0" smtClean="0"/>
              <a:t>Form during the daytime and dissipate at night</a:t>
            </a:r>
          </a:p>
          <a:p>
            <a:r>
              <a:rPr lang="en-CA" baseline="0" dirty="0" smtClean="0"/>
              <a:t>The height of the cloud base depends on the temperature-</a:t>
            </a:r>
            <a:r>
              <a:rPr lang="en-CA" baseline="0" dirty="0" err="1" smtClean="0"/>
              <a:t>dewpoint</a:t>
            </a:r>
            <a:r>
              <a:rPr lang="en-CA" baseline="0" dirty="0" smtClean="0"/>
              <a:t> spread</a:t>
            </a:r>
          </a:p>
          <a:p>
            <a:r>
              <a:rPr lang="en-CA" baseline="0" dirty="0" smtClean="0"/>
              <a:t>Light to moderate turbulence</a:t>
            </a:r>
          </a:p>
          <a:p>
            <a:r>
              <a:rPr lang="en-CA" baseline="0" dirty="0" smtClean="0"/>
              <a:t>No precipitation</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42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Towering Cumulus (TCU):</a:t>
            </a:r>
          </a:p>
          <a:p>
            <a:r>
              <a:rPr lang="en-CA" dirty="0" smtClean="0"/>
              <a:t>Cumulus</a:t>
            </a:r>
            <a:r>
              <a:rPr lang="en-CA" baseline="0" dirty="0" smtClean="0"/>
              <a:t> clouds that build up into high towering masses</a:t>
            </a:r>
          </a:p>
          <a:p>
            <a:r>
              <a:rPr lang="en-CA" baseline="0" dirty="0" smtClean="0"/>
              <a:t>Severe turbulence and icing</a:t>
            </a:r>
          </a:p>
          <a:p>
            <a:r>
              <a:rPr lang="en-CA" baseline="0" dirty="0" smtClean="0"/>
              <a:t>Snow showers in winter</a:t>
            </a:r>
          </a:p>
          <a:p>
            <a:r>
              <a:rPr lang="en-CA" baseline="0" dirty="0" smtClean="0"/>
              <a:t>Light rain showers in summer</a:t>
            </a:r>
          </a:p>
          <a:p>
            <a:r>
              <a:rPr lang="en-CA" baseline="0" dirty="0" smtClean="0"/>
              <a:t>Turbulent beneath clouds and severe icing inside the cloud</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43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F33A6723-83E8-427F-9CC3-855CA6515CD3}" type="slidenum">
              <a:rPr lang="en-US"/>
              <a:pPr/>
              <a:t>44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Stratus </a:t>
            </a:r>
            <a:r>
              <a:rPr lang="en-US" dirty="0" err="1" smtClean="0"/>
              <a:t>Fractus</a:t>
            </a:r>
            <a:r>
              <a:rPr lang="en-US" dirty="0" smtClean="0"/>
              <a:t> (SF):</a:t>
            </a:r>
          </a:p>
          <a:p>
            <a:r>
              <a:rPr lang="en-US" dirty="0" smtClean="0"/>
              <a:t>Stratus broken up by strong</a:t>
            </a:r>
            <a:r>
              <a:rPr lang="en-US" baseline="0" dirty="0" smtClean="0"/>
              <a:t> winds (ragged cloud)</a:t>
            </a:r>
            <a:br>
              <a:rPr lang="en-US" baseline="0" dirty="0" smtClean="0"/>
            </a:br>
            <a:r>
              <a:rPr lang="en-US" baseline="0" dirty="0" smtClean="0"/>
              <a:t>Normally forms in the precipitation below a nimbostratus layer; may or may not be fused with the upper layer</a:t>
            </a:r>
          </a:p>
          <a:p>
            <a:endParaRPr lang="en-US" baseline="0" dirty="0" smtClean="0"/>
          </a:p>
          <a:p>
            <a:r>
              <a:rPr lang="en-US" baseline="0" dirty="0" smtClean="0"/>
              <a:t>Cumulus </a:t>
            </a:r>
            <a:r>
              <a:rPr lang="en-US" baseline="0" dirty="0" err="1" smtClean="0"/>
              <a:t>Fractus</a:t>
            </a:r>
            <a:r>
              <a:rPr lang="en-US" baseline="0" dirty="0" smtClean="0"/>
              <a:t> (CF):</a:t>
            </a:r>
          </a:p>
          <a:p>
            <a:r>
              <a:rPr lang="en-US" baseline="0" dirty="0" smtClean="0"/>
              <a:t>Cumulus which has begun or which has been broken up by the wind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Cumulonimbus</a:t>
            </a:r>
            <a:r>
              <a:rPr lang="en-CA" baseline="0" dirty="0" smtClean="0"/>
              <a:t> (CB):</a:t>
            </a:r>
          </a:p>
          <a:p>
            <a:r>
              <a:rPr lang="en-CA" baseline="0" dirty="0" smtClean="0"/>
              <a:t>Develop from towering cumulus</a:t>
            </a:r>
          </a:p>
          <a:p>
            <a:r>
              <a:rPr lang="en-CA" baseline="0" dirty="0" smtClean="0"/>
              <a:t>Mature clouds have a characteristic of an anvil head and the onset of precipitation</a:t>
            </a:r>
          </a:p>
          <a:p>
            <a:r>
              <a:rPr lang="en-CA" baseline="0" dirty="0" smtClean="0"/>
              <a:t>Produce thunder and lightning</a:t>
            </a:r>
          </a:p>
          <a:p>
            <a:r>
              <a:rPr lang="en-CA" baseline="0" dirty="0" smtClean="0"/>
              <a:t>Severe icing, turbulence and showers</a:t>
            </a:r>
          </a:p>
          <a:p>
            <a:r>
              <a:rPr lang="en-CA" baseline="0" dirty="0" smtClean="0"/>
              <a:t>Hail often forms inside the cloud and sometimes outside as well</a:t>
            </a:r>
          </a:p>
          <a:p>
            <a:r>
              <a:rPr lang="en-CA" baseline="0" dirty="0" smtClean="0"/>
              <a:t>Violent surface winds are common surrounding the cloud</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45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Condensation</a:t>
            </a:r>
            <a:r>
              <a:rPr lang="en-CA" baseline="0" dirty="0" smtClean="0"/>
              <a:t> nuclei: microscopic particles like dust, smoke, sea salt, seeds, pollen, etc. in suspension in the air, on which water vapour condenses to liquid water droplets</a:t>
            </a:r>
          </a:p>
          <a:p>
            <a:endParaRPr lang="en-CA" baseline="0" dirty="0" smtClean="0"/>
          </a:p>
          <a:p>
            <a:r>
              <a:rPr lang="en-CA" baseline="0" dirty="0" smtClean="0"/>
              <a:t>Clouds are usually composed of small water droplets, however, at temperatures well below freezing, they are composed of ice crystals, which form through deposition.</a:t>
            </a:r>
          </a:p>
          <a:p>
            <a:r>
              <a:rPr lang="en-CA" baseline="0" dirty="0" smtClean="0"/>
              <a:t>At temperatures between freezing and -15°C, composed of </a:t>
            </a:r>
            <a:r>
              <a:rPr lang="en-CA" baseline="0" dirty="0" err="1" smtClean="0"/>
              <a:t>supercooled</a:t>
            </a:r>
            <a:r>
              <a:rPr lang="en-CA" baseline="0" dirty="0" smtClean="0"/>
              <a:t> water droplets and ice crystals.</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Dry</a:t>
            </a:r>
            <a:r>
              <a:rPr lang="en-CA" i="1" baseline="0" dirty="0" smtClean="0"/>
              <a:t> air forms little cloud</a:t>
            </a:r>
          </a:p>
          <a:p>
            <a:r>
              <a:rPr lang="en-CA" i="1" baseline="0" dirty="0" smtClean="0"/>
              <a:t>Moist and stable forms stratus clouds</a:t>
            </a:r>
          </a:p>
          <a:p>
            <a:r>
              <a:rPr lang="en-CA" i="1" baseline="0" dirty="0" smtClean="0"/>
              <a:t>Moist and unstable forms cumulus and cumulonimbus clouds</a:t>
            </a:r>
            <a:endParaRPr lang="en-CA" i="1" dirty="0" smtClean="0"/>
          </a:p>
          <a:p>
            <a:endParaRPr lang="en-CA" i="1" dirty="0" smtClean="0"/>
          </a:p>
          <a:p>
            <a:r>
              <a:rPr lang="en-CA" i="1" dirty="0" err="1" smtClean="0"/>
              <a:t>Orographic</a:t>
            </a:r>
            <a:r>
              <a:rPr lang="en-CA" i="1" dirty="0" smtClean="0"/>
              <a:t> wave:</a:t>
            </a:r>
          </a:p>
          <a:p>
            <a:r>
              <a:rPr lang="en-CA" i="1" dirty="0" smtClean="0"/>
              <a:t>Air</a:t>
            </a:r>
            <a:r>
              <a:rPr lang="en-CA" i="1" baseline="0" dirty="0" smtClean="0"/>
              <a:t> flowing across a mountain range usually rises relatively smoothly up the slope of the range. Once over the top, it pours down the other side with considerable force. The air bounces up and down, creating eddies and turbulence. If the air mass has a high moisture content, clouds of very distinctive appearance will develop:</a:t>
            </a:r>
          </a:p>
          <a:p>
            <a:endParaRPr lang="en-CA" i="1" baseline="0" dirty="0" smtClean="0"/>
          </a:p>
          <a:p>
            <a:r>
              <a:rPr lang="en-CA" i="1" baseline="0" dirty="0" smtClean="0"/>
              <a:t>Cap cloud: cloud formation on the summit of the mountain range</a:t>
            </a:r>
          </a:p>
          <a:p>
            <a:r>
              <a:rPr lang="en-CA" i="1" baseline="0" dirty="0" err="1" smtClean="0"/>
              <a:t>Lenticular</a:t>
            </a:r>
            <a:r>
              <a:rPr lang="en-CA" i="1" baseline="0" dirty="0" smtClean="0"/>
              <a:t> (Lens shaped) cloud: form on the wave crests aloft and lie in bands that may extend well above 40,000 feet</a:t>
            </a:r>
          </a:p>
          <a:p>
            <a:r>
              <a:rPr lang="en-CA" i="1" baseline="0" dirty="0" smtClean="0"/>
              <a:t>Rotor clouds: form in the rotating eddies downstream of the mountain range</a:t>
            </a:r>
            <a:endParaRPr lang="en-CA" i="1" dirty="0" smtClean="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Warm front clouds: CCANS</a:t>
            </a:r>
          </a:p>
          <a:p>
            <a:endParaRPr lang="en-CA" i="1" baseline="0" dirty="0" smtClean="0"/>
          </a:p>
          <a:p>
            <a:r>
              <a:rPr lang="en-CA" i="1" baseline="0" dirty="0" smtClean="0"/>
              <a:t>Cold front: heavy cumulus or cumulonimbus; heavy rain, thunderstorms, turbulence and icing associated</a:t>
            </a:r>
            <a:endParaRPr lang="en-CA" i="1"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52</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Convection:</a:t>
            </a:r>
            <a:r>
              <a:rPr lang="en-CA" baseline="0" dirty="0" smtClean="0"/>
              <a:t> upward movement of air</a:t>
            </a:r>
          </a:p>
          <a:p>
            <a:r>
              <a:rPr lang="en-CA" baseline="0" dirty="0" smtClean="0"/>
              <a:t>Subsidence: downward movement of air</a:t>
            </a:r>
          </a:p>
          <a:p>
            <a:endParaRPr lang="en-CA" baseline="0" dirty="0" smtClean="0"/>
          </a:p>
          <a:p>
            <a:r>
              <a:rPr lang="en-CA" baseline="0" dirty="0" smtClean="0"/>
              <a:t>Convection also occurs when air moves over a surface that is warmer than the air. Air is heated by advection and convective currents develop</a:t>
            </a:r>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53</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Convergence:</a:t>
            </a:r>
            <a:r>
              <a:rPr lang="en-CA" i="1" baseline="0" dirty="0" smtClean="0"/>
              <a:t> inward flow of air accompanied by an upward flow as the excess air escapes. A low pressure is characterized by convergence because the air flows towards the interior. This air will expand, cool and potentially condense. This is one reason why bad weather usually prevails in low pressure area</a:t>
            </a:r>
          </a:p>
          <a:p>
            <a:endParaRPr lang="en-CA" i="1" baseline="0" dirty="0" smtClean="0"/>
          </a:p>
          <a:p>
            <a:r>
              <a:rPr lang="en-CA" i="1" baseline="0" dirty="0" smtClean="0"/>
              <a:t>Divergence: outward flow of air is compensated for by a downward movement of air. That air will subside and warm itself lowering the relative humidity. This is why good weather usually prevails in high pressure region. A high pressure area is characterized by divergence because the air is flowing towards the exterior.</a:t>
            </a:r>
            <a:endParaRPr lang="en-CA" i="1"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Mechanical turbulence or eddies</a:t>
            </a:r>
          </a:p>
          <a:p>
            <a:endParaRPr lang="en-CA" dirty="0" smtClean="0"/>
          </a:p>
          <a:p>
            <a:r>
              <a:rPr lang="en-CA" dirty="0" smtClean="0"/>
              <a:t>Intensity</a:t>
            </a:r>
            <a:r>
              <a:rPr lang="en-CA" baseline="0" dirty="0" smtClean="0"/>
              <a:t> of turbulence is dependent on roughness of surface, strength of wind and instability of air</a:t>
            </a:r>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55</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Inches of Mercury</a:t>
            </a:r>
            <a:r>
              <a:rPr lang="en-CA" baseline="0" dirty="0" smtClean="0"/>
              <a:t> (“Hg):	29.92”Hg=1013.2 </a:t>
            </a:r>
            <a:r>
              <a:rPr lang="en-CA" baseline="0" dirty="0" err="1" smtClean="0"/>
              <a:t>hPa</a:t>
            </a:r>
            <a:endParaRPr lang="en-CA" baseline="0" dirty="0" smtClean="0"/>
          </a:p>
          <a:p>
            <a:r>
              <a:rPr lang="en-CA" baseline="0" dirty="0" err="1" smtClean="0"/>
              <a:t>Millibars</a:t>
            </a:r>
            <a:r>
              <a:rPr lang="en-CA" baseline="0" dirty="0" smtClean="0"/>
              <a:t> (</a:t>
            </a:r>
            <a:r>
              <a:rPr lang="en-CA" baseline="0" dirty="0" err="1" smtClean="0"/>
              <a:t>mb</a:t>
            </a:r>
            <a:r>
              <a:rPr lang="en-CA" baseline="0" dirty="0" smtClean="0"/>
              <a:t>):	1mb = 1hPa</a:t>
            </a:r>
          </a:p>
          <a:p>
            <a:r>
              <a:rPr lang="en-CA" baseline="0" dirty="0" err="1" smtClean="0"/>
              <a:t>Hectopascal</a:t>
            </a:r>
            <a:r>
              <a:rPr lang="en-CA" baseline="0" dirty="0" smtClean="0"/>
              <a:t> (</a:t>
            </a:r>
            <a:r>
              <a:rPr lang="en-CA" baseline="0" dirty="0" err="1" smtClean="0"/>
              <a:t>hPa</a:t>
            </a:r>
            <a:r>
              <a:rPr lang="en-CA" baseline="0" dirty="0" smtClean="0"/>
              <a:t>):	1hPa=1mb=0.1kPa</a:t>
            </a:r>
          </a:p>
          <a:p>
            <a:r>
              <a:rPr lang="en-CA" baseline="0" dirty="0" smtClean="0"/>
              <a:t>Kilopascal (</a:t>
            </a:r>
            <a:r>
              <a:rPr lang="en-CA" baseline="0" dirty="0" err="1" smtClean="0"/>
              <a:t>kPa</a:t>
            </a:r>
            <a:r>
              <a:rPr lang="en-CA" baseline="0" dirty="0" smtClean="0"/>
              <a:t>):	1kPa=10hPa</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58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0" dirty="0" smtClean="0"/>
              <a:t>Cumulus,</a:t>
            </a:r>
            <a:r>
              <a:rPr lang="en-CA" b="0" baseline="0" dirty="0" smtClean="0"/>
              <a:t> stratus</a:t>
            </a:r>
          </a:p>
          <a:p>
            <a:pPr marL="228600" indent="-228600">
              <a:buAutoNum type="arabicPeriod"/>
            </a:pPr>
            <a:r>
              <a:rPr lang="en-US" sz="1200" b="0" dirty="0" smtClean="0"/>
              <a:t>Sea-level Pressure - 29.92” Hg</a:t>
            </a:r>
            <a:br>
              <a:rPr lang="en-US" sz="1200" b="0" dirty="0" smtClean="0"/>
            </a:br>
            <a:r>
              <a:rPr lang="en-US" sz="1200" b="0" dirty="0" smtClean="0"/>
              <a:t>Sea-level Temperature  - 15°C</a:t>
            </a:r>
            <a:br>
              <a:rPr lang="en-US" sz="1200" b="0" dirty="0" smtClean="0"/>
            </a:br>
            <a:r>
              <a:rPr lang="en-US" sz="1200" b="0" dirty="0" smtClean="0"/>
              <a:t>Adiabatic Lapse Rate - 1.98°C/1000 ft</a:t>
            </a:r>
            <a:br>
              <a:rPr lang="en-US" sz="1200" b="0" dirty="0" smtClean="0"/>
            </a:br>
            <a:r>
              <a:rPr lang="en-US" sz="1200" b="0" dirty="0" smtClean="0"/>
              <a:t>The air is a perfectly dry gas</a:t>
            </a:r>
          </a:p>
          <a:p>
            <a:pPr marL="228600" indent="-228600">
              <a:buAutoNum type="arabicPeriod"/>
            </a:pPr>
            <a:r>
              <a:rPr lang="en-CA" b="0" dirty="0" smtClean="0"/>
              <a:t>Cirrus (CI)</a:t>
            </a:r>
            <a:br>
              <a:rPr lang="en-CA" b="0" dirty="0" smtClean="0"/>
            </a:br>
            <a:r>
              <a:rPr lang="en-CA" b="0" dirty="0" smtClean="0"/>
              <a:t>Cirrocumulus</a:t>
            </a:r>
            <a:r>
              <a:rPr lang="en-CA" b="0" baseline="0" dirty="0" smtClean="0"/>
              <a:t> (CC)</a:t>
            </a:r>
            <a:br>
              <a:rPr lang="en-CA" b="0" baseline="0" dirty="0" smtClean="0"/>
            </a:br>
            <a:r>
              <a:rPr lang="en-CA" b="0" baseline="0" dirty="0" smtClean="0"/>
              <a:t>Cirrostratus (CS)</a:t>
            </a:r>
            <a:br>
              <a:rPr lang="en-CA" b="0" baseline="0" dirty="0" smtClean="0"/>
            </a:br>
            <a:r>
              <a:rPr lang="en-CA" b="0" baseline="0" dirty="0" smtClean="0"/>
              <a:t>Altocumulus (AC)</a:t>
            </a:r>
            <a:br>
              <a:rPr lang="en-CA" b="0" baseline="0" dirty="0" smtClean="0"/>
            </a:br>
            <a:r>
              <a:rPr lang="en-CA" b="0" baseline="0" dirty="0" smtClean="0"/>
              <a:t>Altocumulus </a:t>
            </a:r>
            <a:r>
              <a:rPr lang="en-CA" b="0" baseline="0" dirty="0" err="1" smtClean="0"/>
              <a:t>Castellanus</a:t>
            </a:r>
            <a:r>
              <a:rPr lang="en-CA" b="0" baseline="0" dirty="0" smtClean="0"/>
              <a:t> (ACC)</a:t>
            </a:r>
            <a:br>
              <a:rPr lang="en-CA" b="0" baseline="0" dirty="0" smtClean="0"/>
            </a:br>
            <a:r>
              <a:rPr lang="en-CA" b="0" baseline="0" dirty="0" smtClean="0"/>
              <a:t>Altostratus (AS)</a:t>
            </a:r>
            <a:br>
              <a:rPr lang="en-CA" b="0" baseline="0" dirty="0" smtClean="0"/>
            </a:br>
            <a:r>
              <a:rPr lang="en-CA" b="0" baseline="0" dirty="0" smtClean="0"/>
              <a:t>Stratocumulus (SC)</a:t>
            </a:r>
            <a:br>
              <a:rPr lang="en-CA" b="0" baseline="0" dirty="0" smtClean="0"/>
            </a:br>
            <a:r>
              <a:rPr lang="en-CA" b="0" baseline="0" dirty="0" smtClean="0"/>
              <a:t>Stratus (ST)</a:t>
            </a:r>
            <a:br>
              <a:rPr lang="en-CA" b="0" baseline="0" dirty="0" smtClean="0"/>
            </a:br>
            <a:r>
              <a:rPr lang="en-CA" b="0" baseline="0" dirty="0" smtClean="0"/>
              <a:t>Nimbostratus (NS)</a:t>
            </a:r>
            <a:br>
              <a:rPr lang="en-CA" b="0" baseline="0" dirty="0" smtClean="0"/>
            </a:br>
            <a:r>
              <a:rPr lang="en-CA" b="0" baseline="0" dirty="0" smtClean="0"/>
              <a:t>Stratus </a:t>
            </a:r>
            <a:r>
              <a:rPr lang="en-CA" b="0" baseline="0" dirty="0" err="1" smtClean="0"/>
              <a:t>fractus</a:t>
            </a:r>
            <a:r>
              <a:rPr lang="en-CA" b="0" baseline="0" dirty="0" smtClean="0"/>
              <a:t> (SF)</a:t>
            </a:r>
            <a:br>
              <a:rPr lang="en-CA" b="0" baseline="0" dirty="0" smtClean="0"/>
            </a:br>
            <a:r>
              <a:rPr lang="en-CA" b="0" baseline="0" dirty="0" smtClean="0"/>
              <a:t>Cumulus (CU)</a:t>
            </a:r>
            <a:br>
              <a:rPr lang="en-CA" b="0" baseline="0" dirty="0" smtClean="0"/>
            </a:br>
            <a:r>
              <a:rPr lang="en-CA" b="0" baseline="0" dirty="0" smtClean="0"/>
              <a:t>Cumulus </a:t>
            </a:r>
            <a:r>
              <a:rPr lang="en-CA" b="0" baseline="0" dirty="0" err="1" smtClean="0"/>
              <a:t>fractus</a:t>
            </a:r>
            <a:r>
              <a:rPr lang="en-CA" b="0" baseline="0" dirty="0" smtClean="0"/>
              <a:t> (CF)</a:t>
            </a:r>
            <a:br>
              <a:rPr lang="en-CA" b="0" baseline="0" dirty="0" smtClean="0"/>
            </a:br>
            <a:r>
              <a:rPr lang="en-CA" b="0" baseline="0" dirty="0" smtClean="0"/>
              <a:t>Towering cumulus (TCU)</a:t>
            </a:r>
            <a:br>
              <a:rPr lang="en-CA" b="0" baseline="0" dirty="0" smtClean="0"/>
            </a:br>
            <a:r>
              <a:rPr lang="en-CA" b="0" baseline="0" dirty="0" smtClean="0"/>
              <a:t>Cumulonimbus (CB)</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59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683531A5-5148-45F6-B1BC-0BD8BC4E7F87}" type="slidenum">
              <a:rPr lang="en-US"/>
              <a:pPr/>
              <a:t>60</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smtClean="0">
                <a:solidFill>
                  <a:schemeClr val="tx1"/>
                </a:solidFill>
                <a:latin typeface="Times New Roman" pitchFamily="18" charset="0"/>
                <a:ea typeface="+mn-ea"/>
                <a:cs typeface="+mn-cs"/>
              </a:rPr>
              <a:t>Station Pressure: Actual atmospheric pressure measured at the elevation of the observing </a:t>
            </a:r>
            <a:r>
              <a:rPr lang="en-CA" sz="1200" b="0" kern="1200" baseline="0" dirty="0" smtClean="0">
                <a:solidFill>
                  <a:schemeClr val="tx1"/>
                </a:solidFill>
                <a:latin typeface="Times New Roman" pitchFamily="18" charset="0"/>
                <a:ea typeface="+mn-ea"/>
                <a:cs typeface="+mn-cs"/>
              </a:rPr>
              <a:t>station.</a:t>
            </a:r>
          </a:p>
          <a:p>
            <a:endParaRPr lang="en-CA" sz="1200" b="0" kern="1200" baseline="0" dirty="0" smtClean="0">
              <a:solidFill>
                <a:schemeClr val="tx1"/>
              </a:solidFill>
              <a:latin typeface="Times New Roman" pitchFamily="18" charset="0"/>
              <a:ea typeface="+mn-ea"/>
              <a:cs typeface="+mn-cs"/>
            </a:endParaRPr>
          </a:p>
          <a:p>
            <a:r>
              <a:rPr lang="en-US" sz="1200" b="0" kern="1200" baseline="0" dirty="0" smtClean="0">
                <a:solidFill>
                  <a:schemeClr val="tx1"/>
                </a:solidFill>
                <a:latin typeface="Times New Roman" pitchFamily="18" charset="0"/>
                <a:ea typeface="+mn-ea"/>
                <a:cs typeface="+mn-cs"/>
              </a:rPr>
              <a:t>Mean Sea Level Pressure: A common standard of different station pressures, used to obtain a consistent record of pressure distribution. This calculation is made by adding the weight of the station pressure to an imaginary column of air extending from station altitude down to mean sea </a:t>
            </a:r>
            <a:r>
              <a:rPr lang="en-CA" sz="1200" b="0" kern="1200" baseline="0" dirty="0" smtClean="0">
                <a:solidFill>
                  <a:schemeClr val="tx1"/>
                </a:solidFill>
                <a:latin typeface="Times New Roman" pitchFamily="18" charset="0"/>
                <a:ea typeface="+mn-ea"/>
                <a:cs typeface="+mn-cs"/>
              </a:rPr>
              <a:t>level.</a:t>
            </a:r>
          </a:p>
          <a:p>
            <a:endParaRPr lang="en-CA" sz="1200" b="0" kern="1200" baseline="0" dirty="0" smtClean="0">
              <a:solidFill>
                <a:schemeClr val="tx1"/>
              </a:solidFill>
              <a:latin typeface="Times New Roman" pitchFamily="18" charset="0"/>
              <a:ea typeface="+mn-ea"/>
              <a:cs typeface="+mn-cs"/>
            </a:endParaRPr>
          </a:p>
          <a:p>
            <a:r>
              <a:rPr lang="en-CA" sz="1200" b="0" kern="1200" baseline="0" dirty="0" smtClean="0">
                <a:solidFill>
                  <a:schemeClr val="tx1"/>
                </a:solidFill>
                <a:latin typeface="Times New Roman" pitchFamily="18" charset="0"/>
                <a:ea typeface="+mn-ea"/>
                <a:cs typeface="+mn-cs"/>
              </a:rPr>
              <a:t>When correctly set, altimeter will read station elevation on the ground. If altimeter setting is unknown, the pilot can set the elevation and it should give the local altimeter setting</a:t>
            </a:r>
          </a:p>
          <a:p>
            <a:endParaRPr lang="en-CA" sz="1200" b="0"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Altimeter setting: To ensure that the altimeter indicates the real height of the aircraft above sea level, it must be calibrated to a standard atmospheric pressure setting; this is called the “altimeter setting”. This setting differ slightly from Mean Sea Level pressure; the difference coming from the fact that the station providing this setting is most of the time not at sea level and as to mathematically compensate for the difference in height.</a:t>
            </a:r>
          </a:p>
          <a:p>
            <a:endParaRPr lang="en-CA" b="0"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61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If the altimeter</a:t>
            </a:r>
            <a:r>
              <a:rPr lang="en-CA" baseline="0" dirty="0" smtClean="0"/>
              <a:t> setting is not changed, the altimeter will read according to the initial calibration regardless of the actual surrounding conditions</a:t>
            </a:r>
          </a:p>
          <a:p>
            <a:endParaRPr lang="en-CA" baseline="0" dirty="0" smtClean="0"/>
          </a:p>
          <a:p>
            <a:r>
              <a:rPr lang="en-CA" baseline="0" dirty="0" smtClean="0"/>
              <a:t>Pilots must receive updates from stations along their route of flight and re-calibrate the altimeter as they proceed</a:t>
            </a:r>
          </a:p>
          <a:p>
            <a:endParaRPr lang="en-CA" baseline="0" dirty="0" smtClean="0"/>
          </a:p>
          <a:p>
            <a:r>
              <a:rPr lang="en-CA" baseline="0" dirty="0" smtClean="0"/>
              <a:t>In standard atmosphere, pressure in the lower levels tends to drop at a rate of 1 inches of mercury per thousand feet. However, the altimeter cannot make out the difference between a pressure change due to an actual change in altitude and a pressure change due to a horizontal displacement of the aircraft to an area of lower or higher pressure. Therefore, the altimeter records any kind of pressure change as a climb or descent accordingly.</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62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High pressure areas</a:t>
            </a:r>
            <a:r>
              <a:rPr lang="en-CA" i="1" baseline="0" dirty="0" smtClean="0"/>
              <a:t>: usually fine and clear weather, probably cooler</a:t>
            </a:r>
          </a:p>
          <a:p>
            <a:r>
              <a:rPr lang="en-CA" i="1" baseline="0" dirty="0" smtClean="0"/>
              <a:t>Low pressure areas: East side: rainy and cloudy</a:t>
            </a:r>
          </a:p>
          <a:p>
            <a:r>
              <a:rPr lang="en-CA" i="1" baseline="0" dirty="0" smtClean="0"/>
              <a:t>                              West side: fine</a:t>
            </a:r>
            <a:endParaRPr lang="en-CA" i="1"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64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Secondary low:</a:t>
            </a:r>
          </a:p>
          <a:p>
            <a:r>
              <a:rPr lang="en-CA" i="1" dirty="0" smtClean="0"/>
              <a:t>-small cyclonic disturbance</a:t>
            </a:r>
            <a:r>
              <a:rPr lang="en-CA" i="1" baseline="0" dirty="0" smtClean="0"/>
              <a:t> associated with a larger low pressure system</a:t>
            </a:r>
          </a:p>
          <a:p>
            <a:r>
              <a:rPr lang="en-CA" i="1" baseline="0" dirty="0" smtClean="0"/>
              <a:t>-develops within a region dominated by a major low pressure system (the primary low)</a:t>
            </a:r>
          </a:p>
          <a:p>
            <a:r>
              <a:rPr lang="en-CA" i="1" baseline="0" dirty="0" smtClean="0"/>
              <a:t>-rotates counter-clockwise around the primary low</a:t>
            </a:r>
          </a:p>
          <a:p>
            <a:r>
              <a:rPr lang="en-CA" i="1" baseline="0" dirty="0" smtClean="0"/>
              <a:t>-generally associated with thunderstorms in summer and strong precipitation or winds in winter</a:t>
            </a:r>
            <a:endParaRPr lang="en-CA" i="1"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65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67</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69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Col:</a:t>
            </a:r>
            <a:r>
              <a:rPr lang="en-CA" baseline="0" dirty="0" smtClean="0"/>
              <a:t> weather normally unsettled or undependable</a:t>
            </a:r>
          </a:p>
          <a:p>
            <a:r>
              <a:rPr lang="en-CA" baseline="0" dirty="0" smtClean="0"/>
              <a:t>	Winter: fog</a:t>
            </a:r>
          </a:p>
          <a:p>
            <a:r>
              <a:rPr lang="en-CA" baseline="0" dirty="0" smtClean="0"/>
              <a:t>	Summer: showers or thunderstorms</a:t>
            </a:r>
          </a:p>
          <a:p>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71</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Isobar: curved line on a weather map joining</a:t>
            </a:r>
            <a:r>
              <a:rPr lang="en-CA" baseline="0" dirty="0" smtClean="0"/>
              <a:t> areas of equal barometric pressure</a:t>
            </a:r>
          </a:p>
          <a:p>
            <a:r>
              <a:rPr lang="en-CA" baseline="0" dirty="0" smtClean="0"/>
              <a:t>Isobars are drawn at intervals of 4hPa, for pressure observations below 1000hPa</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Isobars close together on a weather map indicate a strong pressure gradient. The pressure gradient determines the strength of the wind. Therefore the closer the isobars, the stronger the winds</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Water vapour is only found in</a:t>
            </a:r>
            <a:r>
              <a:rPr lang="en-CA" baseline="0" dirty="0" smtClean="0"/>
              <a:t> lower levels of the atmosphere</a:t>
            </a:r>
          </a:p>
        </p:txBody>
      </p:sp>
      <p:sp>
        <p:nvSpPr>
          <p:cNvPr id="4" name="Slide Number Placeholder 3"/>
          <p:cNvSpPr>
            <a:spLocks noGrp="1"/>
          </p:cNvSpPr>
          <p:nvPr>
            <p:ph type="sldNum" sz="quarter" idx="10"/>
          </p:nvPr>
        </p:nvSpPr>
        <p:spPr/>
        <p:txBody>
          <a:bodyPr/>
          <a:lstStyle/>
          <a:p>
            <a:fld id="{32E24BFA-0F4D-43F2-8A43-0652417306AC}" type="slidenum">
              <a:rPr lang="en-CA" smtClean="0"/>
              <a:pPr/>
              <a:t>6</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air flowing from a high pressure area therefore does not move directly towards the centre of the low pressure area but is deflected to the right and flows parallel to the isobars</a:t>
            </a:r>
          </a:p>
          <a:p>
            <a:endParaRPr lang="en-CA" baseline="0" dirty="0" smtClean="0"/>
          </a:p>
          <a:p>
            <a:r>
              <a:rPr lang="en-CA" baseline="0" dirty="0" smtClean="0"/>
              <a:t>Centrifugal Force:</a:t>
            </a:r>
          </a:p>
          <a:p>
            <a:r>
              <a:rPr lang="en-CA" baseline="0" dirty="0" smtClean="0"/>
              <a:t>Tends to increase the wind speed in high pressure areas and decrease wind speed in low pressure areas. For the exact same pressure gradient, wind will be a little stronger in a high pressure area than it would have been in a low pressure area.</a:t>
            </a:r>
            <a:endParaRPr lang="en-CA"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Works against </a:t>
            </a:r>
            <a:r>
              <a:rPr lang="en-CA" dirty="0" err="1" smtClean="0"/>
              <a:t>Coriolis</a:t>
            </a:r>
            <a:r>
              <a:rPr lang="en-CA" baseline="0" dirty="0" smtClean="0"/>
              <a:t> force, thus air moving from a high to low tends to cross the isobars at a small angle instead of remaining parallel</a:t>
            </a:r>
          </a:p>
          <a:p>
            <a:endParaRPr lang="en-CA" baseline="0" dirty="0" smtClean="0"/>
          </a:p>
          <a:p>
            <a:r>
              <a:rPr lang="en-CA" baseline="0" dirty="0" smtClean="0"/>
              <a:t>At 3000 feet, the wind blows parallel to the isobars at a speed proportionate to the pressure gradient</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At low</a:t>
            </a:r>
            <a:r>
              <a:rPr lang="en-CA" i="1" baseline="0" dirty="0" smtClean="0"/>
              <a:t> levels, wind is a result of a flow of air from high pressure areas to low pressure areas</a:t>
            </a:r>
          </a:p>
          <a:p>
            <a:r>
              <a:rPr lang="en-CA" i="1" baseline="0" dirty="0" smtClean="0"/>
              <a:t>At high levels, wind is a result of differences in densities. Colder air is denser than warm air and therefore pressure drops more rapidly with altitude in cold air. So at a higher altitude, for the same level, pressure will be lower in cold air than in warm air creating a pressure gradient due to unequal density.</a:t>
            </a:r>
          </a:p>
          <a:p>
            <a:endParaRPr lang="en-CA" i="1" baseline="0" dirty="0" smtClean="0"/>
          </a:p>
          <a:p>
            <a:r>
              <a:rPr lang="en-CA" i="1" baseline="0" dirty="0" smtClean="0"/>
              <a:t>Surface winds extend up to around 2000 feet. Topography has a significant influence on surface winds due to surface friction</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80</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Earth cools more rapidly than water, thereby creating a high pressure area over the earth by subsidence.</a:t>
            </a:r>
          </a:p>
          <a:p>
            <a:r>
              <a:rPr lang="en-US" sz="1200" kern="1200" baseline="0" dirty="0" smtClean="0">
                <a:solidFill>
                  <a:schemeClr val="tx1"/>
                </a:solidFill>
                <a:latin typeface="Times New Roman" pitchFamily="18" charset="0"/>
                <a:ea typeface="+mn-ea"/>
                <a:cs typeface="+mn-cs"/>
              </a:rPr>
              <a:t>Relatively warm air over the water, less dense than the cool air over the ground, rises and creates a low pressure area. The cool air flows towards the lower pressure over the water. The wind flows from the shore to the sea.</a:t>
            </a:r>
            <a:endParaRPr lang="en-CA" dirty="0" smtClean="0"/>
          </a:p>
          <a:p>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81</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The shore heats more rapidly than the water, thereby creating a low pressure area over the ground as the air starts to rise.</a:t>
            </a:r>
          </a:p>
          <a:p>
            <a:r>
              <a:rPr lang="en-US" sz="1200" kern="1200" baseline="0" dirty="0" smtClean="0">
                <a:solidFill>
                  <a:schemeClr val="tx1"/>
                </a:solidFill>
                <a:latin typeface="Times New Roman" pitchFamily="18" charset="0"/>
                <a:ea typeface="+mn-ea"/>
                <a:cs typeface="+mn-cs"/>
              </a:rPr>
              <a:t>The warm air over the ground, less dense than the cool air over the sea, rises and creates a low-pressure area. The cool air over water subsides rising the ground level pressure and flows towards the area of lower pressure.</a:t>
            </a:r>
            <a:endParaRPr lang="en-CA" dirty="0" smtClean="0"/>
          </a:p>
          <a:p>
            <a:endParaRPr lang="en-CA" dirty="0"/>
          </a:p>
        </p:txBody>
      </p:sp>
      <p:sp>
        <p:nvSpPr>
          <p:cNvPr id="4" name="Slide Number Placeholder 3"/>
          <p:cNvSpPr>
            <a:spLocks noGrp="1"/>
          </p:cNvSpPr>
          <p:nvPr>
            <p:ph type="sldNum" sz="quarter" idx="10"/>
          </p:nvPr>
        </p:nvSpPr>
        <p:spPr/>
        <p:txBody>
          <a:bodyPr/>
          <a:lstStyle/>
          <a:p>
            <a:fld id="{32E24BFA-0F4D-43F2-8A43-0652417306AC}" type="slidenum">
              <a:rPr lang="en-CA" smtClean="0"/>
              <a:pPr/>
              <a:t>83</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Times New Roman" pitchFamily="18" charset="0"/>
                <a:ea typeface="+mn-ea"/>
                <a:cs typeface="+mn-cs"/>
              </a:rPr>
              <a:t>Anabatic Winds (valley wind): Bare mountain slopes are heated by solar radiation during the day. With contact the air becomes warmer and less dense, therefore rising up the mountain slope.</a:t>
            </a:r>
          </a:p>
          <a:p>
            <a:endParaRPr lang="en-US" sz="1200" b="0" kern="1200" baseline="0" dirty="0" smtClean="0">
              <a:solidFill>
                <a:schemeClr val="tx1"/>
              </a:solidFill>
              <a:latin typeface="Times New Roman" pitchFamily="18" charset="0"/>
              <a:ea typeface="+mn-ea"/>
              <a:cs typeface="+mn-cs"/>
            </a:endParaRPr>
          </a:p>
          <a:p>
            <a:r>
              <a:rPr lang="en-US" sz="1200" b="0" kern="1200" baseline="0" dirty="0" err="1" smtClean="0">
                <a:solidFill>
                  <a:schemeClr val="tx1"/>
                </a:solidFill>
                <a:latin typeface="Times New Roman" pitchFamily="18" charset="0"/>
                <a:ea typeface="+mn-ea"/>
                <a:cs typeface="+mn-cs"/>
              </a:rPr>
              <a:t>Katabatic</a:t>
            </a:r>
            <a:r>
              <a:rPr lang="en-US" sz="1200" b="0" kern="1200" baseline="0" dirty="0" smtClean="0">
                <a:solidFill>
                  <a:schemeClr val="tx1"/>
                </a:solidFill>
                <a:latin typeface="Times New Roman" pitchFamily="18" charset="0"/>
                <a:ea typeface="+mn-ea"/>
                <a:cs typeface="+mn-cs"/>
              </a:rPr>
              <a:t> Winds (mountain wind): During the night the mountain slopes cool. The air in contact with the slope is cooled by radiation and becomes denser, causing it to flow down the slopes towards the valleys. This phenomenon also arises during the day on snow-covered slopes.</a:t>
            </a:r>
            <a:endParaRPr lang="en-CA" b="0"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84</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Mobility: the capacity of air for motion</a:t>
            </a:r>
          </a:p>
          <a:p>
            <a:endParaRPr lang="en-CA" b="0" dirty="0" smtClean="0"/>
          </a:p>
          <a:p>
            <a:r>
              <a:rPr lang="en-CA" b="0" dirty="0" smtClean="0"/>
              <a:t>Capacity for compression: when a parcel of air decreases in volume</a:t>
            </a:r>
            <a:r>
              <a:rPr lang="en-CA" b="0" baseline="0" dirty="0" smtClean="0"/>
              <a:t> as a result of compression, its temperature increases</a:t>
            </a:r>
          </a:p>
          <a:p>
            <a:endParaRPr lang="en-CA" b="0" baseline="0" dirty="0" smtClean="0"/>
          </a:p>
          <a:p>
            <a:r>
              <a:rPr lang="en-US" sz="1200" b="0" kern="1200" baseline="0" dirty="0" smtClean="0">
                <a:solidFill>
                  <a:schemeClr val="tx1"/>
                </a:solidFill>
                <a:latin typeface="Times New Roman" pitchFamily="18" charset="0"/>
                <a:ea typeface="+mn-ea"/>
                <a:cs typeface="+mn-cs"/>
              </a:rPr>
              <a:t>Capacity for expansion: </a:t>
            </a:r>
            <a:r>
              <a:rPr lang="en-US" sz="1200" dirty="0" smtClean="0"/>
              <a:t>air is forced to rise by lifting agents into areas of lower pressure. Rising air expands and cools. This cooling process will lower the temperature towards dew point where condensation may occur. If condensation occurs clouds may form and precipitation may fall</a:t>
            </a:r>
          </a:p>
          <a:p>
            <a:endParaRPr lang="en-US" sz="1200" b="0"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Warm air takes up more space (volume) than cold air. It is less dense. The Capacity for Expansion is the most important property of the atmosphere. When for any reason a gas expands, it cool itself by a process said to be adiabatic. This means it cools itself without giving its heat away to another gas or body! The reason why it is cooling (even though no heat is exchanged) is because of expansion, air becomes less dense and therefore molecules are farther away to each other and there is less collisions between them producing less heat.</a:t>
            </a:r>
            <a:endParaRPr lang="en-CA" b="0" i="1"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Longer duration (minimum 2 minutes)</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86</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87</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88</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Wind</a:t>
            </a:r>
            <a:r>
              <a:rPr lang="en-CA" i="1" baseline="0" dirty="0" smtClean="0"/>
              <a:t> veers and increases in intensity with increase in altitude until it becomes parallel to the isobars</a:t>
            </a:r>
            <a:endParaRPr lang="en-CA" i="1"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92</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The wind backs and decreases</a:t>
            </a:r>
            <a:r>
              <a:rPr lang="en-CA" i="1" baseline="0" dirty="0" smtClean="0"/>
              <a:t> in intensity with decrease in altitude until it crosses the isobar at a small angle in the direction of the low pressure system</a:t>
            </a:r>
            <a:endParaRPr lang="en-CA" i="1"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93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Low pressure</a:t>
            </a:r>
            <a:r>
              <a:rPr lang="en-CA" baseline="0" dirty="0" smtClean="0"/>
              <a:t> area or depression</a:t>
            </a:r>
          </a:p>
          <a:p>
            <a:pPr marL="228600" indent="-228600">
              <a:buAutoNum type="arabicPeriod"/>
            </a:pPr>
            <a:r>
              <a:rPr lang="en-CA" baseline="0" dirty="0" smtClean="0"/>
              <a:t>If you stand with your back to the wind, the low pressure is on your left</a:t>
            </a:r>
          </a:p>
          <a:p>
            <a:pPr marL="228600" indent="-228600">
              <a:buAutoNum type="arabicPeriod"/>
            </a:pPr>
            <a:r>
              <a:rPr lang="en-CA" dirty="0" smtClean="0"/>
              <a:t>When wind blows from the sea to the land during the day</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96</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98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Freezing point</a:t>
            </a:r>
            <a:r>
              <a:rPr lang="en-CA" baseline="0" dirty="0" smtClean="0"/>
              <a:t> is the temperature at which water droplets transform into ice crystals.</a:t>
            </a:r>
          </a:p>
          <a:p>
            <a:r>
              <a:rPr lang="en-CA" baseline="0" dirty="0" smtClean="0"/>
              <a:t>Boiling point is the temperature at which water droplets transform into water vapour.</a:t>
            </a:r>
          </a:p>
          <a:p>
            <a:endParaRPr lang="en-CA" baseline="0" dirty="0" smtClean="0"/>
          </a:p>
          <a:p>
            <a:r>
              <a:rPr lang="en-CA" baseline="0" dirty="0" smtClean="0"/>
              <a:t>Isothermal: layer of the atmosphere where the temperature does not change with altitude</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100</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Atmospheric density is defined as mass per unit volume</a:t>
            </a:r>
          </a:p>
          <a:p>
            <a:r>
              <a:rPr lang="en-US" dirty="0" smtClean="0"/>
              <a:t>Cold air is more dense because the molecules are moving slowly and are therefore packed very closely together</a:t>
            </a:r>
          </a:p>
          <a:p>
            <a:r>
              <a:rPr lang="en-US" dirty="0" smtClean="0"/>
              <a:t>Warm air is less dense because the molecules are moving about more rapidly and therefore are taking up much more space. This means that there are less molecules per unit volume </a:t>
            </a:r>
          </a:p>
          <a:p>
            <a:r>
              <a:rPr lang="en-US" dirty="0" smtClean="0"/>
              <a:t>Pressure and density are proportionally related. As pressure increases, so does density</a:t>
            </a:r>
          </a:p>
          <a:p>
            <a:endParaRPr lang="en-US" dirty="0" smtClean="0"/>
          </a:p>
          <a:p>
            <a:r>
              <a:rPr lang="en-CA" dirty="0" smtClean="0"/>
              <a:t>Pressure</a:t>
            </a:r>
            <a:r>
              <a:rPr lang="en-CA" baseline="0" dirty="0" smtClean="0"/>
              <a:t> Altitude: altitude indicated when the altimeter is calibrated to the ICAO standard, 29.92”Hg</a:t>
            </a:r>
          </a:p>
          <a:p>
            <a:endParaRPr lang="en-CA" baseline="0" dirty="0" smtClean="0"/>
          </a:p>
          <a:p>
            <a:r>
              <a:rPr lang="en-CA" baseline="0" dirty="0" smtClean="0"/>
              <a:t>Density Altitude: Pressure altitude corrected for temperature being different from 15 degrees.</a:t>
            </a:r>
          </a:p>
          <a:p>
            <a:endParaRPr lang="en-CA" baseline="0" dirty="0" smtClean="0"/>
          </a:p>
          <a:p>
            <a:r>
              <a:rPr lang="en-CA" baseline="0" dirty="0" smtClean="0"/>
              <a:t>At what altitude will atmospheric conditions be found when non ICAO pressure and temperature conditions exist</a:t>
            </a:r>
          </a:p>
          <a:p>
            <a:endParaRPr lang="en-CA" baseline="0"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101</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Radiation: the heat of the sun reaches the Earth in the form of short-wave radiation.</a:t>
            </a:r>
            <a:r>
              <a:rPr lang="en-CA" baseline="0" dirty="0" smtClean="0"/>
              <a:t> The energy is absorbed by the terrestrial surface resulting in an increase in temperature, which heats the lower levels of the atmosphere. The atmosphere is heated from below</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Height varies between 28,000 feet</a:t>
            </a:r>
            <a:r>
              <a:rPr lang="en-CA" baseline="0" dirty="0" smtClean="0"/>
              <a:t> at the poles and 54,000 feet ASL over the equator</a:t>
            </a:r>
          </a:p>
          <a:p>
            <a:r>
              <a:rPr lang="en-CA" dirty="0" smtClean="0"/>
              <a:t>Pressure and density decrease rapidly with height</a:t>
            </a:r>
          </a:p>
          <a:p>
            <a:r>
              <a:rPr lang="en-CA" dirty="0" smtClean="0"/>
              <a:t>Temperature decreases rapidly with height until it reaches -56 degrees Celsius (always where the top of the troposphere</a:t>
            </a:r>
            <a:r>
              <a:rPr lang="en-CA" baseline="0" dirty="0" smtClean="0"/>
              <a:t> is)</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9</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Compression:</a:t>
            </a:r>
            <a:r>
              <a:rPr lang="en-CA" baseline="0" dirty="0" smtClean="0"/>
              <a:t> anti-cyclonic weather systems in which air subsides or air flowing down the side of a mountain causes downward vertical currents. As the air descends, it reaches regions of increased atmospheric pressure and is compressed, causing adiabatic rising of its temperature. This phenomenon is called subsidence.</a:t>
            </a:r>
          </a:p>
          <a:p>
            <a:endParaRPr lang="en-CA" baseline="0" dirty="0" smtClean="0"/>
          </a:p>
          <a:p>
            <a:r>
              <a:rPr lang="en-CA" baseline="0" dirty="0" smtClean="0"/>
              <a:t>Adiabatic: relating to or denoting a process or condition in which heat does not enter or leave the system concerned</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103</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Conduction:</a:t>
            </a:r>
            <a:r>
              <a:rPr lang="en-CA" baseline="0" dirty="0" smtClean="0"/>
              <a:t> heat spreads gradually through an object, passing from warm areas to cold areas.</a:t>
            </a:r>
          </a:p>
          <a:p>
            <a:endParaRPr lang="en-CA" baseline="0" dirty="0" smtClean="0"/>
          </a:p>
          <a:p>
            <a:r>
              <a:rPr lang="en-CA" baseline="0" dirty="0" smtClean="0"/>
              <a:t>Turbulence: mechanical turbulence, which is the result of friction between the air and the ground, causes a mixing process which spreads the surface heat into the air aloft</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104</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105</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i="1" dirty="0" smtClean="0"/>
              <a:t>The properties of the surface have</a:t>
            </a:r>
            <a:r>
              <a:rPr lang="en-CA" i="1" baseline="0" dirty="0" smtClean="0"/>
              <a:t> a direct influence on the formation of vertical currents. Wet ground or a water surface will cause much less convection than an arid surface. Flight over a forest on a hot and sunny day will generally be less turbulent than a flight over bare ground or fields.</a:t>
            </a:r>
          </a:p>
          <a:p>
            <a:endParaRPr lang="en-CA" i="1" baseline="0" dirty="0" smtClean="0"/>
          </a:p>
          <a:p>
            <a:r>
              <a:rPr lang="en-CA" sz="1200" b="1" i="1" kern="1200" baseline="0" dirty="0" smtClean="0">
                <a:solidFill>
                  <a:schemeClr val="tx1"/>
                </a:solidFill>
                <a:latin typeface="Times New Roman" pitchFamily="18" charset="0"/>
                <a:ea typeface="+mn-ea"/>
                <a:cs typeface="+mn-cs"/>
              </a:rPr>
              <a:t>Inversions</a:t>
            </a:r>
          </a:p>
          <a:p>
            <a:r>
              <a:rPr lang="en-US" sz="1200" i="1" kern="1200" baseline="0" dirty="0" smtClean="0">
                <a:solidFill>
                  <a:schemeClr val="tx1"/>
                </a:solidFill>
                <a:latin typeface="Times New Roman" pitchFamily="18" charset="0"/>
                <a:ea typeface="+mn-ea"/>
                <a:cs typeface="+mn-cs"/>
              </a:rPr>
              <a:t>Inversions can occur on a clear, still night when the cold ground cools the air above it in the lower levels. The temperature at the top of an inversion so formed may be 15°or 20°C warmer than the temperature at the surface.</a:t>
            </a:r>
          </a:p>
          <a:p>
            <a:r>
              <a:rPr lang="en-US" sz="1200" i="1" kern="1200" baseline="0" dirty="0" smtClean="0">
                <a:solidFill>
                  <a:schemeClr val="tx1"/>
                </a:solidFill>
                <a:latin typeface="Times New Roman" pitchFamily="18" charset="0"/>
                <a:ea typeface="+mn-ea"/>
                <a:cs typeface="+mn-cs"/>
              </a:rPr>
              <a:t>Inversions may also occur as cold air, which is denser than warm air, flows into a low lying area such as a valley and becomes trapped there. Warm air, lifted above colder air over a frontal surface, in another cause of an inversion.</a:t>
            </a:r>
          </a:p>
          <a:p>
            <a:r>
              <a:rPr lang="en-US" sz="1200" i="1" kern="1200" baseline="0" dirty="0" smtClean="0">
                <a:solidFill>
                  <a:schemeClr val="tx1"/>
                </a:solidFill>
                <a:latin typeface="Times New Roman" pitchFamily="18" charset="0"/>
                <a:ea typeface="+mn-ea"/>
                <a:cs typeface="+mn-cs"/>
              </a:rPr>
              <a:t>Inversion will also be found in the stratosphere. At the </a:t>
            </a:r>
            <a:r>
              <a:rPr lang="en-US" sz="1200" i="1" kern="1200" baseline="0" dirty="0" err="1" smtClean="0">
                <a:solidFill>
                  <a:schemeClr val="tx1"/>
                </a:solidFill>
                <a:latin typeface="Times New Roman" pitchFamily="18" charset="0"/>
                <a:ea typeface="+mn-ea"/>
                <a:cs typeface="+mn-cs"/>
              </a:rPr>
              <a:t>tropopause</a:t>
            </a:r>
            <a:r>
              <a:rPr lang="en-US" sz="1200" i="1" kern="1200" baseline="0" dirty="0" smtClean="0">
                <a:solidFill>
                  <a:schemeClr val="tx1"/>
                </a:solidFill>
                <a:latin typeface="Times New Roman" pitchFamily="18" charset="0"/>
                <a:ea typeface="+mn-ea"/>
                <a:cs typeface="+mn-cs"/>
              </a:rPr>
              <a:t>, temperature steady up at -56° in average and remains constant with altitude. This is a zero vertical lapse rate as the temperature does not change with altitude. Then, temperature start to rise with altitude, this is an inversion.</a:t>
            </a:r>
            <a:endParaRPr lang="en-CA" i="1"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106</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baseline="0" dirty="0" smtClean="0"/>
              <a:t>ICAO standard:</a:t>
            </a:r>
          </a:p>
          <a:p>
            <a:r>
              <a:rPr lang="en-CA" baseline="0" dirty="0" smtClean="0"/>
              <a:t>In ICAO conditions, the outside temperature indicated in your airplane will drop 1.98 degrees every 1000 feet you climb upwards. But this is only when pressure is 29.92”Hg and 15 degrees at ground level. In reality, the vertical lapse rate is variable. In the stratosphere, it comes to 0°C/1000’ and even negative in inversions. Air stability will be very dependent on the vertical lapse rate value. This cooling is due to the fact that higher air is farther from the heat source, the ground.</a:t>
            </a:r>
          </a:p>
          <a:p>
            <a:endParaRPr lang="en-CA" baseline="0" dirty="0" smtClean="0"/>
          </a:p>
          <a:p>
            <a:r>
              <a:rPr lang="en-CA" baseline="0" dirty="0" smtClean="0"/>
              <a:t>Adiabatic lapse rate:</a:t>
            </a:r>
          </a:p>
          <a:p>
            <a:r>
              <a:rPr lang="en-CA" baseline="0" dirty="0" smtClean="0"/>
              <a:t>When air rises, it expands due to pressure decreasing. The expanding air then cools. Since this cooling is adiabatic, there is no exchange of heat outside the air mass and the cooling will be made at a precise rate. One factor affecting the adiabatic lapse rate is the relative humidity of the air mass rising.</a:t>
            </a:r>
          </a:p>
          <a:p>
            <a:endParaRPr lang="en-CA" baseline="0" dirty="0" smtClean="0"/>
          </a:p>
          <a:p>
            <a:r>
              <a:rPr lang="en-CA" baseline="0" dirty="0" smtClean="0"/>
              <a:t>The reason why dry and saturated are different is because when water is forced to condense as the air mass is cooled by expansion as it rises, water is releasing latent heat inside the air mass fighting and reducing the cooling effect. The wet will therefore be less then the dry rate.</a:t>
            </a:r>
          </a:p>
          <a:p>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107</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Stron</a:t>
            </a:r>
            <a:r>
              <a:rPr lang="en-CA" baseline="0" dirty="0" smtClean="0"/>
              <a:t>g lapse rate implies unstable air. Cool air in upper layers tends to descend, disrupting the warmer air in the lower atmosphere and causing it to rise</a:t>
            </a:r>
          </a:p>
          <a:p>
            <a:r>
              <a:rPr lang="en-CA" baseline="0" dirty="0" smtClean="0"/>
              <a:t>When the lower levels of the atmosphere are heated or when the upper levels are cooled</a:t>
            </a:r>
          </a:p>
          <a:p>
            <a:endParaRPr lang="en-CA" baseline="0" dirty="0" smtClean="0"/>
          </a:p>
          <a:p>
            <a:r>
              <a:rPr lang="en-CA" baseline="0" dirty="0" smtClean="0"/>
              <a:t>Weak lapse rate implies stable air. If the temperature decreases little with altitude or it there is warmer air at altitude, there will be no tendency for vertical currents to develop</a:t>
            </a:r>
          </a:p>
          <a:p>
            <a:r>
              <a:rPr lang="en-CA" baseline="0" dirty="0" smtClean="0"/>
              <a:t>Occurs when lower levels are cooled or upper levels are heated</a:t>
            </a:r>
            <a:endParaRPr lang="en-CA"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108</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Ground which is</a:t>
            </a:r>
            <a:r>
              <a:rPr lang="en-CA" baseline="0" dirty="0" smtClean="0"/>
              <a:t> being heated will heat the air in contact just above, creating unstable conditions</a:t>
            </a:r>
          </a:p>
          <a:p>
            <a:r>
              <a:rPr lang="en-CA" baseline="0" dirty="0" smtClean="0"/>
              <a:t>Ground which is cooling will </a:t>
            </a:r>
            <a:r>
              <a:rPr lang="en-CA" baseline="0" smtClean="0"/>
              <a:t>cool the air above, causing stable conditions</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109</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When an air mass is warmer than its</a:t>
            </a:r>
            <a:r>
              <a:rPr lang="en-CA" baseline="0" dirty="0" smtClean="0"/>
              <a:t> surrounding, it is less dense and starts moving upwards by Archimedes principle (buoyancy)</a:t>
            </a:r>
          </a:p>
          <a:p>
            <a:endParaRPr lang="en-CA" baseline="0" dirty="0" smtClean="0"/>
          </a:p>
          <a:p>
            <a:r>
              <a:rPr lang="en-CA" baseline="0" dirty="0" smtClean="0"/>
              <a:t>Vertical lapse rate is temperature taken at different altitude of different air molecules present at those different levels.</a:t>
            </a:r>
          </a:p>
          <a:p>
            <a:r>
              <a:rPr lang="en-CA" baseline="0" dirty="0" smtClean="0"/>
              <a:t>Adiabatic lapse rate is the rate of cooling of an air mass rising through the air and cooling itself because of expansion.</a:t>
            </a:r>
          </a:p>
          <a:p>
            <a:r>
              <a:rPr lang="en-CA" baseline="0" dirty="0" smtClean="0"/>
              <a:t>The adiabatic lapse rate is greater than the vertical lapse rate, which means that an air bubble warmer than its environment will start rising. This bubble will cool by itself by expansion at a faster rate than the immobile surrounding air. The air would have then achieved stability. The larger the vertical lapse rate, the harder it is for an air bubble to meet outside temperature and the higher it will travel before being able to do so (</a:t>
            </a:r>
            <a:r>
              <a:rPr lang="en-CA" baseline="0" smtClean="0"/>
              <a:t>unstable conditions)</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110</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1.98</a:t>
            </a:r>
            <a:r>
              <a:rPr lang="en-CA" baseline="0" dirty="0" smtClean="0"/>
              <a:t> degrees </a:t>
            </a:r>
            <a:r>
              <a:rPr lang="en-CA" baseline="0" dirty="0" err="1" smtClean="0"/>
              <a:t>celcius</a:t>
            </a:r>
            <a:r>
              <a:rPr lang="en-CA" baseline="0" dirty="0" smtClean="0"/>
              <a:t> per 1000 feet</a:t>
            </a:r>
          </a:p>
          <a:p>
            <a:pPr marL="228600" indent="-228600">
              <a:buAutoNum type="arabicPeriod"/>
            </a:pPr>
            <a:r>
              <a:rPr lang="en-CA" baseline="0" dirty="0" smtClean="0"/>
              <a:t>Evaporation</a:t>
            </a:r>
            <a:br>
              <a:rPr lang="en-CA" baseline="0" dirty="0" smtClean="0"/>
            </a:br>
            <a:r>
              <a:rPr lang="en-CA" baseline="0" dirty="0" smtClean="0"/>
              <a:t>Sublimation</a:t>
            </a:r>
            <a:br>
              <a:rPr lang="en-CA" baseline="0" dirty="0" smtClean="0"/>
            </a:br>
            <a:r>
              <a:rPr lang="en-CA" baseline="0" dirty="0" smtClean="0"/>
              <a:t>Deposition</a:t>
            </a:r>
            <a:br>
              <a:rPr lang="en-CA" baseline="0" dirty="0" smtClean="0"/>
            </a:br>
            <a:r>
              <a:rPr lang="en-CA" baseline="0" dirty="0" smtClean="0"/>
              <a:t>Melting</a:t>
            </a:r>
            <a:br>
              <a:rPr lang="en-CA" baseline="0" dirty="0" smtClean="0"/>
            </a:br>
            <a:r>
              <a:rPr lang="en-CA" baseline="0" dirty="0" smtClean="0"/>
              <a:t>Condensation</a:t>
            </a:r>
            <a:br>
              <a:rPr lang="en-CA" baseline="0" dirty="0" smtClean="0"/>
            </a:br>
            <a:r>
              <a:rPr lang="en-CA" baseline="0" dirty="0" smtClean="0"/>
              <a:t>Freezing</a:t>
            </a:r>
          </a:p>
          <a:p>
            <a:pPr marL="228600" indent="-228600">
              <a:buAutoNum type="arabicPeriod"/>
            </a:pPr>
            <a:r>
              <a:rPr lang="en-CA" baseline="0" dirty="0" smtClean="0"/>
              <a:t>Shallow lapse rate</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111</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Radiation</a:t>
            </a:r>
            <a:r>
              <a:rPr lang="en-CA" baseline="0" dirty="0" smtClean="0"/>
              <a:t> from the earth heats the atmosphere</a:t>
            </a:r>
          </a:p>
          <a:p>
            <a:pPr marL="228600" indent="-228600">
              <a:buAutoNum type="arabicPeriod"/>
            </a:pPr>
            <a:r>
              <a:rPr lang="en-CA" baseline="0" dirty="0" smtClean="0"/>
              <a:t>Counter-clockwise and inwards around a low</a:t>
            </a:r>
          </a:p>
          <a:p>
            <a:pPr marL="228600" indent="-228600">
              <a:buAutoNum type="arabicPeriod"/>
            </a:pPr>
            <a:r>
              <a:rPr lang="en-CA" baseline="0" dirty="0" smtClean="0"/>
              <a:t>The amount of water vapour in the air to the quantity that same volume of air could hold if saturated</a:t>
            </a:r>
            <a:endParaRPr lang="en-CA" dirty="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Second layer of the atmosphere</a:t>
            </a:r>
          </a:p>
          <a:p>
            <a:r>
              <a:rPr lang="en-CA" dirty="0" smtClean="0"/>
              <a:t>Extends</a:t>
            </a:r>
            <a:r>
              <a:rPr lang="en-CA" baseline="0" dirty="0" smtClean="0"/>
              <a:t> upwards from the </a:t>
            </a:r>
            <a:r>
              <a:rPr lang="en-CA" baseline="0" dirty="0" err="1" smtClean="0"/>
              <a:t>tropopause</a:t>
            </a:r>
            <a:r>
              <a:rPr lang="en-CA" baseline="0" dirty="0" smtClean="0"/>
              <a:t> to about 160,000 feet ASL</a:t>
            </a:r>
          </a:p>
          <a:p>
            <a:r>
              <a:rPr lang="en-CA" baseline="0" dirty="0" smtClean="0"/>
              <a:t>Pressure and density continue to decrease</a:t>
            </a:r>
          </a:p>
          <a:p>
            <a:r>
              <a:rPr lang="en-CA" baseline="0" dirty="0" smtClean="0"/>
              <a:t>Temperature constant at -56 for approximately 30,000 feet, then slowly rises up to about 10 degrees due to the ozone layer</a:t>
            </a:r>
          </a:p>
          <a:p>
            <a:r>
              <a:rPr lang="en-CA" baseline="0" dirty="0" smtClean="0"/>
              <a:t>Ozone layer is located around 80,000 feet</a:t>
            </a:r>
          </a:p>
          <a:p>
            <a:r>
              <a:rPr lang="en-CA" baseline="0" dirty="0" smtClean="0"/>
              <a:t>Water vapour and air currents are practically non-</a:t>
            </a:r>
            <a:r>
              <a:rPr lang="en-CA" baseline="0" dirty="0" err="1" smtClean="0"/>
              <a:t>existant</a:t>
            </a:r>
            <a:endParaRPr lang="en-CA" baseline="0" dirty="0" smtClean="0"/>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Third layer of the atmosphere</a:t>
            </a:r>
          </a:p>
          <a:p>
            <a:r>
              <a:rPr lang="en-CA" dirty="0" smtClean="0"/>
              <a:t>Temperature</a:t>
            </a:r>
            <a:r>
              <a:rPr lang="en-CA" baseline="0" dirty="0" smtClean="0"/>
              <a:t> starts to drop from about 10 degrees to -100 degrees</a:t>
            </a:r>
          </a:p>
          <a:p>
            <a:r>
              <a:rPr lang="en-CA" baseline="0" dirty="0" err="1" smtClean="0"/>
              <a:t>Mesopause</a:t>
            </a:r>
            <a:r>
              <a:rPr lang="en-CA" baseline="0" dirty="0" smtClean="0"/>
              <a:t> located at around 275,000 feet</a:t>
            </a:r>
          </a:p>
          <a:p>
            <a:endParaRPr lang="en-CA" baseline="0" dirty="0" smtClean="0"/>
          </a:p>
          <a:p>
            <a:r>
              <a:rPr lang="en-CA" baseline="0" dirty="0" smtClean="0"/>
              <a:t>Ionosphere starts in the lower mesosphere and extends upward through the thermosphere</a:t>
            </a:r>
          </a:p>
        </p:txBody>
      </p:sp>
      <p:sp>
        <p:nvSpPr>
          <p:cNvPr id="4" name="Slide Number Placeholder 3"/>
          <p:cNvSpPr>
            <a:spLocks noGrp="1"/>
          </p:cNvSpPr>
          <p:nvPr>
            <p:ph type="sldNum" sz="quarter" idx="10"/>
          </p:nvPr>
        </p:nvSpPr>
        <p:spPr/>
        <p:txBody>
          <a:bodyPr/>
          <a:lstStyle/>
          <a:p>
            <a:pPr>
              <a:defRPr/>
            </a:pPr>
            <a:fld id="{B9C42957-D623-4B29-A723-FB2D6F23202D}"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2" name="Footer Placeholder 1"/>
          <p:cNvSpPr>
            <a:spLocks noGrp="1"/>
          </p:cNvSpPr>
          <p:nvPr>
            <p:ph type="ftr" sz="quarter" idx="11"/>
          </p:nvPr>
        </p:nvSpPr>
        <p:spPr/>
        <p:txBody>
          <a:bodyPr/>
          <a:lstStyle/>
          <a:p>
            <a:endParaRPr lang="en-CA"/>
          </a:p>
        </p:txBody>
      </p:sp>
      <p:sp>
        <p:nvSpPr>
          <p:cNvPr id="15" name="Slide Number Placeholder 14"/>
          <p:cNvSpPr>
            <a:spLocks noGrp="1"/>
          </p:cNvSpPr>
          <p:nvPr>
            <p:ph type="sldNum" sz="quarter" idx="12"/>
          </p:nvPr>
        </p:nvSpPr>
        <p:spPr>
          <a:xfrm>
            <a:off x="8229600" y="6473952"/>
            <a:ext cx="758952" cy="246888"/>
          </a:xfrm>
        </p:spPr>
        <p:txBody>
          <a:bodyPr/>
          <a:lstStyle/>
          <a:p>
            <a:fld id="{C5A89115-30D4-403D-9AA0-C0A827AB387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A89115-30D4-403D-9AA0-C0A827AB387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A89115-30D4-403D-9AA0-C0A827AB387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19" name="Footer Placeholder 18"/>
          <p:cNvSpPr>
            <a:spLocks noGrp="1"/>
          </p:cNvSpPr>
          <p:nvPr>
            <p:ph type="ftr" sz="quarter" idx="11"/>
          </p:nvPr>
        </p:nvSpPr>
        <p:spPr>
          <a:xfrm>
            <a:off x="3581400" y="76200"/>
            <a:ext cx="2895600" cy="288925"/>
          </a:xfrm>
        </p:spPr>
        <p:txBody>
          <a:bodyPr/>
          <a:lstStyle/>
          <a:p>
            <a:endParaRPr lang="en-CA"/>
          </a:p>
        </p:txBody>
      </p:sp>
      <p:sp>
        <p:nvSpPr>
          <p:cNvPr id="16" name="Slide Number Placeholder 15"/>
          <p:cNvSpPr>
            <a:spLocks noGrp="1"/>
          </p:cNvSpPr>
          <p:nvPr>
            <p:ph type="sldNum" sz="quarter" idx="12"/>
          </p:nvPr>
        </p:nvSpPr>
        <p:spPr>
          <a:xfrm>
            <a:off x="8229600" y="6473952"/>
            <a:ext cx="758952" cy="246888"/>
          </a:xfrm>
        </p:spPr>
        <p:txBody>
          <a:bodyPr/>
          <a:lstStyle/>
          <a:p>
            <a:fld id="{C5A89115-30D4-403D-9AA0-C0A827AB387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11" name="Footer Placeholder 10"/>
          <p:cNvSpPr>
            <a:spLocks noGrp="1"/>
          </p:cNvSpPr>
          <p:nvPr>
            <p:ph type="ftr" sz="quarter" idx="11"/>
          </p:nvPr>
        </p:nvSpPr>
        <p:spPr/>
        <p:txBody>
          <a:bodyPr/>
          <a:lstStyle/>
          <a:p>
            <a:endParaRPr lang="en-CA"/>
          </a:p>
        </p:txBody>
      </p:sp>
      <p:sp>
        <p:nvSpPr>
          <p:cNvPr id="16" name="Slide Number Placeholder 15"/>
          <p:cNvSpPr>
            <a:spLocks noGrp="1"/>
          </p:cNvSpPr>
          <p:nvPr>
            <p:ph type="sldNum" sz="quarter" idx="12"/>
          </p:nvPr>
        </p:nvSpPr>
        <p:spPr/>
        <p:txBody>
          <a:bodyPr/>
          <a:lstStyle/>
          <a:p>
            <a:fld id="{C5A89115-30D4-403D-9AA0-C0A827AB3879}" type="slidenum">
              <a:rPr lang="en-CA" smtClean="0"/>
              <a:pPr/>
              <a:t>‹#›</a:t>
            </a:fld>
            <a:endParaRPr lang="en-C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10" name="Footer Placeholder 9"/>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C5A89115-30D4-403D-9AA0-C0A827AB387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229600" y="6477000"/>
            <a:ext cx="762000" cy="246888"/>
          </a:xfrm>
        </p:spPr>
        <p:txBody>
          <a:bodyPr/>
          <a:lstStyle/>
          <a:p>
            <a:fld id="{C5A89115-30D4-403D-9AA0-C0A827AB3879}" type="slidenum">
              <a:rPr lang="en-CA" smtClean="0"/>
              <a:pPr/>
              <a:t>‹#›</a:t>
            </a:fld>
            <a:endParaRPr lang="en-C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21" name="Footer Placeholder 20"/>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A89115-30D4-403D-9AA0-C0A827AB387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24" name="Footer Placeholder 23"/>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A89115-30D4-403D-9AA0-C0A827AB387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29" name="Footer Placeholder 28"/>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A89115-30D4-403D-9AA0-C0A827AB387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EA8C5F6-C7EA-40A9-A24B-2CF5757BA227}" type="datetimeFigureOut">
              <a:rPr lang="en-CA" smtClean="0"/>
              <a:pPr/>
              <a:t>09/17/2015</a:t>
            </a:fld>
            <a:endParaRPr lang="en-CA"/>
          </a:p>
        </p:txBody>
      </p:sp>
      <p:sp>
        <p:nvSpPr>
          <p:cNvPr id="5" name="Footer Placeholder 4"/>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C5A89115-30D4-403D-9AA0-C0A827AB3879}" type="slidenum">
              <a:rPr lang="en-CA" smtClean="0"/>
              <a:pPr/>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A8C5F6-C7EA-40A9-A24B-2CF5757BA227}" type="datetimeFigureOut">
              <a:rPr lang="en-CA" smtClean="0"/>
              <a:pPr/>
              <a:t>09/17/2015</a:t>
            </a:fld>
            <a:endParaRPr lang="en-C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5A89115-30D4-403D-9AA0-C0A827AB3879}" type="slidenum">
              <a:rPr lang="en-CA" smtClean="0"/>
              <a:pPr/>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ocuments and Settings\Jurij Bilyk\My Documents\My Pictures\Flying Schol PP\stadprop.jpeg"/>
          <p:cNvPicPr>
            <a:picLocks noChangeAspect="1" noChangeArrowheads="1"/>
          </p:cNvPicPr>
          <p:nvPr/>
        </p:nvPicPr>
        <p:blipFill>
          <a:blip r:embed="rId3" cstate="print"/>
          <a:srcRect/>
          <a:stretch>
            <a:fillRect/>
          </a:stretch>
        </p:blipFill>
        <p:spPr bwMode="auto">
          <a:xfrm>
            <a:off x="-1219200" y="0"/>
            <a:ext cx="10363200" cy="6907213"/>
          </a:xfrm>
          <a:prstGeom prst="rect">
            <a:avLst/>
          </a:prstGeom>
          <a:noFill/>
          <a:ln w="9525">
            <a:noFill/>
            <a:miter lim="800000"/>
            <a:headEnd/>
            <a:tailEnd/>
          </a:ln>
        </p:spPr>
      </p:pic>
      <p:sp>
        <p:nvSpPr>
          <p:cNvPr id="4" name="Title 3"/>
          <p:cNvSpPr>
            <a:spLocks noGrp="1"/>
          </p:cNvSpPr>
          <p:nvPr>
            <p:ph type="ctrTitle"/>
          </p:nvPr>
        </p:nvSpPr>
        <p:spPr/>
        <p:txBody>
          <a:bodyPr/>
          <a:lstStyle/>
          <a:p>
            <a:pPr algn="l"/>
            <a:r>
              <a:rPr lang="en-US" dirty="0" smtClean="0"/>
              <a:t>Meteorology</a:t>
            </a:r>
            <a:endParaRPr lang="en-US" dirty="0"/>
          </a:p>
        </p:txBody>
      </p:sp>
      <p:sp>
        <p:nvSpPr>
          <p:cNvPr id="5" name="Subtitle 4"/>
          <p:cNvSpPr>
            <a:spLocks noGrp="1"/>
          </p:cNvSpPr>
          <p:nvPr>
            <p:ph type="subTitle" idx="1"/>
          </p:nvPr>
        </p:nvSpPr>
        <p:spPr/>
        <p:txBody>
          <a:bodyPr/>
          <a:lstStyle/>
          <a:p>
            <a:pPr algn="l"/>
            <a:r>
              <a:rPr lang="en-US" sz="2000" dirty="0" smtClean="0">
                <a:solidFill>
                  <a:schemeClr val="tx1"/>
                </a:solidFill>
              </a:rPr>
              <a:t>References: FTGU 29</a:t>
            </a:r>
            <a:r>
              <a:rPr lang="en-US" sz="2000" baseline="30000" dirty="0" smtClean="0">
                <a:solidFill>
                  <a:schemeClr val="tx1"/>
                </a:solidFill>
              </a:rPr>
              <a:t>th</a:t>
            </a:r>
            <a:r>
              <a:rPr lang="en-US" sz="2000" dirty="0" smtClean="0">
                <a:solidFill>
                  <a:schemeClr val="tx1"/>
                </a:solidFill>
              </a:rPr>
              <a:t> Pages 123 - 140</a:t>
            </a:r>
            <a:endParaRPr lang="en-US" sz="2000" dirty="0">
              <a:solidFill>
                <a:schemeClr val="tx1"/>
              </a:solidFill>
            </a:endParaRPr>
          </a:p>
        </p:txBody>
      </p:sp>
      <p:sp>
        <p:nvSpPr>
          <p:cNvPr id="6" name="TextBox 5"/>
          <p:cNvSpPr txBox="1"/>
          <p:nvPr/>
        </p:nvSpPr>
        <p:spPr>
          <a:xfrm>
            <a:off x="6228184" y="0"/>
            <a:ext cx="2915816" cy="461665"/>
          </a:xfrm>
          <a:prstGeom prst="rect">
            <a:avLst/>
          </a:prstGeom>
          <a:noFill/>
        </p:spPr>
        <p:txBody>
          <a:bodyPr wrap="square" rtlCol="0">
            <a:spAutoFit/>
          </a:bodyPr>
          <a:lstStyle/>
          <a:p>
            <a:pPr algn="r"/>
            <a:r>
              <a:rPr lang="en-US" dirty="0" smtClean="0"/>
              <a:t>CI Valentine</a:t>
            </a:r>
            <a:endParaRPr lang="en-US" dirty="0"/>
          </a:p>
        </p:txBody>
      </p:sp>
      <p:sp>
        <p:nvSpPr>
          <p:cNvPr id="8" name="TextBox 7"/>
          <p:cNvSpPr txBox="1"/>
          <p:nvPr/>
        </p:nvSpPr>
        <p:spPr>
          <a:xfrm>
            <a:off x="1835696" y="3284984"/>
            <a:ext cx="2232248" cy="461665"/>
          </a:xfrm>
          <a:prstGeom prst="rect">
            <a:avLst/>
          </a:prstGeom>
          <a:noFill/>
        </p:spPr>
        <p:txBody>
          <a:bodyPr wrap="square" rtlCol="0">
            <a:spAutoFit/>
          </a:bodyPr>
          <a:lstStyle/>
          <a:p>
            <a:r>
              <a:rPr lang="en-US" dirty="0" smtClean="0"/>
              <a:t>PO 403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r>
              <a:rPr lang="en-US" dirty="0" smtClean="0"/>
              <a:t>Divisions of the Atmosphere</a:t>
            </a:r>
          </a:p>
        </p:txBody>
      </p:sp>
      <p:sp>
        <p:nvSpPr>
          <p:cNvPr id="10" name="Text Placeholder 9"/>
          <p:cNvSpPr>
            <a:spLocks noGrp="1"/>
          </p:cNvSpPr>
          <p:nvPr>
            <p:ph type="body" idx="1"/>
          </p:nvPr>
        </p:nvSpPr>
        <p:spPr/>
        <p:txBody>
          <a:bodyPr/>
          <a:lstStyle/>
          <a:p>
            <a:r>
              <a:rPr lang="en-US" dirty="0" err="1" smtClean="0"/>
              <a:t>Tropopause</a:t>
            </a:r>
            <a:endParaRPr lang="en-US" dirty="0" smtClean="0"/>
          </a:p>
        </p:txBody>
      </p:sp>
      <p:sp>
        <p:nvSpPr>
          <p:cNvPr id="12" name="Text Placeholder 11"/>
          <p:cNvSpPr>
            <a:spLocks noGrp="1"/>
          </p:cNvSpPr>
          <p:nvPr>
            <p:ph type="body" sz="half" idx="3"/>
          </p:nvPr>
        </p:nvSpPr>
        <p:spPr/>
        <p:txBody>
          <a:bodyPr/>
          <a:lstStyle/>
          <a:p>
            <a:endParaRPr lang="en-CA"/>
          </a:p>
        </p:txBody>
      </p:sp>
      <p:sp>
        <p:nvSpPr>
          <p:cNvPr id="11" name="Content Placeholder 10"/>
          <p:cNvSpPr>
            <a:spLocks noGrp="1"/>
          </p:cNvSpPr>
          <p:nvPr>
            <p:ph sz="quarter" idx="2"/>
          </p:nvPr>
        </p:nvSpPr>
        <p:spPr/>
        <p:txBody>
          <a:bodyPr/>
          <a:lstStyle/>
          <a:p>
            <a:pPr>
              <a:buFont typeface="Arial" pitchFamily="34" charset="0"/>
              <a:buChar char="•"/>
            </a:pPr>
            <a:r>
              <a:rPr lang="en-US" dirty="0" smtClean="0"/>
              <a:t>Average height - 30,000’ over the poles to 65,000’ at the equator</a:t>
            </a:r>
          </a:p>
          <a:p>
            <a:pPr>
              <a:buFont typeface="Arial" pitchFamily="34" charset="0"/>
              <a:buChar char="•"/>
            </a:pPr>
            <a:r>
              <a:rPr lang="en-US" dirty="0" smtClean="0"/>
              <a:t>Higher in the Summer </a:t>
            </a:r>
          </a:p>
          <a:p>
            <a:pPr>
              <a:buFont typeface="Arial" pitchFamily="34" charset="0"/>
              <a:buChar char="•"/>
            </a:pPr>
            <a:r>
              <a:rPr lang="en-US" dirty="0" smtClean="0"/>
              <a:t>Its temperature remains steady at about -56°C</a:t>
            </a:r>
          </a:p>
          <a:p>
            <a:pPr>
              <a:buFont typeface="Arial" pitchFamily="34" charset="0"/>
              <a:buChar char="•"/>
            </a:pPr>
            <a:r>
              <a:rPr lang="en-US" dirty="0" smtClean="0"/>
              <a:t>It acts as a cap on weather</a:t>
            </a:r>
            <a:endParaRPr lang="en-US" b="1" dirty="0" smtClean="0"/>
          </a:p>
        </p:txBody>
      </p:sp>
      <p:sp>
        <p:nvSpPr>
          <p:cNvPr id="13" name="Content Placeholder 12"/>
          <p:cNvSpPr>
            <a:spLocks noGrp="1"/>
          </p:cNvSpPr>
          <p:nvPr>
            <p:ph sz="quarter" idx="4"/>
          </p:nvPr>
        </p:nvSpPr>
        <p:spPr/>
        <p:txBody>
          <a:bodyPr/>
          <a:lstStyle/>
          <a:p>
            <a:endParaRPr lang="en-CA" dirty="0"/>
          </a:p>
        </p:txBody>
      </p:sp>
      <p:grpSp>
        <p:nvGrpSpPr>
          <p:cNvPr id="2" name="Group 2"/>
          <p:cNvGrpSpPr>
            <a:grpSpLocks/>
          </p:cNvGrpSpPr>
          <p:nvPr/>
        </p:nvGrpSpPr>
        <p:grpSpPr bwMode="auto">
          <a:xfrm>
            <a:off x="381000" y="1676400"/>
            <a:ext cx="7086600" cy="3352800"/>
            <a:chOff x="240" y="1056"/>
            <a:chExt cx="4464" cy="2112"/>
          </a:xfrm>
        </p:grpSpPr>
        <p:sp>
          <p:nvSpPr>
            <p:cNvPr id="7175" name="Oval 3"/>
            <p:cNvSpPr>
              <a:spLocks noChangeArrowheads="1"/>
            </p:cNvSpPr>
            <p:nvPr/>
          </p:nvSpPr>
          <p:spPr bwMode="auto">
            <a:xfrm>
              <a:off x="3216" y="2064"/>
              <a:ext cx="1488" cy="1104"/>
            </a:xfrm>
            <a:prstGeom prst="ellipse">
              <a:avLst/>
            </a:prstGeom>
            <a:gradFill rotWithShape="0">
              <a:gsLst>
                <a:gs pos="0">
                  <a:srgbClr val="66CCFF"/>
                </a:gs>
                <a:gs pos="100000">
                  <a:srgbClr val="0000FF"/>
                </a:gs>
              </a:gsLst>
              <a:path path="shape">
                <a:fillToRect l="50000" t="50000" r="50000" b="50000"/>
              </a:path>
            </a:gradFill>
            <a:ln w="9525">
              <a:solidFill>
                <a:schemeClr val="tx1"/>
              </a:solidFill>
              <a:round/>
              <a:headEnd/>
              <a:tailEnd/>
            </a:ln>
          </p:spPr>
          <p:txBody>
            <a:bodyPr wrap="none" anchor="ctr"/>
            <a:lstStyle/>
            <a:p>
              <a:endParaRPr lang="en-CA" dirty="0"/>
            </a:p>
          </p:txBody>
        </p:sp>
        <p:sp>
          <p:nvSpPr>
            <p:cNvPr id="7176" name="Line 4"/>
            <p:cNvSpPr>
              <a:spLocks noChangeShapeType="1"/>
            </p:cNvSpPr>
            <p:nvPr/>
          </p:nvSpPr>
          <p:spPr bwMode="auto">
            <a:xfrm>
              <a:off x="2160" y="1296"/>
              <a:ext cx="1128" cy="1091"/>
            </a:xfrm>
            <a:prstGeom prst="line">
              <a:avLst/>
            </a:prstGeom>
            <a:noFill/>
            <a:ln w="38100">
              <a:solidFill>
                <a:srgbClr val="FF3300"/>
              </a:solidFill>
              <a:round/>
              <a:headEnd/>
              <a:tailEnd type="triangle" w="med" len="med"/>
            </a:ln>
          </p:spPr>
          <p:txBody>
            <a:bodyPr wrap="none" anchor="ctr"/>
            <a:lstStyle/>
            <a:p>
              <a:endParaRPr lang="en-US" dirty="0"/>
            </a:p>
          </p:txBody>
        </p:sp>
        <p:sp>
          <p:nvSpPr>
            <p:cNvPr id="7177" name="Text Box 5"/>
            <p:cNvSpPr txBox="1">
              <a:spLocks noChangeArrowheads="1"/>
            </p:cNvSpPr>
            <p:nvPr/>
          </p:nvSpPr>
          <p:spPr bwMode="auto">
            <a:xfrm>
              <a:off x="240" y="1056"/>
              <a:ext cx="1872" cy="288"/>
            </a:xfrm>
            <a:prstGeom prst="rect">
              <a:avLst/>
            </a:prstGeom>
            <a:noFill/>
            <a:ln w="9525">
              <a:noFill/>
              <a:miter lim="800000"/>
              <a:headEnd/>
              <a:tailEnd/>
            </a:ln>
          </p:spPr>
          <p:txBody>
            <a:bodyPr>
              <a:spAutoFit/>
            </a:bodyPr>
            <a:lstStyle/>
            <a:p>
              <a:pPr algn="r"/>
              <a:endParaRPr lang="en-US" b="1" dirty="0"/>
            </a:p>
          </p:txBody>
        </p:sp>
      </p:grpSp>
      <p:pic>
        <p:nvPicPr>
          <p:cNvPr id="7174" name="Picture 9" descr="C:\Documents and Settings\Jurij Bilyk\My Documents\My Pictures\Flying Schol PP\38-901865953.gif"/>
          <p:cNvPicPr>
            <a:picLocks noChangeAspect="1" noChangeArrowheads="1"/>
          </p:cNvPicPr>
          <p:nvPr/>
        </p:nvPicPr>
        <p:blipFill>
          <a:blip r:embed="rId2" cstate="print"/>
          <a:srcRect/>
          <a:stretch>
            <a:fillRect/>
          </a:stretch>
        </p:blipFill>
        <p:spPr bwMode="auto">
          <a:xfrm>
            <a:off x="5410200" y="3352800"/>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 calcmode="lin" valueType="num">
                                      <p:cBhvr additive="base">
                                        <p:cTn id="3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The sun heats the surface of the earth and the surface heats the air</a:t>
            </a:r>
          </a:p>
          <a:p>
            <a:endParaRPr lang="en-US" dirty="0" smtClean="0"/>
          </a:p>
          <a:p>
            <a:r>
              <a:rPr lang="en-US" dirty="0" smtClean="0"/>
              <a:t>Freezing Point</a:t>
            </a:r>
          </a:p>
          <a:p>
            <a:pPr lvl="1"/>
            <a:r>
              <a:rPr lang="en-US" dirty="0" smtClean="0"/>
              <a:t>Point at which water freezes (0°C)</a:t>
            </a:r>
          </a:p>
          <a:p>
            <a:r>
              <a:rPr lang="en-US" dirty="0" smtClean="0"/>
              <a:t>Boiling Point</a:t>
            </a:r>
          </a:p>
          <a:p>
            <a:pPr lvl="1"/>
            <a:r>
              <a:rPr lang="en-US" dirty="0" smtClean="0"/>
              <a:t>Point at which water boils (100°C)</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Temperature</a:t>
            </a:r>
          </a:p>
        </p:txBody>
      </p:sp>
      <p:sp>
        <p:nvSpPr>
          <p:cNvPr id="4" name="Content Placeholder 3"/>
          <p:cNvSpPr>
            <a:spLocks noGrp="1"/>
          </p:cNvSpPr>
          <p:nvPr>
            <p:ph idx="1"/>
          </p:nvPr>
        </p:nvSpPr>
        <p:spPr/>
        <p:txBody>
          <a:bodyPr/>
          <a:lstStyle/>
          <a:p>
            <a:r>
              <a:rPr lang="en-US" dirty="0" smtClean="0"/>
              <a:t>Temperature has an effect on air density:</a:t>
            </a:r>
          </a:p>
          <a:p>
            <a:pPr lvl="1"/>
            <a:r>
              <a:rPr lang="en-US" dirty="0" smtClean="0"/>
              <a:t>Cold air is more dense (heavier)</a:t>
            </a:r>
          </a:p>
          <a:p>
            <a:pPr lvl="1"/>
            <a:r>
              <a:rPr lang="en-US" dirty="0" smtClean="0"/>
              <a:t>Warm air is less dense (lighter)</a:t>
            </a:r>
          </a:p>
          <a:p>
            <a:pPr lvl="1"/>
            <a:endParaRPr lang="en-US" dirty="0" smtClean="0"/>
          </a:p>
          <a:p>
            <a:r>
              <a:rPr lang="en-US" b="1" dirty="0" smtClean="0"/>
              <a:t>Isotherms </a:t>
            </a:r>
            <a:r>
              <a:rPr lang="en-US" dirty="0" smtClean="0"/>
              <a:t>are lines joining places of equal temperature drawn on weather maps</a:t>
            </a:r>
            <a:endParaRPr lang="en-US" b="1" dirty="0" smtClean="0"/>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Atmospheric Heating</a:t>
            </a:r>
            <a:endParaRPr lang="en-US" dirty="0" smtClean="0"/>
          </a:p>
        </p:txBody>
      </p:sp>
      <p:sp>
        <p:nvSpPr>
          <p:cNvPr id="6" name="Content Placeholder 5"/>
          <p:cNvSpPr>
            <a:spLocks noGrp="1"/>
          </p:cNvSpPr>
          <p:nvPr>
            <p:ph idx="1"/>
          </p:nvPr>
        </p:nvSpPr>
        <p:spPr/>
        <p:txBody>
          <a:bodyPr/>
          <a:lstStyle/>
          <a:p>
            <a:r>
              <a:rPr lang="en-US" dirty="0" smtClean="0"/>
              <a:t>The most important concept to understand when talking about atmospheric heating is:</a:t>
            </a:r>
          </a:p>
          <a:p>
            <a:pPr algn="ctr">
              <a:buNone/>
            </a:pPr>
            <a:r>
              <a:rPr lang="en-US" b="1" dirty="0" smtClean="0">
                <a:solidFill>
                  <a:srgbClr val="FF0000"/>
                </a:solidFill>
              </a:rPr>
              <a:t>THE ATMOSPHERE IS HEATED FROM BELOW</a:t>
            </a:r>
          </a:p>
          <a:p>
            <a:r>
              <a:rPr lang="en-US" dirty="0" smtClean="0"/>
              <a:t>The sun’s rays heat the earth, and the earth then heats the air</a:t>
            </a:r>
          </a:p>
          <a:p>
            <a:r>
              <a:rPr lang="en-US" dirty="0" smtClean="0"/>
              <a:t>This is why the temperature decreases with altitude</a:t>
            </a:r>
          </a:p>
          <a:p>
            <a:r>
              <a:rPr lang="en-US" dirty="0" smtClean="0"/>
              <a:t>This is called </a:t>
            </a:r>
            <a:r>
              <a:rPr lang="en-US" b="1" dirty="0" smtClean="0"/>
              <a:t>Radiation Heating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Atmospheric Heating</a:t>
            </a:r>
          </a:p>
        </p:txBody>
      </p:sp>
      <p:sp>
        <p:nvSpPr>
          <p:cNvPr id="4" name="Content Placeholder 3"/>
          <p:cNvSpPr>
            <a:spLocks noGrp="1"/>
          </p:cNvSpPr>
          <p:nvPr>
            <p:ph idx="1"/>
          </p:nvPr>
        </p:nvSpPr>
        <p:spPr/>
        <p:txBody>
          <a:bodyPr>
            <a:normAutofit/>
          </a:bodyPr>
          <a:lstStyle/>
          <a:p>
            <a:r>
              <a:rPr lang="en-US" sz="2800" dirty="0" smtClean="0"/>
              <a:t>The atmosphere is also heated by two other methods:</a:t>
            </a:r>
          </a:p>
          <a:p>
            <a:r>
              <a:rPr lang="en-US" sz="2800" b="1" dirty="0" smtClean="0"/>
              <a:t>Advection:</a:t>
            </a:r>
            <a:r>
              <a:rPr lang="en-US" sz="2800" dirty="0" smtClean="0"/>
              <a:t> cold air moves over a warm surface. The cold air is heated by coming into contact with the warm surface</a:t>
            </a:r>
          </a:p>
          <a:p>
            <a:r>
              <a:rPr lang="en-US" sz="2800" b="1" dirty="0" smtClean="0"/>
              <a:t>Compression:</a:t>
            </a:r>
            <a:r>
              <a:rPr lang="en-US" sz="2800" dirty="0" smtClean="0"/>
              <a:t> air subsides (sinks), it is compressed, and as it is compressed, its temperature increases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Heat Distribution</a:t>
            </a:r>
            <a:endParaRPr lang="en-US" dirty="0" smtClean="0"/>
          </a:p>
        </p:txBody>
      </p:sp>
      <p:sp>
        <p:nvSpPr>
          <p:cNvPr id="4" name="Content Placeholder 3"/>
          <p:cNvSpPr>
            <a:spLocks noGrp="1"/>
          </p:cNvSpPr>
          <p:nvPr>
            <p:ph idx="1"/>
          </p:nvPr>
        </p:nvSpPr>
        <p:spPr>
          <a:xfrm>
            <a:off x="457200" y="1600200"/>
            <a:ext cx="8229600" cy="4853136"/>
          </a:xfrm>
        </p:spPr>
        <p:txBody>
          <a:bodyPr>
            <a:normAutofit fontScale="92500" lnSpcReduction="10000"/>
          </a:bodyPr>
          <a:lstStyle/>
          <a:p>
            <a:r>
              <a:rPr lang="en-US" dirty="0" smtClean="0"/>
              <a:t>Heat is distributed throughout the atmosphere by several methods</a:t>
            </a:r>
          </a:p>
          <a:p>
            <a:r>
              <a:rPr lang="en-US" b="1" dirty="0" smtClean="0"/>
              <a:t>Conduction:</a:t>
            </a:r>
            <a:r>
              <a:rPr lang="en-US" dirty="0" smtClean="0"/>
              <a:t> occurs when heat is transferred between two objects in contact with each other. This plays a very minor role in weather</a:t>
            </a:r>
          </a:p>
          <a:p>
            <a:r>
              <a:rPr lang="en-US" b="1" dirty="0" smtClean="0"/>
              <a:t>Convection: </a:t>
            </a:r>
            <a:r>
              <a:rPr lang="en-US" dirty="0" smtClean="0"/>
              <a:t>As warm air rises, cold air moves in to take its place and is then heated by the earth</a:t>
            </a:r>
          </a:p>
          <a:p>
            <a:r>
              <a:rPr lang="en-US" b="1" dirty="0" smtClean="0"/>
              <a:t>Turbulence: </a:t>
            </a:r>
            <a:r>
              <a:rPr lang="en-US" dirty="0" smtClean="0"/>
              <a:t>Friction between the moving air and the earth’s surface causes heat to be distributed aloft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Atmospheric Cooling</a:t>
            </a:r>
            <a:endParaRPr lang="en-US" dirty="0" smtClean="0"/>
          </a:p>
        </p:txBody>
      </p:sp>
      <p:sp>
        <p:nvSpPr>
          <p:cNvPr id="4" name="Content Placeholder 3"/>
          <p:cNvSpPr>
            <a:spLocks noGrp="1"/>
          </p:cNvSpPr>
          <p:nvPr>
            <p:ph idx="1"/>
          </p:nvPr>
        </p:nvSpPr>
        <p:spPr/>
        <p:txBody>
          <a:bodyPr>
            <a:normAutofit fontScale="92500" lnSpcReduction="10000"/>
          </a:bodyPr>
          <a:lstStyle/>
          <a:p>
            <a:r>
              <a:rPr lang="en-US" dirty="0" smtClean="0"/>
              <a:t>The cooling of the atmosphere also plays a large part in determining the weather. Air is cooled by:</a:t>
            </a:r>
          </a:p>
          <a:p>
            <a:r>
              <a:rPr lang="en-US" b="1" dirty="0" smtClean="0"/>
              <a:t>Advection:</a:t>
            </a:r>
            <a:r>
              <a:rPr lang="en-US" dirty="0" smtClean="0"/>
              <a:t> As warm air moves over a cold surface, it is cooled by contact with that surface</a:t>
            </a:r>
          </a:p>
          <a:p>
            <a:r>
              <a:rPr lang="en-US" b="1" dirty="0" smtClean="0"/>
              <a:t>Expansion:</a:t>
            </a:r>
            <a:r>
              <a:rPr lang="en-US" dirty="0" smtClean="0"/>
              <a:t> As air rises, it expands and therefore cools (most important)</a:t>
            </a:r>
          </a:p>
          <a:p>
            <a:r>
              <a:rPr lang="en-US" b="1" dirty="0" smtClean="0"/>
              <a:t>Radiation: </a:t>
            </a:r>
            <a:r>
              <a:rPr lang="en-US" dirty="0" smtClean="0"/>
              <a:t>When the sun sets, the earth continues to radiate heat, but it is no longer replaced. The earth’s surface cools and so does the air in contact with it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Distribution of Temperature</a:t>
            </a:r>
            <a:endParaRPr lang="en-US" dirty="0"/>
          </a:p>
        </p:txBody>
      </p:sp>
      <p:sp>
        <p:nvSpPr>
          <p:cNvPr id="3" name="Content Placeholder 2"/>
          <p:cNvSpPr>
            <a:spLocks noGrp="1"/>
          </p:cNvSpPr>
          <p:nvPr>
            <p:ph idx="1"/>
          </p:nvPr>
        </p:nvSpPr>
        <p:spPr/>
        <p:txBody>
          <a:bodyPr/>
          <a:lstStyle/>
          <a:p>
            <a:r>
              <a:rPr lang="en-US" dirty="0" smtClean="0"/>
              <a:t>Temperature decreases with altitude</a:t>
            </a:r>
          </a:p>
          <a:p>
            <a:r>
              <a:rPr lang="en-US" dirty="0" smtClean="0"/>
              <a:t>Lapse rate: the rate of change of temperature with altitude</a:t>
            </a:r>
          </a:p>
          <a:p>
            <a:r>
              <a:rPr lang="en-US" dirty="0" smtClean="0"/>
              <a:t>Inversion</a:t>
            </a:r>
          </a:p>
          <a:p>
            <a:pPr lvl="1"/>
            <a:r>
              <a:rPr lang="en-US" dirty="0" smtClean="0"/>
              <a:t>An increase in temperature with altitude</a:t>
            </a:r>
          </a:p>
          <a:p>
            <a:pPr lvl="1"/>
            <a:r>
              <a:rPr lang="en-US" dirty="0" smtClean="0"/>
              <a:t>Creates very stable air</a:t>
            </a:r>
          </a:p>
          <a:p>
            <a:r>
              <a:rPr lang="en-US" dirty="0" smtClean="0"/>
              <a:t>Isothermal layer</a:t>
            </a:r>
          </a:p>
          <a:p>
            <a:pPr lvl="1"/>
            <a:r>
              <a:rPr lang="en-US" dirty="0" smtClean="0"/>
              <a:t>temperature remains constant through layer</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Lapse Rates</a:t>
            </a:r>
            <a:endParaRPr lang="en-US" dirty="0"/>
          </a:p>
        </p:txBody>
      </p:sp>
      <p:sp>
        <p:nvSpPr>
          <p:cNvPr id="3" name="Content Placeholder 2"/>
          <p:cNvSpPr>
            <a:spLocks noGrp="1"/>
          </p:cNvSpPr>
          <p:nvPr>
            <p:ph idx="1"/>
          </p:nvPr>
        </p:nvSpPr>
        <p:spPr/>
        <p:txBody>
          <a:bodyPr/>
          <a:lstStyle/>
          <a:p>
            <a:r>
              <a:rPr lang="en-US" dirty="0" smtClean="0"/>
              <a:t>Dry Adiabatic Lapse Rate (DALR)</a:t>
            </a:r>
          </a:p>
          <a:p>
            <a:pPr lvl="2"/>
            <a:r>
              <a:rPr lang="en-US" dirty="0" smtClean="0"/>
              <a:t>3.0°C/1000’</a:t>
            </a:r>
          </a:p>
          <a:p>
            <a:r>
              <a:rPr lang="en-US" dirty="0" smtClean="0"/>
              <a:t>Saturated Adiabatic Lapse Rate (SALR)</a:t>
            </a:r>
          </a:p>
          <a:p>
            <a:pPr lvl="2"/>
            <a:r>
              <a:rPr lang="en-US" dirty="0" smtClean="0"/>
              <a:t>1.5°C/1000’</a:t>
            </a:r>
          </a:p>
          <a:p>
            <a:r>
              <a:rPr lang="en-US" dirty="0" smtClean="0"/>
              <a:t>ICAO Standard Lapse Rate</a:t>
            </a:r>
          </a:p>
          <a:p>
            <a:pPr lvl="2"/>
            <a:r>
              <a:rPr lang="en-US" dirty="0" smtClean="0"/>
              <a:t>1.98°C/1000’</a:t>
            </a:r>
          </a:p>
          <a:p>
            <a:pPr lvl="2"/>
            <a:endParaRPr lang="en-US" dirty="0" smtClean="0"/>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Stability</a:t>
            </a:r>
            <a:endParaRPr lang="en-US" dirty="0"/>
          </a:p>
        </p:txBody>
      </p:sp>
      <p:sp>
        <p:nvSpPr>
          <p:cNvPr id="3" name="Content Placeholder 2"/>
          <p:cNvSpPr>
            <a:spLocks noGrp="1"/>
          </p:cNvSpPr>
          <p:nvPr>
            <p:ph idx="1"/>
          </p:nvPr>
        </p:nvSpPr>
        <p:spPr/>
        <p:txBody>
          <a:bodyPr/>
          <a:lstStyle/>
          <a:p>
            <a:r>
              <a:rPr lang="en-US" dirty="0" smtClean="0"/>
              <a:t>Stability</a:t>
            </a:r>
          </a:p>
          <a:p>
            <a:pPr lvl="1"/>
            <a:r>
              <a:rPr lang="en-US" dirty="0" smtClean="0"/>
              <a:t>The tendency of air to return to its original horizontal level if disturbed</a:t>
            </a:r>
          </a:p>
          <a:p>
            <a:r>
              <a:rPr lang="en-US" dirty="0" smtClean="0"/>
              <a:t>Instability</a:t>
            </a:r>
          </a:p>
          <a:p>
            <a:pPr lvl="1"/>
            <a:r>
              <a:rPr lang="en-US" dirty="0" smtClean="0"/>
              <a:t>The tendency of air to move farther away from its original horizontal level if disturbed</a:t>
            </a:r>
          </a:p>
          <a:p>
            <a:pPr lvl="1">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Summary of Weather Conditions</a:t>
            </a:r>
            <a:endParaRPr lang="en-CA" dirty="0"/>
          </a:p>
        </p:txBody>
      </p:sp>
      <p:graphicFrame>
        <p:nvGraphicFramePr>
          <p:cNvPr id="4" name="Content Placeholder 3"/>
          <p:cNvGraphicFramePr>
            <a:graphicFrameLocks noGrp="1"/>
          </p:cNvGraphicFramePr>
          <p:nvPr>
            <p:ph idx="1"/>
          </p:nvPr>
        </p:nvGraphicFramePr>
        <p:xfrm>
          <a:off x="395536" y="1844824"/>
          <a:ext cx="8424936" cy="4608513"/>
        </p:xfrm>
        <a:graphic>
          <a:graphicData uri="http://schemas.openxmlformats.org/drawingml/2006/table">
            <a:tbl>
              <a:tblPr firstRow="1" bandRow="1">
                <a:tableStyleId>{5C22544A-7EE6-4342-B048-85BDC9FD1C3A}</a:tableStyleId>
              </a:tblPr>
              <a:tblGrid>
                <a:gridCol w="2808312"/>
                <a:gridCol w="2808312"/>
                <a:gridCol w="2808312"/>
              </a:tblGrid>
              <a:tr h="658359">
                <a:tc>
                  <a:txBody>
                    <a:bodyPr/>
                    <a:lstStyle/>
                    <a:p>
                      <a:r>
                        <a:rPr lang="en-CA" dirty="0" smtClean="0"/>
                        <a:t>Characteristics</a:t>
                      </a:r>
                      <a:endParaRPr lang="en-CA" dirty="0"/>
                    </a:p>
                  </a:txBody>
                  <a:tcPr/>
                </a:tc>
                <a:tc>
                  <a:txBody>
                    <a:bodyPr/>
                    <a:lstStyle/>
                    <a:p>
                      <a:r>
                        <a:rPr lang="en-CA" dirty="0" smtClean="0"/>
                        <a:t>Stable Air</a:t>
                      </a:r>
                      <a:endParaRPr lang="en-CA" dirty="0"/>
                    </a:p>
                  </a:txBody>
                  <a:tcPr/>
                </a:tc>
                <a:tc>
                  <a:txBody>
                    <a:bodyPr/>
                    <a:lstStyle/>
                    <a:p>
                      <a:r>
                        <a:rPr lang="en-CA" dirty="0" smtClean="0"/>
                        <a:t>Unstable Air</a:t>
                      </a:r>
                      <a:endParaRPr lang="en-CA" dirty="0"/>
                    </a:p>
                  </a:txBody>
                  <a:tcPr/>
                </a:tc>
              </a:tr>
              <a:tr h="658359">
                <a:tc>
                  <a:txBody>
                    <a:bodyPr/>
                    <a:lstStyle/>
                    <a:p>
                      <a:r>
                        <a:rPr lang="en-CA" dirty="0" smtClean="0"/>
                        <a:t>Lapse Rate</a:t>
                      </a:r>
                      <a:endParaRPr lang="en-CA" dirty="0"/>
                    </a:p>
                  </a:txBody>
                  <a:tcPr/>
                </a:tc>
                <a:tc>
                  <a:txBody>
                    <a:bodyPr/>
                    <a:lstStyle/>
                    <a:p>
                      <a:r>
                        <a:rPr lang="en-CA" dirty="0" smtClean="0"/>
                        <a:t>Weak</a:t>
                      </a:r>
                      <a:endParaRPr lang="en-CA" dirty="0"/>
                    </a:p>
                  </a:txBody>
                  <a:tcPr/>
                </a:tc>
                <a:tc>
                  <a:txBody>
                    <a:bodyPr/>
                    <a:lstStyle/>
                    <a:p>
                      <a:r>
                        <a:rPr lang="en-CA" dirty="0" smtClean="0"/>
                        <a:t>Strong</a:t>
                      </a:r>
                      <a:endParaRPr lang="en-CA" dirty="0"/>
                    </a:p>
                  </a:txBody>
                  <a:tcPr/>
                </a:tc>
              </a:tr>
              <a:tr h="658359">
                <a:tc>
                  <a:txBody>
                    <a:bodyPr/>
                    <a:lstStyle/>
                    <a:p>
                      <a:r>
                        <a:rPr lang="en-CA" dirty="0" smtClean="0"/>
                        <a:t>Clouds</a:t>
                      </a:r>
                      <a:endParaRPr lang="en-CA" dirty="0"/>
                    </a:p>
                  </a:txBody>
                  <a:tcPr/>
                </a:tc>
                <a:tc>
                  <a:txBody>
                    <a:bodyPr/>
                    <a:lstStyle/>
                    <a:p>
                      <a:r>
                        <a:rPr lang="en-CA" dirty="0" smtClean="0"/>
                        <a:t>Stratus</a:t>
                      </a:r>
                      <a:endParaRPr lang="en-CA" dirty="0"/>
                    </a:p>
                  </a:txBody>
                  <a:tcPr/>
                </a:tc>
                <a:tc>
                  <a:txBody>
                    <a:bodyPr/>
                    <a:lstStyle/>
                    <a:p>
                      <a:r>
                        <a:rPr lang="en-CA" dirty="0" smtClean="0"/>
                        <a:t>Cumulus</a:t>
                      </a:r>
                      <a:endParaRPr lang="en-CA" dirty="0"/>
                    </a:p>
                  </a:txBody>
                  <a:tcPr/>
                </a:tc>
              </a:tr>
              <a:tr h="658359">
                <a:tc>
                  <a:txBody>
                    <a:bodyPr/>
                    <a:lstStyle/>
                    <a:p>
                      <a:r>
                        <a:rPr lang="en-CA" dirty="0" smtClean="0"/>
                        <a:t>Precipitation</a:t>
                      </a:r>
                      <a:endParaRPr lang="en-CA" dirty="0"/>
                    </a:p>
                  </a:txBody>
                  <a:tcPr/>
                </a:tc>
                <a:tc>
                  <a:txBody>
                    <a:bodyPr/>
                    <a:lstStyle/>
                    <a:p>
                      <a:r>
                        <a:rPr lang="en-CA" dirty="0" smtClean="0"/>
                        <a:t>Steady</a:t>
                      </a:r>
                      <a:endParaRPr lang="en-CA" dirty="0"/>
                    </a:p>
                  </a:txBody>
                  <a:tcPr/>
                </a:tc>
                <a:tc>
                  <a:txBody>
                    <a:bodyPr/>
                    <a:lstStyle/>
                    <a:p>
                      <a:r>
                        <a:rPr lang="en-CA" dirty="0" smtClean="0"/>
                        <a:t>Showers</a:t>
                      </a:r>
                      <a:endParaRPr lang="en-CA" dirty="0"/>
                    </a:p>
                  </a:txBody>
                  <a:tcPr/>
                </a:tc>
              </a:tr>
              <a:tr h="658359">
                <a:tc>
                  <a:txBody>
                    <a:bodyPr/>
                    <a:lstStyle/>
                    <a:p>
                      <a:r>
                        <a:rPr lang="en-CA" dirty="0" smtClean="0"/>
                        <a:t>Visibility</a:t>
                      </a:r>
                      <a:endParaRPr lang="en-CA" dirty="0"/>
                    </a:p>
                  </a:txBody>
                  <a:tcPr/>
                </a:tc>
                <a:tc>
                  <a:txBody>
                    <a:bodyPr/>
                    <a:lstStyle/>
                    <a:p>
                      <a:r>
                        <a:rPr lang="en-CA" dirty="0" smtClean="0"/>
                        <a:t>Poor</a:t>
                      </a:r>
                      <a:endParaRPr lang="en-CA" dirty="0"/>
                    </a:p>
                  </a:txBody>
                  <a:tcPr/>
                </a:tc>
                <a:tc>
                  <a:txBody>
                    <a:bodyPr/>
                    <a:lstStyle/>
                    <a:p>
                      <a:r>
                        <a:rPr lang="en-CA" dirty="0" smtClean="0"/>
                        <a:t>Good</a:t>
                      </a:r>
                      <a:endParaRPr lang="en-CA" dirty="0"/>
                    </a:p>
                  </a:txBody>
                  <a:tcPr/>
                </a:tc>
              </a:tr>
              <a:tr h="658359">
                <a:tc>
                  <a:txBody>
                    <a:bodyPr/>
                    <a:lstStyle/>
                    <a:p>
                      <a:r>
                        <a:rPr lang="en-CA" dirty="0" smtClean="0"/>
                        <a:t>Winds</a:t>
                      </a:r>
                      <a:endParaRPr lang="en-CA" dirty="0"/>
                    </a:p>
                  </a:txBody>
                  <a:tcPr/>
                </a:tc>
                <a:tc>
                  <a:txBody>
                    <a:bodyPr/>
                    <a:lstStyle/>
                    <a:p>
                      <a:r>
                        <a:rPr lang="en-CA" dirty="0" smtClean="0"/>
                        <a:t>Steady</a:t>
                      </a:r>
                      <a:endParaRPr lang="en-CA" dirty="0"/>
                    </a:p>
                  </a:txBody>
                  <a:tcPr/>
                </a:tc>
                <a:tc>
                  <a:txBody>
                    <a:bodyPr/>
                    <a:lstStyle/>
                    <a:p>
                      <a:r>
                        <a:rPr lang="en-CA" dirty="0" smtClean="0"/>
                        <a:t>Gusty</a:t>
                      </a:r>
                      <a:endParaRPr lang="en-CA" dirty="0"/>
                    </a:p>
                  </a:txBody>
                  <a:tcPr/>
                </a:tc>
              </a:tr>
              <a:tr h="658359">
                <a:tc>
                  <a:txBody>
                    <a:bodyPr/>
                    <a:lstStyle/>
                    <a:p>
                      <a:r>
                        <a:rPr lang="en-CA" dirty="0" smtClean="0"/>
                        <a:t>Turbulence</a:t>
                      </a:r>
                      <a:endParaRPr lang="en-CA" dirty="0"/>
                    </a:p>
                  </a:txBody>
                  <a:tcPr/>
                </a:tc>
                <a:tc>
                  <a:txBody>
                    <a:bodyPr/>
                    <a:lstStyle/>
                    <a:p>
                      <a:r>
                        <a:rPr lang="en-CA" dirty="0" smtClean="0"/>
                        <a:t>Light</a:t>
                      </a:r>
                      <a:endParaRPr lang="en-CA" dirty="0"/>
                    </a:p>
                  </a:txBody>
                  <a:tcPr/>
                </a:tc>
                <a:tc>
                  <a:txBody>
                    <a:bodyPr/>
                    <a:lstStyle/>
                    <a:p>
                      <a:r>
                        <a:rPr lang="en-CA" dirty="0" smtClean="0"/>
                        <a:t>Moderate to Severe</a:t>
                      </a:r>
                      <a:endParaRPr lang="en-CA"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dirty="0" smtClean="0"/>
              <a:t>Divisions of the Atmosphere</a:t>
            </a:r>
          </a:p>
        </p:txBody>
      </p:sp>
      <p:sp>
        <p:nvSpPr>
          <p:cNvPr id="11" name="Text Placeholder 10"/>
          <p:cNvSpPr>
            <a:spLocks noGrp="1"/>
          </p:cNvSpPr>
          <p:nvPr>
            <p:ph type="body" idx="1"/>
          </p:nvPr>
        </p:nvSpPr>
        <p:spPr/>
        <p:txBody>
          <a:bodyPr/>
          <a:lstStyle/>
          <a:p>
            <a:r>
              <a:rPr lang="en-US" dirty="0" smtClean="0"/>
              <a:t>Stratosphere</a:t>
            </a:r>
          </a:p>
        </p:txBody>
      </p:sp>
      <p:sp>
        <p:nvSpPr>
          <p:cNvPr id="13" name="Text Placeholder 12"/>
          <p:cNvSpPr>
            <a:spLocks noGrp="1"/>
          </p:cNvSpPr>
          <p:nvPr>
            <p:ph type="body" sz="half" idx="3"/>
          </p:nvPr>
        </p:nvSpPr>
        <p:spPr/>
        <p:txBody>
          <a:bodyPr/>
          <a:lstStyle/>
          <a:p>
            <a:endParaRPr lang="en-CA"/>
          </a:p>
        </p:txBody>
      </p:sp>
      <p:sp>
        <p:nvSpPr>
          <p:cNvPr id="12" name="Content Placeholder 11"/>
          <p:cNvSpPr>
            <a:spLocks noGrp="1"/>
          </p:cNvSpPr>
          <p:nvPr>
            <p:ph sz="quarter" idx="2"/>
          </p:nvPr>
        </p:nvSpPr>
        <p:spPr/>
        <p:txBody>
          <a:bodyPr/>
          <a:lstStyle/>
          <a:p>
            <a:r>
              <a:rPr lang="en-US" dirty="0" smtClean="0"/>
              <a:t>Pressure continues to decrease with height</a:t>
            </a:r>
          </a:p>
          <a:p>
            <a:r>
              <a:rPr lang="en-US" dirty="0" smtClean="0"/>
              <a:t>Temperature slowly increases to 0°C</a:t>
            </a:r>
          </a:p>
          <a:p>
            <a:r>
              <a:rPr lang="en-US" dirty="0" smtClean="0"/>
              <a:t>Water </a:t>
            </a:r>
            <a:r>
              <a:rPr lang="en-US" dirty="0" err="1" smtClean="0"/>
              <a:t>vapour</a:t>
            </a:r>
            <a:r>
              <a:rPr lang="en-US" dirty="0" smtClean="0"/>
              <a:t> and air currents are almost nonexistent</a:t>
            </a:r>
          </a:p>
          <a:p>
            <a:r>
              <a:rPr lang="en-US" dirty="0" smtClean="0"/>
              <a:t>The top layer is called the </a:t>
            </a:r>
            <a:r>
              <a:rPr lang="en-US" b="1" dirty="0" err="1" smtClean="0"/>
              <a:t>Stratopause</a:t>
            </a:r>
            <a:endParaRPr lang="en-US" b="1" dirty="0" smtClean="0"/>
          </a:p>
        </p:txBody>
      </p:sp>
      <p:sp>
        <p:nvSpPr>
          <p:cNvPr id="14" name="Content Placeholder 13"/>
          <p:cNvSpPr>
            <a:spLocks noGrp="1"/>
          </p:cNvSpPr>
          <p:nvPr>
            <p:ph sz="quarter" idx="4"/>
          </p:nvPr>
        </p:nvSpPr>
        <p:spPr/>
        <p:txBody>
          <a:bodyPr/>
          <a:lstStyle/>
          <a:p>
            <a:endParaRPr lang="en-CA" dirty="0"/>
          </a:p>
        </p:txBody>
      </p:sp>
      <p:grpSp>
        <p:nvGrpSpPr>
          <p:cNvPr id="2" name="Group 13"/>
          <p:cNvGrpSpPr>
            <a:grpSpLocks/>
          </p:cNvGrpSpPr>
          <p:nvPr/>
        </p:nvGrpSpPr>
        <p:grpSpPr bwMode="auto">
          <a:xfrm>
            <a:off x="381000" y="1676400"/>
            <a:ext cx="7467600" cy="3962400"/>
            <a:chOff x="240" y="1056"/>
            <a:chExt cx="4704" cy="2496"/>
          </a:xfrm>
        </p:grpSpPr>
        <p:sp>
          <p:nvSpPr>
            <p:cNvPr id="8200" name="Oval 5"/>
            <p:cNvSpPr>
              <a:spLocks noChangeArrowheads="1"/>
            </p:cNvSpPr>
            <p:nvPr/>
          </p:nvSpPr>
          <p:spPr bwMode="auto">
            <a:xfrm>
              <a:off x="2976" y="1680"/>
              <a:ext cx="1968" cy="1872"/>
            </a:xfrm>
            <a:prstGeom prst="ellipse">
              <a:avLst/>
            </a:prstGeom>
            <a:solidFill>
              <a:srgbClr val="3399FF"/>
            </a:solidFill>
            <a:ln w="9525">
              <a:solidFill>
                <a:schemeClr val="tx1"/>
              </a:solidFill>
              <a:round/>
              <a:headEnd/>
              <a:tailEnd/>
            </a:ln>
          </p:spPr>
          <p:txBody>
            <a:bodyPr wrap="none" anchor="ctr"/>
            <a:lstStyle/>
            <a:p>
              <a:endParaRPr lang="en-CA" dirty="0"/>
            </a:p>
          </p:txBody>
        </p:sp>
        <p:sp>
          <p:nvSpPr>
            <p:cNvPr id="8201" name="Line 11"/>
            <p:cNvSpPr>
              <a:spLocks noChangeShapeType="1"/>
            </p:cNvSpPr>
            <p:nvPr/>
          </p:nvSpPr>
          <p:spPr bwMode="auto">
            <a:xfrm>
              <a:off x="2160" y="1296"/>
              <a:ext cx="1152" cy="816"/>
            </a:xfrm>
            <a:prstGeom prst="line">
              <a:avLst/>
            </a:prstGeom>
            <a:noFill/>
            <a:ln w="38100">
              <a:solidFill>
                <a:srgbClr val="FF3300"/>
              </a:solidFill>
              <a:round/>
              <a:headEnd/>
              <a:tailEnd type="triangle" w="med" len="med"/>
            </a:ln>
          </p:spPr>
          <p:txBody>
            <a:bodyPr wrap="none" anchor="ctr"/>
            <a:lstStyle/>
            <a:p>
              <a:endParaRPr lang="en-US" dirty="0"/>
            </a:p>
          </p:txBody>
        </p:sp>
        <p:sp>
          <p:nvSpPr>
            <p:cNvPr id="8202" name="Text Box 12"/>
            <p:cNvSpPr txBox="1">
              <a:spLocks noChangeArrowheads="1"/>
            </p:cNvSpPr>
            <p:nvPr/>
          </p:nvSpPr>
          <p:spPr bwMode="auto">
            <a:xfrm>
              <a:off x="240" y="1056"/>
              <a:ext cx="1872" cy="288"/>
            </a:xfrm>
            <a:prstGeom prst="rect">
              <a:avLst/>
            </a:prstGeom>
            <a:noFill/>
            <a:ln w="9525">
              <a:noFill/>
              <a:miter lim="800000"/>
              <a:headEnd/>
              <a:tailEnd/>
            </a:ln>
          </p:spPr>
          <p:txBody>
            <a:bodyPr>
              <a:spAutoFit/>
            </a:bodyPr>
            <a:lstStyle/>
            <a:p>
              <a:pPr algn="r"/>
              <a:endParaRPr lang="en-US" b="1" dirty="0"/>
            </a:p>
          </p:txBody>
        </p:sp>
      </p:grpSp>
      <p:sp>
        <p:nvSpPr>
          <p:cNvPr id="8196" name="Oval 6"/>
          <p:cNvSpPr>
            <a:spLocks noChangeArrowheads="1"/>
          </p:cNvSpPr>
          <p:nvPr/>
        </p:nvSpPr>
        <p:spPr bwMode="auto">
          <a:xfrm>
            <a:off x="5105400" y="3276600"/>
            <a:ext cx="2362200" cy="1752600"/>
          </a:xfrm>
          <a:prstGeom prst="ellipse">
            <a:avLst/>
          </a:prstGeom>
          <a:gradFill rotWithShape="0">
            <a:gsLst>
              <a:gs pos="0">
                <a:srgbClr val="66CCFF"/>
              </a:gs>
              <a:gs pos="100000">
                <a:srgbClr val="0000FF"/>
              </a:gs>
            </a:gsLst>
            <a:path path="shape">
              <a:fillToRect l="50000" t="50000" r="50000" b="50000"/>
            </a:path>
          </a:gradFill>
          <a:ln w="9525">
            <a:solidFill>
              <a:schemeClr val="tx1"/>
            </a:solidFill>
            <a:round/>
            <a:headEnd/>
            <a:tailEnd/>
          </a:ln>
        </p:spPr>
        <p:txBody>
          <a:bodyPr wrap="none" anchor="ctr"/>
          <a:lstStyle/>
          <a:p>
            <a:endParaRPr lang="en-CA" dirty="0"/>
          </a:p>
        </p:txBody>
      </p:sp>
      <p:sp>
        <p:nvSpPr>
          <p:cNvPr id="8198" name="Text Box 8"/>
          <p:cNvSpPr txBox="1">
            <a:spLocks noChangeArrowheads="1"/>
          </p:cNvSpPr>
          <p:nvPr/>
        </p:nvSpPr>
        <p:spPr bwMode="auto">
          <a:xfrm>
            <a:off x="0" y="1676400"/>
            <a:ext cx="3429000" cy="457200"/>
          </a:xfrm>
          <a:prstGeom prst="rect">
            <a:avLst/>
          </a:prstGeom>
          <a:noFill/>
          <a:ln w="9525">
            <a:noFill/>
            <a:miter lim="800000"/>
            <a:headEnd/>
            <a:tailEnd/>
          </a:ln>
        </p:spPr>
        <p:txBody>
          <a:bodyPr>
            <a:spAutoFit/>
          </a:bodyPr>
          <a:lstStyle/>
          <a:p>
            <a:endParaRPr lang="en-US" dirty="0"/>
          </a:p>
        </p:txBody>
      </p:sp>
      <p:pic>
        <p:nvPicPr>
          <p:cNvPr id="3" name="Picture 10" descr="C:\Documents and Settings\Jurij Bilyk\My Documents\My Pictures\Flying Schol PP\38-901865953.gif"/>
          <p:cNvPicPr>
            <a:picLocks noChangeAspect="1" noChangeArrowheads="1"/>
          </p:cNvPicPr>
          <p:nvPr/>
        </p:nvPicPr>
        <p:blipFill>
          <a:blip r:embed="rId3" cstate="print"/>
          <a:srcRect/>
          <a:stretch>
            <a:fillRect/>
          </a:stretch>
        </p:blipFill>
        <p:spPr bwMode="auto">
          <a:xfrm>
            <a:off x="5410200" y="3352800"/>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additive="base">
                                        <p:cTn id="2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additive="base">
                                        <p:cTn id="2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 calcmode="lin" valueType="num">
                                      <p:cBhvr additive="base">
                                        <p:cTn id="3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Lapse Rate</a:t>
            </a:r>
          </a:p>
        </p:txBody>
      </p:sp>
      <p:sp>
        <p:nvSpPr>
          <p:cNvPr id="4" name="Content Placeholder 3"/>
          <p:cNvSpPr>
            <a:spLocks noGrp="1"/>
          </p:cNvSpPr>
          <p:nvPr>
            <p:ph idx="1"/>
          </p:nvPr>
        </p:nvSpPr>
        <p:spPr/>
        <p:txBody>
          <a:bodyPr/>
          <a:lstStyle/>
          <a:p>
            <a:r>
              <a:rPr lang="en-US" sz="2800" b="1" dirty="0" smtClean="0"/>
              <a:t>Steep lapse rate:</a:t>
            </a:r>
            <a:r>
              <a:rPr lang="en-US" sz="2800" dirty="0" smtClean="0"/>
              <a:t> indicates unstable air</a:t>
            </a:r>
          </a:p>
          <a:p>
            <a:pPr lvl="1"/>
            <a:r>
              <a:rPr lang="en-US" sz="2400" dirty="0" smtClean="0"/>
              <a:t>Cumuliform clouds, showery precipitation, good visibility, and turbulence</a:t>
            </a:r>
          </a:p>
          <a:p>
            <a:r>
              <a:rPr lang="en-US" sz="2800" b="1" dirty="0" smtClean="0"/>
              <a:t>Shallow lapse rate: </a:t>
            </a:r>
            <a:r>
              <a:rPr lang="en-US" sz="2800" dirty="0" smtClean="0"/>
              <a:t>indicates stable air</a:t>
            </a:r>
            <a:endParaRPr lang="en-US" sz="2800" b="1" dirty="0" smtClean="0"/>
          </a:p>
          <a:p>
            <a:pPr lvl="1"/>
            <a:r>
              <a:rPr lang="en-US" sz="2400" dirty="0" smtClean="0"/>
              <a:t>Stratiform cloud, steady precipitation, poor visibility, and smooth air </a:t>
            </a:r>
          </a:p>
          <a:p>
            <a:r>
              <a:rPr lang="en-US" sz="2800" dirty="0" smtClean="0"/>
              <a:t>Generally speaking:</a:t>
            </a:r>
          </a:p>
          <a:p>
            <a:pPr lvl="1"/>
            <a:r>
              <a:rPr lang="en-US" sz="2400" b="1" dirty="0" smtClean="0"/>
              <a:t>Heating From Below </a:t>
            </a:r>
            <a:r>
              <a:rPr lang="en-US" sz="2400" dirty="0" smtClean="0"/>
              <a:t>produces</a:t>
            </a:r>
            <a:r>
              <a:rPr lang="en-US" sz="2400" b="1" dirty="0" smtClean="0"/>
              <a:t> Unstable Air</a:t>
            </a:r>
          </a:p>
          <a:p>
            <a:pPr lvl="1"/>
            <a:r>
              <a:rPr lang="en-US" sz="2400" b="1" dirty="0" smtClean="0"/>
              <a:t>Cooling From Below </a:t>
            </a:r>
            <a:r>
              <a:rPr lang="en-US" sz="2400" dirty="0" smtClean="0"/>
              <a:t>produces</a:t>
            </a:r>
            <a:r>
              <a:rPr lang="en-US" sz="2400" b="1" dirty="0" smtClean="0"/>
              <a:t> Stable Air</a:t>
            </a:r>
          </a:p>
          <a:p>
            <a:endParaRPr lang="en-US"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the ICAO standard lapse rate?</a:t>
            </a:r>
          </a:p>
          <a:p>
            <a:pPr marL="514350" indent="-514350">
              <a:buFont typeface="+mj-lt"/>
              <a:buAutoNum type="arabicPeriod"/>
            </a:pPr>
            <a:endParaRPr lang="en-US" dirty="0" smtClean="0"/>
          </a:p>
          <a:p>
            <a:pPr marL="514350" indent="-514350">
              <a:buFont typeface="+mj-lt"/>
              <a:buAutoNum type="arabicPeriod"/>
            </a:pPr>
            <a:r>
              <a:rPr lang="en-US" dirty="0" smtClean="0"/>
              <a:t>Name some changes of state of water</a:t>
            </a:r>
          </a:p>
          <a:p>
            <a:pPr marL="514350" indent="-514350">
              <a:buFont typeface="+mj-lt"/>
              <a:buAutoNum type="arabicPeriod"/>
            </a:pPr>
            <a:endParaRPr lang="en-US" dirty="0" smtClean="0"/>
          </a:p>
          <a:p>
            <a:pPr marL="514350" indent="-514350">
              <a:buFont typeface="+mj-lt"/>
              <a:buAutoNum type="arabicPeriod"/>
            </a:pPr>
            <a:r>
              <a:rPr lang="en-US" dirty="0" smtClean="0"/>
              <a:t>Which indicates stable air: steep lapse rate or shallow lapse rate?</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is the atmosphere heated?</a:t>
            </a:r>
          </a:p>
          <a:p>
            <a:pPr marL="514350" indent="-514350">
              <a:buFont typeface="+mj-lt"/>
              <a:buAutoNum type="arabicPeriod"/>
            </a:pPr>
            <a:endParaRPr lang="en-US" dirty="0" smtClean="0"/>
          </a:p>
          <a:p>
            <a:pPr marL="514350" indent="-514350">
              <a:buFont typeface="+mj-lt"/>
              <a:buAutoNum type="arabicPeriod"/>
            </a:pPr>
            <a:r>
              <a:rPr lang="en-US" dirty="0" smtClean="0"/>
              <a:t>What direction do winds flow around a low?</a:t>
            </a:r>
          </a:p>
          <a:p>
            <a:pPr marL="514350" indent="-514350">
              <a:buFont typeface="+mj-lt"/>
              <a:buAutoNum type="arabicPeriod"/>
            </a:pPr>
            <a:endParaRPr lang="en-US" dirty="0" smtClean="0"/>
          </a:p>
          <a:p>
            <a:pPr marL="514350" indent="-514350">
              <a:buFont typeface="+mj-lt"/>
              <a:buAutoNum type="arabicPeriod"/>
            </a:pPr>
            <a:r>
              <a:rPr lang="en-US" dirty="0" smtClean="0"/>
              <a:t>Define relative humidity.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mtClean="0"/>
              <a:t>Topics Covered Today:</a:t>
            </a:r>
          </a:p>
          <a:p>
            <a:pPr lvl="1"/>
            <a:r>
              <a:rPr lang="en-US" smtClean="0"/>
              <a:t>Properties of the Atmosphere</a:t>
            </a:r>
          </a:p>
          <a:p>
            <a:pPr lvl="1"/>
            <a:r>
              <a:rPr lang="en-US" smtClean="0"/>
              <a:t>Clouds, Classifications and Families</a:t>
            </a:r>
          </a:p>
          <a:p>
            <a:pPr lvl="1"/>
            <a:r>
              <a:rPr lang="en-US" smtClean="0"/>
              <a:t>Atmospheric Pressure and Density</a:t>
            </a:r>
          </a:p>
          <a:p>
            <a:pPr lvl="1"/>
            <a:r>
              <a:rPr lang="en-US" smtClean="0"/>
              <a:t>Pressure Systems</a:t>
            </a:r>
          </a:p>
          <a:p>
            <a:pPr lvl="1"/>
            <a:r>
              <a:rPr lang="en-US" smtClean="0"/>
              <a:t>Winds</a:t>
            </a:r>
          </a:p>
          <a:p>
            <a:pPr lvl="1"/>
            <a:r>
              <a:rPr lang="en-US" smtClean="0"/>
              <a:t>Humidity, Temperature and Stability</a:t>
            </a:r>
          </a:p>
          <a:p>
            <a:r>
              <a:rPr lang="en-US" smtClean="0"/>
              <a:t>Next class we will continue Meteorology</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p:txBody>
          <a:bodyPr/>
          <a:lstStyle/>
          <a:p>
            <a:r>
              <a:rPr lang="en-US" smtClean="0"/>
              <a:t>Divisions of the Atmosphere</a:t>
            </a:r>
            <a:endParaRPr lang="en-US" dirty="0" smtClean="0"/>
          </a:p>
        </p:txBody>
      </p:sp>
      <p:sp>
        <p:nvSpPr>
          <p:cNvPr id="12" name="Text Placeholder 11"/>
          <p:cNvSpPr>
            <a:spLocks noGrp="1"/>
          </p:cNvSpPr>
          <p:nvPr>
            <p:ph type="body" idx="1"/>
          </p:nvPr>
        </p:nvSpPr>
        <p:spPr/>
        <p:txBody>
          <a:bodyPr/>
          <a:lstStyle/>
          <a:p>
            <a:r>
              <a:rPr lang="en-US" smtClean="0"/>
              <a:t>Mesosphere</a:t>
            </a:r>
            <a:endParaRPr lang="en-US" dirty="0" smtClean="0"/>
          </a:p>
        </p:txBody>
      </p:sp>
      <p:sp>
        <p:nvSpPr>
          <p:cNvPr id="14" name="Text Placeholder 13"/>
          <p:cNvSpPr>
            <a:spLocks noGrp="1"/>
          </p:cNvSpPr>
          <p:nvPr>
            <p:ph type="body" sz="half" idx="3"/>
          </p:nvPr>
        </p:nvSpPr>
        <p:spPr/>
        <p:txBody>
          <a:bodyPr/>
          <a:lstStyle/>
          <a:p>
            <a:endParaRPr lang="en-CA"/>
          </a:p>
        </p:txBody>
      </p:sp>
      <p:sp>
        <p:nvSpPr>
          <p:cNvPr id="13" name="Content Placeholder 12"/>
          <p:cNvSpPr>
            <a:spLocks noGrp="1"/>
          </p:cNvSpPr>
          <p:nvPr>
            <p:ph sz="quarter" idx="2"/>
          </p:nvPr>
        </p:nvSpPr>
        <p:spPr/>
        <p:txBody>
          <a:bodyPr/>
          <a:lstStyle/>
          <a:p>
            <a:r>
              <a:rPr lang="en-US" dirty="0" smtClean="0"/>
              <a:t>Temperature decreases with altitude</a:t>
            </a:r>
          </a:p>
          <a:p>
            <a:r>
              <a:rPr lang="en-US" dirty="0" smtClean="0"/>
              <a:t>The top layer is called the </a:t>
            </a:r>
            <a:r>
              <a:rPr lang="en-US" b="1" dirty="0" err="1" smtClean="0"/>
              <a:t>Mesopause</a:t>
            </a:r>
            <a:endParaRPr lang="en-US" b="1" dirty="0" smtClean="0"/>
          </a:p>
          <a:p>
            <a:r>
              <a:rPr lang="en-US" dirty="0" smtClean="0"/>
              <a:t>Temperature decreases rapidly to -100°C at the </a:t>
            </a:r>
            <a:r>
              <a:rPr lang="en-US" dirty="0" err="1" smtClean="0"/>
              <a:t>mesopause</a:t>
            </a:r>
            <a:endParaRPr lang="en-US" b="1" dirty="0" smtClean="0"/>
          </a:p>
        </p:txBody>
      </p:sp>
      <p:sp>
        <p:nvSpPr>
          <p:cNvPr id="15" name="Content Placeholder 14"/>
          <p:cNvSpPr>
            <a:spLocks noGrp="1"/>
          </p:cNvSpPr>
          <p:nvPr>
            <p:ph sz="quarter" idx="4"/>
          </p:nvPr>
        </p:nvSpPr>
        <p:spPr/>
        <p:txBody>
          <a:bodyPr/>
          <a:lstStyle/>
          <a:p>
            <a:endParaRPr lang="en-CA"/>
          </a:p>
        </p:txBody>
      </p:sp>
      <p:grpSp>
        <p:nvGrpSpPr>
          <p:cNvPr id="2" name="Group 13"/>
          <p:cNvGrpSpPr>
            <a:grpSpLocks/>
          </p:cNvGrpSpPr>
          <p:nvPr/>
        </p:nvGrpSpPr>
        <p:grpSpPr bwMode="auto">
          <a:xfrm>
            <a:off x="381000" y="1676400"/>
            <a:ext cx="7924800" cy="4419600"/>
            <a:chOff x="240" y="1056"/>
            <a:chExt cx="4992" cy="2784"/>
          </a:xfrm>
        </p:grpSpPr>
        <p:sp>
          <p:nvSpPr>
            <p:cNvPr id="9225" name="Oval 3"/>
            <p:cNvSpPr>
              <a:spLocks noChangeArrowheads="1"/>
            </p:cNvSpPr>
            <p:nvPr/>
          </p:nvSpPr>
          <p:spPr bwMode="auto">
            <a:xfrm>
              <a:off x="2688" y="1392"/>
              <a:ext cx="2544" cy="2448"/>
            </a:xfrm>
            <a:prstGeom prst="ellipse">
              <a:avLst/>
            </a:prstGeom>
            <a:solidFill>
              <a:schemeClr val="bg1"/>
            </a:solidFill>
            <a:ln w="9525">
              <a:solidFill>
                <a:schemeClr val="tx1"/>
              </a:solidFill>
              <a:round/>
              <a:headEnd/>
              <a:tailEnd/>
            </a:ln>
          </p:spPr>
          <p:txBody>
            <a:bodyPr wrap="none" anchor="ctr"/>
            <a:lstStyle/>
            <a:p>
              <a:endParaRPr lang="en-CA" dirty="0"/>
            </a:p>
          </p:txBody>
        </p:sp>
        <p:sp>
          <p:nvSpPr>
            <p:cNvPr id="9226" name="Line 11"/>
            <p:cNvSpPr>
              <a:spLocks noChangeShapeType="1"/>
            </p:cNvSpPr>
            <p:nvPr/>
          </p:nvSpPr>
          <p:spPr bwMode="auto">
            <a:xfrm>
              <a:off x="2160" y="1296"/>
              <a:ext cx="960" cy="624"/>
            </a:xfrm>
            <a:prstGeom prst="line">
              <a:avLst/>
            </a:prstGeom>
            <a:noFill/>
            <a:ln w="38100">
              <a:solidFill>
                <a:srgbClr val="FF3300"/>
              </a:solidFill>
              <a:round/>
              <a:headEnd/>
              <a:tailEnd type="triangle" w="med" len="med"/>
            </a:ln>
          </p:spPr>
          <p:txBody>
            <a:bodyPr wrap="none" anchor="ctr"/>
            <a:lstStyle/>
            <a:p>
              <a:endParaRPr lang="en-US" dirty="0"/>
            </a:p>
          </p:txBody>
        </p:sp>
        <p:sp>
          <p:nvSpPr>
            <p:cNvPr id="9227" name="Text Box 12"/>
            <p:cNvSpPr txBox="1">
              <a:spLocks noChangeArrowheads="1"/>
            </p:cNvSpPr>
            <p:nvPr/>
          </p:nvSpPr>
          <p:spPr bwMode="auto">
            <a:xfrm>
              <a:off x="240" y="1056"/>
              <a:ext cx="1872" cy="288"/>
            </a:xfrm>
            <a:prstGeom prst="rect">
              <a:avLst/>
            </a:prstGeom>
            <a:noFill/>
            <a:ln w="9525">
              <a:noFill/>
              <a:miter lim="800000"/>
              <a:headEnd/>
              <a:tailEnd/>
            </a:ln>
          </p:spPr>
          <p:txBody>
            <a:bodyPr>
              <a:spAutoFit/>
            </a:bodyPr>
            <a:lstStyle/>
            <a:p>
              <a:pPr algn="r"/>
              <a:endParaRPr lang="en-US" b="1" dirty="0"/>
            </a:p>
          </p:txBody>
        </p:sp>
      </p:grpSp>
      <p:sp>
        <p:nvSpPr>
          <p:cNvPr id="9220" name="Oval 5"/>
          <p:cNvSpPr>
            <a:spLocks noChangeArrowheads="1"/>
          </p:cNvSpPr>
          <p:nvPr/>
        </p:nvSpPr>
        <p:spPr bwMode="auto">
          <a:xfrm>
            <a:off x="4724400" y="2667000"/>
            <a:ext cx="3124200" cy="2971800"/>
          </a:xfrm>
          <a:prstGeom prst="ellipse">
            <a:avLst/>
          </a:prstGeom>
          <a:solidFill>
            <a:srgbClr val="3399FF"/>
          </a:solidFill>
          <a:ln w="9525">
            <a:solidFill>
              <a:schemeClr val="tx1"/>
            </a:solidFill>
            <a:round/>
            <a:headEnd/>
            <a:tailEnd/>
          </a:ln>
        </p:spPr>
        <p:txBody>
          <a:bodyPr wrap="none" anchor="ctr"/>
          <a:lstStyle/>
          <a:p>
            <a:endParaRPr lang="en-CA" dirty="0"/>
          </a:p>
        </p:txBody>
      </p:sp>
      <p:sp>
        <p:nvSpPr>
          <p:cNvPr id="9221" name="Oval 6"/>
          <p:cNvSpPr>
            <a:spLocks noChangeArrowheads="1"/>
          </p:cNvSpPr>
          <p:nvPr/>
        </p:nvSpPr>
        <p:spPr bwMode="auto">
          <a:xfrm>
            <a:off x="5105400" y="3276600"/>
            <a:ext cx="2362200" cy="1752600"/>
          </a:xfrm>
          <a:prstGeom prst="ellipse">
            <a:avLst/>
          </a:prstGeom>
          <a:gradFill rotWithShape="0">
            <a:gsLst>
              <a:gs pos="0">
                <a:srgbClr val="66CCFF"/>
              </a:gs>
              <a:gs pos="100000">
                <a:srgbClr val="0000FF"/>
              </a:gs>
            </a:gsLst>
            <a:path path="shape">
              <a:fillToRect l="50000" t="50000" r="50000" b="50000"/>
            </a:path>
          </a:gradFill>
          <a:ln w="9525">
            <a:solidFill>
              <a:schemeClr val="tx1"/>
            </a:solidFill>
            <a:round/>
            <a:headEnd/>
            <a:tailEnd/>
          </a:ln>
        </p:spPr>
        <p:txBody>
          <a:bodyPr wrap="none" anchor="ctr"/>
          <a:lstStyle/>
          <a:p>
            <a:endParaRPr lang="en-CA" dirty="0"/>
          </a:p>
        </p:txBody>
      </p:sp>
      <p:sp>
        <p:nvSpPr>
          <p:cNvPr id="3" name="Text Box 8"/>
          <p:cNvSpPr txBox="1">
            <a:spLocks noChangeArrowheads="1"/>
          </p:cNvSpPr>
          <p:nvPr/>
        </p:nvSpPr>
        <p:spPr bwMode="auto">
          <a:xfrm>
            <a:off x="0" y="1676400"/>
            <a:ext cx="3429000" cy="457200"/>
          </a:xfrm>
          <a:prstGeom prst="rect">
            <a:avLst/>
          </a:prstGeom>
          <a:noFill/>
          <a:ln w="9525">
            <a:noFill/>
            <a:miter lim="800000"/>
            <a:headEnd/>
            <a:tailEnd/>
          </a:ln>
        </p:spPr>
        <p:txBody>
          <a:bodyPr>
            <a:spAutoFit/>
          </a:bodyPr>
          <a:lstStyle/>
          <a:p>
            <a:endParaRPr lang="en-US" dirty="0"/>
          </a:p>
        </p:txBody>
      </p:sp>
      <p:pic>
        <p:nvPicPr>
          <p:cNvPr id="9224" name="Picture 10" descr="C:\Documents and Settings\Jurij Bilyk\My Documents\My Pictures\Flying Schol PP\38-901865953.gif"/>
          <p:cNvPicPr>
            <a:picLocks noChangeAspect="1" noChangeArrowheads="1"/>
          </p:cNvPicPr>
          <p:nvPr/>
        </p:nvPicPr>
        <p:blipFill>
          <a:blip r:embed="rId3" cstate="print"/>
          <a:srcRect/>
          <a:stretch>
            <a:fillRect/>
          </a:stretch>
        </p:blipFill>
        <p:spPr bwMode="auto">
          <a:xfrm>
            <a:off x="5410200" y="3352800"/>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smtClean="0"/>
              <a:t>Divisions of the Atmosphere</a:t>
            </a:r>
            <a:endParaRPr lang="en-US" dirty="0" smtClean="0"/>
          </a:p>
        </p:txBody>
      </p:sp>
      <p:sp>
        <p:nvSpPr>
          <p:cNvPr id="15" name="Text Placeholder 14"/>
          <p:cNvSpPr>
            <a:spLocks noGrp="1"/>
          </p:cNvSpPr>
          <p:nvPr>
            <p:ph type="body" idx="1"/>
          </p:nvPr>
        </p:nvSpPr>
        <p:spPr/>
        <p:txBody>
          <a:bodyPr/>
          <a:lstStyle/>
          <a:p>
            <a:r>
              <a:rPr lang="en-US" smtClean="0"/>
              <a:t>Thermosphere</a:t>
            </a:r>
            <a:endParaRPr lang="en-US" dirty="0" smtClean="0"/>
          </a:p>
        </p:txBody>
      </p:sp>
      <p:sp>
        <p:nvSpPr>
          <p:cNvPr id="27" name="Text Placeholder 26"/>
          <p:cNvSpPr>
            <a:spLocks noGrp="1"/>
          </p:cNvSpPr>
          <p:nvPr>
            <p:ph type="body" sz="half" idx="3"/>
          </p:nvPr>
        </p:nvSpPr>
        <p:spPr/>
        <p:txBody>
          <a:bodyPr/>
          <a:lstStyle/>
          <a:p>
            <a:endParaRPr lang="en-CA"/>
          </a:p>
        </p:txBody>
      </p:sp>
      <p:sp>
        <p:nvSpPr>
          <p:cNvPr id="16" name="Content Placeholder 15"/>
          <p:cNvSpPr>
            <a:spLocks noGrp="1"/>
          </p:cNvSpPr>
          <p:nvPr>
            <p:ph sz="quarter" idx="2"/>
          </p:nvPr>
        </p:nvSpPr>
        <p:spPr/>
        <p:txBody>
          <a:bodyPr/>
          <a:lstStyle/>
          <a:p>
            <a:r>
              <a:rPr lang="en-US" dirty="0" smtClean="0"/>
              <a:t>Temperature increases to 3000°C</a:t>
            </a:r>
          </a:p>
          <a:p>
            <a:endParaRPr lang="en-US" dirty="0" smtClean="0"/>
          </a:p>
          <a:p>
            <a:r>
              <a:rPr lang="en-US" dirty="0" smtClean="0"/>
              <a:t>Contains two layers:</a:t>
            </a:r>
          </a:p>
          <a:p>
            <a:r>
              <a:rPr lang="en-US" dirty="0" smtClean="0"/>
              <a:t>Ionosphere</a:t>
            </a:r>
          </a:p>
          <a:p>
            <a:pPr lvl="1"/>
            <a:r>
              <a:rPr lang="en-US" dirty="0" smtClean="0"/>
              <a:t>Reflects low, medium, and high frequency radio waves</a:t>
            </a:r>
          </a:p>
          <a:p>
            <a:r>
              <a:rPr lang="en-US" dirty="0" smtClean="0"/>
              <a:t>Exosphere</a:t>
            </a:r>
          </a:p>
          <a:p>
            <a:pPr lvl="1"/>
            <a:r>
              <a:rPr lang="en-US" dirty="0" smtClean="0"/>
              <a:t>Edge of space</a:t>
            </a:r>
          </a:p>
        </p:txBody>
      </p:sp>
      <p:sp>
        <p:nvSpPr>
          <p:cNvPr id="28" name="Content Placeholder 27"/>
          <p:cNvSpPr>
            <a:spLocks noGrp="1"/>
          </p:cNvSpPr>
          <p:nvPr>
            <p:ph sz="quarter" idx="4"/>
          </p:nvPr>
        </p:nvSpPr>
        <p:spPr/>
        <p:txBody>
          <a:bodyPr/>
          <a:lstStyle/>
          <a:p>
            <a:endParaRPr lang="en-CA"/>
          </a:p>
        </p:txBody>
      </p:sp>
      <p:grpSp>
        <p:nvGrpSpPr>
          <p:cNvPr id="2" name="Group 13"/>
          <p:cNvGrpSpPr>
            <a:grpSpLocks/>
          </p:cNvGrpSpPr>
          <p:nvPr/>
        </p:nvGrpSpPr>
        <p:grpSpPr bwMode="auto">
          <a:xfrm>
            <a:off x="3429000" y="1752600"/>
            <a:ext cx="5334000" cy="4800600"/>
            <a:chOff x="2160" y="1104"/>
            <a:chExt cx="3360" cy="3024"/>
          </a:xfrm>
        </p:grpSpPr>
        <p:sp>
          <p:nvSpPr>
            <p:cNvPr id="10250" name="Oval 2"/>
            <p:cNvSpPr>
              <a:spLocks noChangeArrowheads="1"/>
            </p:cNvSpPr>
            <p:nvPr/>
          </p:nvSpPr>
          <p:spPr bwMode="auto">
            <a:xfrm>
              <a:off x="2400" y="1104"/>
              <a:ext cx="3120" cy="3024"/>
            </a:xfrm>
            <a:prstGeom prst="ellipse">
              <a:avLst/>
            </a:prstGeom>
            <a:solidFill>
              <a:srgbClr val="FFFF00"/>
            </a:solidFill>
            <a:ln w="9525">
              <a:solidFill>
                <a:schemeClr val="tx1"/>
              </a:solidFill>
              <a:round/>
              <a:headEnd/>
              <a:tailEnd/>
            </a:ln>
          </p:spPr>
          <p:txBody>
            <a:bodyPr wrap="none" anchor="ctr"/>
            <a:lstStyle/>
            <a:p>
              <a:endParaRPr lang="en-CA" dirty="0"/>
            </a:p>
          </p:txBody>
        </p:sp>
        <p:sp>
          <p:nvSpPr>
            <p:cNvPr id="10251" name="Line 11"/>
            <p:cNvSpPr>
              <a:spLocks noChangeShapeType="1"/>
            </p:cNvSpPr>
            <p:nvPr/>
          </p:nvSpPr>
          <p:spPr bwMode="auto">
            <a:xfrm>
              <a:off x="2160" y="1296"/>
              <a:ext cx="768" cy="384"/>
            </a:xfrm>
            <a:prstGeom prst="line">
              <a:avLst/>
            </a:prstGeom>
            <a:noFill/>
            <a:ln w="38100">
              <a:solidFill>
                <a:srgbClr val="FF3300"/>
              </a:solidFill>
              <a:round/>
              <a:headEnd/>
              <a:tailEnd type="triangle" w="med" len="med"/>
            </a:ln>
          </p:spPr>
          <p:txBody>
            <a:bodyPr wrap="none" anchor="ctr"/>
            <a:lstStyle/>
            <a:p>
              <a:endParaRPr lang="en-US" dirty="0"/>
            </a:p>
          </p:txBody>
        </p:sp>
      </p:grpSp>
      <p:sp>
        <p:nvSpPr>
          <p:cNvPr id="10243" name="Oval 3"/>
          <p:cNvSpPr>
            <a:spLocks noChangeArrowheads="1"/>
          </p:cNvSpPr>
          <p:nvPr/>
        </p:nvSpPr>
        <p:spPr bwMode="auto">
          <a:xfrm>
            <a:off x="4267200" y="2209800"/>
            <a:ext cx="4038600" cy="3886200"/>
          </a:xfrm>
          <a:prstGeom prst="ellipse">
            <a:avLst/>
          </a:prstGeom>
          <a:solidFill>
            <a:schemeClr val="bg1"/>
          </a:solidFill>
          <a:ln w="9525">
            <a:solidFill>
              <a:schemeClr val="tx1"/>
            </a:solidFill>
            <a:round/>
            <a:headEnd/>
            <a:tailEnd/>
          </a:ln>
        </p:spPr>
        <p:txBody>
          <a:bodyPr wrap="none" anchor="ctr"/>
          <a:lstStyle/>
          <a:p>
            <a:endParaRPr lang="en-CA" dirty="0"/>
          </a:p>
        </p:txBody>
      </p:sp>
      <p:sp>
        <p:nvSpPr>
          <p:cNvPr id="10245" name="Oval 5"/>
          <p:cNvSpPr>
            <a:spLocks noChangeArrowheads="1"/>
          </p:cNvSpPr>
          <p:nvPr/>
        </p:nvSpPr>
        <p:spPr bwMode="auto">
          <a:xfrm>
            <a:off x="4724400" y="2667000"/>
            <a:ext cx="3124200" cy="2971800"/>
          </a:xfrm>
          <a:prstGeom prst="ellipse">
            <a:avLst/>
          </a:prstGeom>
          <a:solidFill>
            <a:srgbClr val="3399FF"/>
          </a:solidFill>
          <a:ln w="9525">
            <a:solidFill>
              <a:schemeClr val="tx1"/>
            </a:solidFill>
            <a:round/>
            <a:headEnd/>
            <a:tailEnd/>
          </a:ln>
        </p:spPr>
        <p:txBody>
          <a:bodyPr wrap="none" anchor="ctr"/>
          <a:lstStyle/>
          <a:p>
            <a:endParaRPr lang="en-CA" dirty="0"/>
          </a:p>
        </p:txBody>
      </p:sp>
      <p:sp>
        <p:nvSpPr>
          <p:cNvPr id="10246" name="Oval 6"/>
          <p:cNvSpPr>
            <a:spLocks noChangeArrowheads="1"/>
          </p:cNvSpPr>
          <p:nvPr/>
        </p:nvSpPr>
        <p:spPr bwMode="auto">
          <a:xfrm>
            <a:off x="5105400" y="3276600"/>
            <a:ext cx="2362200" cy="1752600"/>
          </a:xfrm>
          <a:prstGeom prst="ellipse">
            <a:avLst/>
          </a:prstGeom>
          <a:gradFill rotWithShape="0">
            <a:gsLst>
              <a:gs pos="0">
                <a:srgbClr val="66CCFF"/>
              </a:gs>
              <a:gs pos="100000">
                <a:srgbClr val="0000FF"/>
              </a:gs>
            </a:gsLst>
            <a:path path="shape">
              <a:fillToRect l="50000" t="50000" r="50000" b="50000"/>
            </a:path>
          </a:gradFill>
          <a:ln w="9525">
            <a:solidFill>
              <a:schemeClr val="tx1"/>
            </a:solidFill>
            <a:round/>
            <a:headEnd/>
            <a:tailEnd/>
          </a:ln>
        </p:spPr>
        <p:txBody>
          <a:bodyPr wrap="none" anchor="ctr"/>
          <a:lstStyle/>
          <a:p>
            <a:endParaRPr lang="en-CA" dirty="0"/>
          </a:p>
        </p:txBody>
      </p:sp>
      <p:sp>
        <p:nvSpPr>
          <p:cNvPr id="10248" name="Text Box 8"/>
          <p:cNvSpPr txBox="1">
            <a:spLocks noChangeArrowheads="1"/>
          </p:cNvSpPr>
          <p:nvPr/>
        </p:nvSpPr>
        <p:spPr bwMode="auto">
          <a:xfrm>
            <a:off x="0" y="1676400"/>
            <a:ext cx="3429000" cy="457200"/>
          </a:xfrm>
          <a:prstGeom prst="rect">
            <a:avLst/>
          </a:prstGeom>
          <a:noFill/>
          <a:ln w="9525">
            <a:noFill/>
            <a:miter lim="800000"/>
            <a:headEnd/>
            <a:tailEnd/>
          </a:ln>
        </p:spPr>
        <p:txBody>
          <a:bodyPr>
            <a:spAutoFit/>
          </a:bodyPr>
          <a:lstStyle/>
          <a:p>
            <a:endParaRPr lang="en-US" dirty="0"/>
          </a:p>
        </p:txBody>
      </p:sp>
      <p:pic>
        <p:nvPicPr>
          <p:cNvPr id="10249" name="Picture 10" descr="C:\Documents and Settings\Jurij Bilyk\My Documents\My Pictures\Flying Schol PP\38-901865953.gif"/>
          <p:cNvPicPr>
            <a:picLocks noChangeAspect="1" noChangeArrowheads="1"/>
          </p:cNvPicPr>
          <p:nvPr/>
        </p:nvPicPr>
        <p:blipFill>
          <a:blip r:embed="rId3" cstate="print"/>
          <a:srcRect/>
          <a:stretch>
            <a:fillRect/>
          </a:stretch>
        </p:blipFill>
        <p:spPr bwMode="auto">
          <a:xfrm>
            <a:off x="5410200" y="3352800"/>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horizont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 calcmode="lin" valueType="num">
                                      <p:cBhvr additive="base">
                                        <p:cTn id="2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 calcmode="lin" valueType="num">
                                      <p:cBhvr additive="base">
                                        <p:cTn id="3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 calcmode="lin" valueType="num">
                                      <p:cBhvr additive="base">
                                        <p:cTn id="3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 calcmode="lin" valueType="num">
                                      <p:cBhvr additive="base">
                                        <p:cTn id="4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The Standard Atmosphere</a:t>
            </a:r>
          </a:p>
        </p:txBody>
      </p:sp>
      <p:sp>
        <p:nvSpPr>
          <p:cNvPr id="4" name="Content Placeholder 3"/>
          <p:cNvSpPr>
            <a:spLocks noGrp="1"/>
          </p:cNvSpPr>
          <p:nvPr>
            <p:ph idx="1"/>
          </p:nvPr>
        </p:nvSpPr>
        <p:spPr/>
        <p:txBody>
          <a:bodyPr/>
          <a:lstStyle/>
          <a:p>
            <a:r>
              <a:rPr lang="en-US" sz="2400" dirty="0" smtClean="0"/>
              <a:t>The International Civil Aviation Organization (ICAO) has developed a standard atmospheric reference for all aviation measurements</a:t>
            </a:r>
          </a:p>
          <a:p>
            <a:r>
              <a:rPr lang="en-US" sz="2800" dirty="0" smtClean="0"/>
              <a:t>The ICAO standard atmosphere characteristics are:</a:t>
            </a:r>
          </a:p>
          <a:p>
            <a:r>
              <a:rPr lang="en-US" sz="2800" b="1" dirty="0" smtClean="0"/>
              <a:t>Sea-level Pressure</a:t>
            </a:r>
            <a:r>
              <a:rPr lang="en-US" sz="2800" dirty="0" smtClean="0"/>
              <a:t> - 29.92” Hg</a:t>
            </a:r>
          </a:p>
          <a:p>
            <a:r>
              <a:rPr lang="en-US" sz="2800" b="1" dirty="0" smtClean="0"/>
              <a:t>Sea-level Temperature </a:t>
            </a:r>
            <a:r>
              <a:rPr lang="en-US" sz="2800" dirty="0" smtClean="0"/>
              <a:t> - 15°C</a:t>
            </a:r>
          </a:p>
          <a:p>
            <a:r>
              <a:rPr lang="en-US" sz="2800" b="1" dirty="0" smtClean="0"/>
              <a:t>Adiabatic Lapse Rate </a:t>
            </a:r>
            <a:r>
              <a:rPr lang="en-US" sz="2800" dirty="0" smtClean="0"/>
              <a:t>- 1.98°C/1000 ft</a:t>
            </a:r>
          </a:p>
          <a:p>
            <a:r>
              <a:rPr lang="en-US" sz="2800" b="1" dirty="0" smtClean="0"/>
              <a:t>The air is a perfectly dry gas</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main components of the atmosphere?</a:t>
            </a:r>
          </a:p>
          <a:p>
            <a:pPr marL="514350" indent="-514350">
              <a:buFont typeface="+mj-lt"/>
              <a:buAutoNum type="arabicPeriod"/>
            </a:pPr>
            <a:endParaRPr lang="en-US" dirty="0" smtClean="0"/>
          </a:p>
          <a:p>
            <a:pPr marL="514350" indent="-514350">
              <a:buFont typeface="+mj-lt"/>
              <a:buAutoNum type="arabicPeriod"/>
            </a:pPr>
            <a:r>
              <a:rPr lang="en-US" dirty="0" smtClean="0"/>
              <a:t>In which layer of the atmosphere does weather occur?</a:t>
            </a:r>
          </a:p>
          <a:p>
            <a:pPr marL="514350" indent="-514350">
              <a:buFont typeface="+mj-lt"/>
              <a:buAutoNum type="arabicPeriod"/>
            </a:pPr>
            <a:endParaRPr lang="en-US" dirty="0" smtClean="0"/>
          </a:p>
          <a:p>
            <a:pPr marL="514350" indent="-514350">
              <a:buFont typeface="+mj-lt"/>
              <a:buAutoNum type="arabicPeriod"/>
            </a:pPr>
            <a:r>
              <a:rPr lang="en-US" dirty="0" smtClean="0"/>
              <a:t>What is the most important </a:t>
            </a:r>
            <a:r>
              <a:rPr lang="en-US" b="1" dirty="0" smtClean="0"/>
              <a:t>property</a:t>
            </a:r>
            <a:r>
              <a:rPr lang="en-US" dirty="0" smtClean="0"/>
              <a:t> of the atmosphere?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Jurij Bilyk\My Documents\My Pictures\Flying Schol PP\AirlinersNetPhotoID266084.jpg"/>
          <p:cNvPicPr>
            <a:picLocks noChangeAspect="1" noChangeArrowheads="1"/>
          </p:cNvPicPr>
          <p:nvPr/>
        </p:nvPicPr>
        <p:blipFill>
          <a:blip r:embed="rId3" cstate="print"/>
          <a:srcRect/>
          <a:stretch>
            <a:fillRect/>
          </a:stretch>
        </p:blipFill>
        <p:spPr bwMode="auto">
          <a:xfrm>
            <a:off x="0" y="-285750"/>
            <a:ext cx="9339263" cy="7277100"/>
          </a:xfrm>
          <a:prstGeom prst="rect">
            <a:avLst/>
          </a:prstGeom>
          <a:noFill/>
          <a:ln w="9525">
            <a:noFill/>
            <a:miter lim="800000"/>
            <a:headEnd/>
            <a:tailEnd/>
          </a:ln>
        </p:spPr>
      </p:pic>
      <p:sp>
        <p:nvSpPr>
          <p:cNvPr id="11267" name="Rectangle 2"/>
          <p:cNvSpPr>
            <a:spLocks noGrp="1" noChangeArrowheads="1"/>
          </p:cNvSpPr>
          <p:nvPr>
            <p:ph type="ctrTitle"/>
          </p:nvPr>
        </p:nvSpPr>
        <p:spPr>
          <a:xfrm>
            <a:off x="685800" y="304800"/>
            <a:ext cx="7772400" cy="1143000"/>
          </a:xfrm>
        </p:spPr>
        <p:txBody>
          <a:bodyPr/>
          <a:lstStyle/>
          <a:p>
            <a:r>
              <a:rPr lang="en-US" dirty="0" smtClean="0"/>
              <a:t>Clouds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CA"/>
          </a:p>
        </p:txBody>
      </p:sp>
      <p:sp>
        <p:nvSpPr>
          <p:cNvPr id="4" name="Title 3"/>
          <p:cNvSpPr>
            <a:spLocks noGrp="1"/>
          </p:cNvSpPr>
          <p:nvPr>
            <p:ph type="title"/>
          </p:nvPr>
        </p:nvSpPr>
        <p:spPr/>
        <p:txBody>
          <a:bodyPr/>
          <a:lstStyle/>
          <a:p>
            <a:r>
              <a:rPr lang="en-CA" dirty="0" smtClean="0"/>
              <a:t>classification</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Cloud Formation</a:t>
            </a:r>
          </a:p>
        </p:txBody>
      </p:sp>
      <p:sp>
        <p:nvSpPr>
          <p:cNvPr id="4" name="Content Placeholder 3"/>
          <p:cNvSpPr>
            <a:spLocks noGrp="1"/>
          </p:cNvSpPr>
          <p:nvPr>
            <p:ph idx="1"/>
          </p:nvPr>
        </p:nvSpPr>
        <p:spPr/>
        <p:txBody>
          <a:bodyPr/>
          <a:lstStyle/>
          <a:p>
            <a:r>
              <a:rPr lang="en-US" b="1" dirty="0" smtClean="0"/>
              <a:t>Cumulus</a:t>
            </a:r>
            <a:r>
              <a:rPr lang="en-US" dirty="0" smtClean="0"/>
              <a:t> clouds form in rising air currants and have a lumpy, cotton ball appearance</a:t>
            </a:r>
          </a:p>
          <a:p>
            <a:pPr lvl="1"/>
            <a:r>
              <a:rPr lang="en-US" dirty="0" smtClean="0"/>
              <a:t>They are an indicator of </a:t>
            </a:r>
            <a:r>
              <a:rPr lang="en-US" b="1" dirty="0" smtClean="0"/>
              <a:t>Unstable </a:t>
            </a:r>
            <a:r>
              <a:rPr lang="en-US" dirty="0" smtClean="0"/>
              <a:t>air</a:t>
            </a:r>
          </a:p>
          <a:p>
            <a:r>
              <a:rPr lang="en-US" b="1" dirty="0" smtClean="0"/>
              <a:t>Stratus</a:t>
            </a:r>
            <a:r>
              <a:rPr lang="en-US" dirty="0" smtClean="0"/>
              <a:t> clouds form in horizontal layers</a:t>
            </a:r>
          </a:p>
          <a:p>
            <a:pPr lvl="1"/>
            <a:r>
              <a:rPr lang="en-US" dirty="0" smtClean="0"/>
              <a:t>They are an indicator of </a:t>
            </a:r>
            <a:r>
              <a:rPr lang="en-US" b="1" dirty="0" smtClean="0"/>
              <a:t>Stable </a:t>
            </a:r>
            <a:r>
              <a:rPr lang="en-US" dirty="0" smtClean="0"/>
              <a:t>air</a:t>
            </a:r>
          </a:p>
          <a:p>
            <a:r>
              <a:rPr lang="en-US" b="1" dirty="0" smtClean="0"/>
              <a:t>Nimbus </a:t>
            </a:r>
            <a:r>
              <a:rPr lang="en-US" dirty="0" smtClean="0"/>
              <a:t>clouds create </a:t>
            </a:r>
            <a:r>
              <a:rPr lang="en-US" dirty="0" err="1" smtClean="0"/>
              <a:t>percipitation</a:t>
            </a:r>
            <a:endParaRPr lang="en-US" b="1"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Families</a:t>
            </a:r>
            <a:endParaRPr lang="en-CA" dirty="0"/>
          </a:p>
        </p:txBody>
      </p:sp>
      <p:sp>
        <p:nvSpPr>
          <p:cNvPr id="3" name="Content Placeholder 2"/>
          <p:cNvSpPr>
            <a:spLocks noGrp="1"/>
          </p:cNvSpPr>
          <p:nvPr>
            <p:ph idx="1"/>
          </p:nvPr>
        </p:nvSpPr>
        <p:spPr/>
        <p:txBody>
          <a:bodyPr/>
          <a:lstStyle/>
          <a:p>
            <a:r>
              <a:rPr lang="en-CA" dirty="0" smtClean="0"/>
              <a:t>Four families of clouds:</a:t>
            </a:r>
          </a:p>
          <a:p>
            <a:pPr lvl="1"/>
            <a:r>
              <a:rPr lang="en-CA" dirty="0" smtClean="0"/>
              <a:t>High clouds</a:t>
            </a:r>
          </a:p>
          <a:p>
            <a:pPr lvl="1"/>
            <a:r>
              <a:rPr lang="en-CA" dirty="0" smtClean="0"/>
              <a:t>Middle clouds</a:t>
            </a:r>
          </a:p>
          <a:p>
            <a:pPr lvl="1"/>
            <a:r>
              <a:rPr lang="en-CA" dirty="0" smtClean="0"/>
              <a:t>Low clouds</a:t>
            </a:r>
          </a:p>
          <a:p>
            <a:pPr lvl="1"/>
            <a:r>
              <a:rPr lang="en-CA" dirty="0" smtClean="0"/>
              <a:t>Clouds of vertical development</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3 control surfaces on an aircraft?</a:t>
            </a:r>
          </a:p>
          <a:p>
            <a:pPr marL="514350" indent="-514350">
              <a:buFont typeface="+mj-lt"/>
              <a:buAutoNum type="arabicPeriod"/>
            </a:pPr>
            <a:endParaRPr lang="en-US" dirty="0" smtClean="0"/>
          </a:p>
          <a:p>
            <a:pPr marL="514350" indent="-514350">
              <a:buFont typeface="+mj-lt"/>
              <a:buAutoNum type="arabicPeriod"/>
            </a:pPr>
            <a:r>
              <a:rPr lang="en-US" dirty="0" smtClean="0"/>
              <a:t>What are the different types of aircraft stability?</a:t>
            </a:r>
          </a:p>
          <a:p>
            <a:pPr marL="514350" indent="-514350">
              <a:buFont typeface="+mj-lt"/>
              <a:buAutoNum type="arabicPeriod"/>
            </a:pPr>
            <a:endParaRPr lang="en-US" dirty="0" smtClean="0"/>
          </a:p>
          <a:p>
            <a:pPr marL="514350" indent="-514350">
              <a:buFont typeface="+mj-lt"/>
              <a:buAutoNum type="arabicPeriod"/>
            </a:pPr>
            <a:r>
              <a:rPr lang="en-US" dirty="0" smtClean="0"/>
              <a:t>Name the instruments in the aircraft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Clouds (</a:t>
            </a:r>
            <a:r>
              <a:rPr lang="en-CA" dirty="0" err="1" smtClean="0"/>
              <a:t>Cirro</a:t>
            </a:r>
            <a:r>
              <a:rPr lang="en-CA" dirty="0" smtClean="0"/>
              <a:t>)</a:t>
            </a:r>
            <a:endParaRPr lang="en-CA" dirty="0"/>
          </a:p>
        </p:txBody>
      </p:sp>
      <p:sp>
        <p:nvSpPr>
          <p:cNvPr id="3" name="Content Placeholder 2"/>
          <p:cNvSpPr>
            <a:spLocks noGrp="1"/>
          </p:cNvSpPr>
          <p:nvPr>
            <p:ph idx="1"/>
          </p:nvPr>
        </p:nvSpPr>
        <p:spPr/>
        <p:txBody>
          <a:bodyPr/>
          <a:lstStyle/>
          <a:p>
            <a:r>
              <a:rPr lang="en-US" dirty="0" smtClean="0"/>
              <a:t>Bases from 16,500 to 45,000 feet</a:t>
            </a:r>
          </a:p>
          <a:p>
            <a:r>
              <a:rPr lang="en-US" dirty="0" smtClean="0"/>
              <a:t>Composed mainly of ice crystals.</a:t>
            </a:r>
          </a:p>
          <a:p>
            <a:r>
              <a:rPr lang="en-CA" dirty="0" smtClean="0"/>
              <a:t>Little effect on flying</a:t>
            </a:r>
          </a:p>
          <a:p>
            <a:r>
              <a:rPr lang="en-CA" dirty="0" smtClean="0"/>
              <a:t>Possible moderate turbulence</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High Clouds</a:t>
            </a:r>
          </a:p>
        </p:txBody>
      </p:sp>
      <p:sp>
        <p:nvSpPr>
          <p:cNvPr id="6" name="Content Placeholder 5"/>
          <p:cNvSpPr>
            <a:spLocks noGrp="1"/>
          </p:cNvSpPr>
          <p:nvPr>
            <p:ph idx="1"/>
          </p:nvPr>
        </p:nvSpPr>
        <p:spPr/>
        <p:txBody>
          <a:bodyPr/>
          <a:lstStyle/>
          <a:p>
            <a:r>
              <a:rPr lang="en-US" b="1" dirty="0" smtClean="0"/>
              <a:t>Cirrus (CI)</a:t>
            </a:r>
          </a:p>
          <a:p>
            <a:r>
              <a:rPr lang="en-US" dirty="0" smtClean="0"/>
              <a:t>Very high, thin delicate wisps</a:t>
            </a:r>
          </a:p>
          <a:p>
            <a:r>
              <a:rPr lang="en-US" dirty="0" smtClean="0"/>
              <a:t>Generally no weather implications</a:t>
            </a:r>
          </a:p>
          <a:p>
            <a:r>
              <a:rPr lang="en-US" dirty="0" smtClean="0"/>
              <a:t>“Cats’ whiskers” or “mares’ tails”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5" descr="C:\Documents and Settings\Jurij Bilyk\My Documents\My Pictures\Flying Schol PP\cirrus17.jpeg"/>
          <p:cNvPicPr>
            <a:picLocks noChangeAspect="1" noChangeArrowheads="1"/>
          </p:cNvPicPr>
          <p:nvPr/>
        </p:nvPicPr>
        <p:blipFill>
          <a:blip r:embed="rId2" cstate="print"/>
          <a:srcRect/>
          <a:stretch>
            <a:fillRect/>
          </a:stretch>
        </p:blipFill>
        <p:spPr bwMode="auto">
          <a:xfrm>
            <a:off x="0" y="0"/>
            <a:ext cx="9144000" cy="6923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High Clouds</a:t>
            </a:r>
          </a:p>
        </p:txBody>
      </p:sp>
      <p:sp>
        <p:nvSpPr>
          <p:cNvPr id="5" name="Content Placeholder 4"/>
          <p:cNvSpPr>
            <a:spLocks noGrp="1"/>
          </p:cNvSpPr>
          <p:nvPr>
            <p:ph idx="1"/>
          </p:nvPr>
        </p:nvSpPr>
        <p:spPr/>
        <p:txBody>
          <a:bodyPr/>
          <a:lstStyle/>
          <a:p>
            <a:r>
              <a:rPr lang="en-US" b="1" dirty="0" smtClean="0"/>
              <a:t>Cirrocumulus (CC)</a:t>
            </a:r>
          </a:p>
          <a:p>
            <a:r>
              <a:rPr lang="en-US" dirty="0" smtClean="0"/>
              <a:t>Thin, cotton ball-like clouds</a:t>
            </a:r>
          </a:p>
          <a:p>
            <a:r>
              <a:rPr lang="en-US" dirty="0" smtClean="0"/>
              <a:t>Indicate high-level instability</a:t>
            </a:r>
          </a:p>
          <a:p>
            <a:r>
              <a:rPr lang="en-US" dirty="0" smtClean="0"/>
              <a:t>Little indication of future weather conditions</a:t>
            </a:r>
          </a:p>
          <a:p>
            <a:r>
              <a:rPr lang="en-US" dirty="0" smtClean="0"/>
              <a:t>“Mackerel sky”</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cirrocu.jpeg"/>
          <p:cNvPicPr>
            <a:picLocks noChangeAspect="1" noChangeArrowheads="1"/>
          </p:cNvPicPr>
          <p:nvPr/>
        </p:nvPicPr>
        <p:blipFill>
          <a:blip r:embed="rId2" cstate="print"/>
          <a:srcRect/>
          <a:stretch>
            <a:fillRect/>
          </a:stretch>
        </p:blipFill>
        <p:spPr bwMode="auto">
          <a:xfrm>
            <a:off x="0" y="0"/>
            <a:ext cx="917739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High Clouds</a:t>
            </a:r>
          </a:p>
        </p:txBody>
      </p:sp>
      <p:sp>
        <p:nvSpPr>
          <p:cNvPr id="5" name="Content Placeholder 4"/>
          <p:cNvSpPr>
            <a:spLocks noGrp="1"/>
          </p:cNvSpPr>
          <p:nvPr>
            <p:ph idx="1"/>
          </p:nvPr>
        </p:nvSpPr>
        <p:spPr/>
        <p:txBody>
          <a:bodyPr/>
          <a:lstStyle/>
          <a:p>
            <a:r>
              <a:rPr lang="en-US" b="1" dirty="0" smtClean="0"/>
              <a:t>Cirrostratus (CS)</a:t>
            </a:r>
          </a:p>
          <a:p>
            <a:r>
              <a:rPr lang="en-US" dirty="0" smtClean="0"/>
              <a:t>Thin, high sheet of cloud through which the sun or moon is visible </a:t>
            </a:r>
          </a:p>
          <a:p>
            <a:r>
              <a:rPr lang="en-US" dirty="0" smtClean="0"/>
              <a:t>Produces a halo effect</a:t>
            </a:r>
          </a:p>
          <a:p>
            <a:r>
              <a:rPr lang="en-US" dirty="0" smtClean="0"/>
              <a:t>Often indicates an approaching warm front or occlusion (deteriorating weather)</a:t>
            </a:r>
            <a:endParaRPr lang="en-US" b="1"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cirrostratus14.jpeg"/>
          <p:cNvPicPr>
            <a:picLocks noChangeAspect="1" noChangeArrowheads="1"/>
          </p:cNvPicPr>
          <p:nvPr/>
        </p:nvPicPr>
        <p:blipFill>
          <a:blip r:embed="rId2" cstate="print"/>
          <a:srcRect/>
          <a:stretch>
            <a:fillRect/>
          </a:stretch>
        </p:blipFill>
        <p:spPr bwMode="auto">
          <a:xfrm>
            <a:off x="0" y="0"/>
            <a:ext cx="9144000" cy="69221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Middle Clouds (Alto)</a:t>
            </a:r>
          </a:p>
        </p:txBody>
      </p:sp>
      <p:sp>
        <p:nvSpPr>
          <p:cNvPr id="6" name="Content Placeholder 5"/>
          <p:cNvSpPr>
            <a:spLocks noGrp="1"/>
          </p:cNvSpPr>
          <p:nvPr>
            <p:ph idx="1"/>
          </p:nvPr>
        </p:nvSpPr>
        <p:spPr/>
        <p:txBody>
          <a:bodyPr/>
          <a:lstStyle/>
          <a:p>
            <a:r>
              <a:rPr lang="en-US" dirty="0" smtClean="0"/>
              <a:t>Middle clouds have bases from 6,500 to 23,000 feet</a:t>
            </a:r>
          </a:p>
          <a:p>
            <a:r>
              <a:rPr lang="en-US" dirty="0" smtClean="0"/>
              <a:t>Composed of ice crystals or water droplets</a:t>
            </a:r>
          </a:p>
          <a:p>
            <a:r>
              <a:rPr lang="en-US" dirty="0" smtClean="0"/>
              <a:t>Little turbulence associated unless cumulus clouds are embedded in them or altocumulus is forming</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Middle Clouds</a:t>
            </a:r>
            <a:endParaRPr lang="en-CA" dirty="0"/>
          </a:p>
        </p:txBody>
      </p:sp>
      <p:sp>
        <p:nvSpPr>
          <p:cNvPr id="3" name="Content Placeholder 2"/>
          <p:cNvSpPr>
            <a:spLocks noGrp="1"/>
          </p:cNvSpPr>
          <p:nvPr>
            <p:ph idx="1"/>
          </p:nvPr>
        </p:nvSpPr>
        <p:spPr/>
        <p:txBody>
          <a:bodyPr/>
          <a:lstStyle/>
          <a:p>
            <a:r>
              <a:rPr lang="en-US" b="1" dirty="0" smtClean="0"/>
              <a:t>Altocumulus (AC)</a:t>
            </a:r>
          </a:p>
          <a:p>
            <a:r>
              <a:rPr lang="en-US" dirty="0" smtClean="0"/>
              <a:t>Layers of rounded masses of cloud</a:t>
            </a:r>
          </a:p>
          <a:p>
            <a:r>
              <a:rPr lang="en-US" dirty="0" smtClean="0"/>
              <a:t>Can be in groups or lines</a:t>
            </a:r>
          </a:p>
          <a:p>
            <a:r>
              <a:rPr lang="en-US" dirty="0" smtClean="0"/>
              <a:t>May indicate approaching front</a:t>
            </a:r>
          </a:p>
          <a:p>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Ac_2002.jpeg"/>
          <p:cNvPicPr>
            <a:picLocks noChangeAspect="1" noChangeArrowheads="1"/>
          </p:cNvPicPr>
          <p:nvPr/>
        </p:nvPicPr>
        <p:blipFill>
          <a:blip r:embed="rId2" cstate="print"/>
          <a:srcRect/>
          <a:stretch>
            <a:fillRect/>
          </a:stretch>
        </p:blipFill>
        <p:spPr bwMode="auto">
          <a:xfrm>
            <a:off x="-1" y="0"/>
            <a:ext cx="10253749"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 today</a:t>
            </a:r>
            <a:endParaRPr lang="en-US" dirty="0"/>
          </a:p>
        </p:txBody>
      </p:sp>
      <p:sp>
        <p:nvSpPr>
          <p:cNvPr id="3" name="Content Placeholder 2"/>
          <p:cNvSpPr>
            <a:spLocks noGrp="1"/>
          </p:cNvSpPr>
          <p:nvPr>
            <p:ph idx="1"/>
          </p:nvPr>
        </p:nvSpPr>
        <p:spPr/>
        <p:txBody>
          <a:bodyPr/>
          <a:lstStyle/>
          <a:p>
            <a:r>
              <a:rPr lang="en-US" dirty="0" smtClean="0"/>
              <a:t>Properties of the Atmosphere</a:t>
            </a:r>
          </a:p>
          <a:p>
            <a:r>
              <a:rPr lang="en-US" dirty="0" smtClean="0"/>
              <a:t>Clouds, Classifications and Families</a:t>
            </a:r>
          </a:p>
          <a:p>
            <a:r>
              <a:rPr lang="en-US" dirty="0" smtClean="0"/>
              <a:t>Atmospheric Pressure and Density</a:t>
            </a:r>
          </a:p>
          <a:p>
            <a:r>
              <a:rPr lang="en-US" dirty="0" smtClean="0"/>
              <a:t>Pressure Systems</a:t>
            </a:r>
          </a:p>
          <a:p>
            <a:r>
              <a:rPr lang="en-US" dirty="0" smtClean="0"/>
              <a:t>Winds</a:t>
            </a:r>
          </a:p>
          <a:p>
            <a:r>
              <a:rPr lang="en-US" dirty="0" smtClean="0"/>
              <a:t>Humidity, Temperature and Stability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Middle Clouds</a:t>
            </a:r>
          </a:p>
        </p:txBody>
      </p:sp>
      <p:sp>
        <p:nvSpPr>
          <p:cNvPr id="5" name="Content Placeholder 4"/>
          <p:cNvSpPr>
            <a:spLocks noGrp="1"/>
          </p:cNvSpPr>
          <p:nvPr>
            <p:ph idx="1"/>
          </p:nvPr>
        </p:nvSpPr>
        <p:spPr/>
        <p:txBody>
          <a:bodyPr/>
          <a:lstStyle/>
          <a:p>
            <a:r>
              <a:rPr lang="en-US" b="1" dirty="0" smtClean="0"/>
              <a:t>Altostratus (AS)</a:t>
            </a:r>
          </a:p>
          <a:p>
            <a:r>
              <a:rPr lang="en-US" dirty="0" smtClean="0"/>
              <a:t>Thick grey clouds that often cover entire sky</a:t>
            </a:r>
          </a:p>
          <a:p>
            <a:r>
              <a:rPr lang="en-US" dirty="0" smtClean="0"/>
              <a:t>Often give light rain or snow</a:t>
            </a:r>
          </a:p>
          <a:p>
            <a:r>
              <a:rPr lang="en-US" dirty="0" smtClean="0"/>
              <a:t>Near approach of warm front</a:t>
            </a:r>
          </a:p>
          <a:p>
            <a:r>
              <a:rPr lang="en-US" dirty="0" smtClean="0"/>
              <a:t>Icing may occur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0627jd02.jpeg"/>
          <p:cNvPicPr>
            <a:picLocks noChangeAspect="1" noChangeArrowheads="1"/>
          </p:cNvPicPr>
          <p:nvPr/>
        </p:nvPicPr>
        <p:blipFill>
          <a:blip r:embed="rId2" cstate="print"/>
          <a:srcRect/>
          <a:stretch>
            <a:fillRect/>
          </a:stretch>
        </p:blipFill>
        <p:spPr bwMode="auto">
          <a:xfrm>
            <a:off x="-1" y="0"/>
            <a:ext cx="10006641"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Middle Clouds</a:t>
            </a:r>
          </a:p>
        </p:txBody>
      </p:sp>
      <p:sp>
        <p:nvSpPr>
          <p:cNvPr id="5" name="Content Placeholder 4"/>
          <p:cNvSpPr>
            <a:spLocks noGrp="1"/>
          </p:cNvSpPr>
          <p:nvPr>
            <p:ph idx="1"/>
          </p:nvPr>
        </p:nvSpPr>
        <p:spPr/>
        <p:txBody>
          <a:bodyPr/>
          <a:lstStyle/>
          <a:p>
            <a:r>
              <a:rPr lang="en-US" b="1" dirty="0" smtClean="0"/>
              <a:t>Altocumulus Castellanus (ACC)</a:t>
            </a:r>
          </a:p>
          <a:p>
            <a:r>
              <a:rPr lang="en-US" dirty="0" smtClean="0"/>
              <a:t>Altocumulus with a turreted appearance</a:t>
            </a:r>
          </a:p>
          <a:p>
            <a:r>
              <a:rPr lang="en-US" dirty="0" smtClean="0"/>
              <a:t>Instability, turbulence, and showery precipitation</a:t>
            </a:r>
          </a:p>
          <a:p>
            <a:r>
              <a:rPr lang="en-US" dirty="0" smtClean="0"/>
              <a:t>May develop into cumulonimbus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1228mb01.jpeg"/>
          <p:cNvPicPr>
            <a:picLocks noChangeAspect="1" noChangeArrowheads="1"/>
          </p:cNvPicPr>
          <p:nvPr/>
        </p:nvPicPr>
        <p:blipFill>
          <a:blip r:embed="rId2" cstate="print"/>
          <a:srcRect/>
          <a:stretch>
            <a:fillRect/>
          </a:stretch>
        </p:blipFill>
        <p:spPr bwMode="auto">
          <a:xfrm>
            <a:off x="-1" y="0"/>
            <a:ext cx="1016365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 Clouds (</a:t>
            </a:r>
            <a:r>
              <a:rPr lang="en-CA" dirty="0" err="1" smtClean="0"/>
              <a:t>Strato</a:t>
            </a:r>
            <a:r>
              <a:rPr lang="en-CA" dirty="0" smtClean="0"/>
              <a:t>)</a:t>
            </a:r>
            <a:endParaRPr lang="en-CA" dirty="0"/>
          </a:p>
        </p:txBody>
      </p:sp>
      <p:sp>
        <p:nvSpPr>
          <p:cNvPr id="3" name="Content Placeholder 2"/>
          <p:cNvSpPr>
            <a:spLocks noGrp="1"/>
          </p:cNvSpPr>
          <p:nvPr>
            <p:ph idx="1"/>
          </p:nvPr>
        </p:nvSpPr>
        <p:spPr/>
        <p:txBody>
          <a:bodyPr/>
          <a:lstStyle/>
          <a:p>
            <a:r>
              <a:rPr lang="en-US" dirty="0" smtClean="0"/>
              <a:t>Low clouds have bases from the surface to 6,500 feet </a:t>
            </a:r>
          </a:p>
          <a:p>
            <a:r>
              <a:rPr lang="en-US" dirty="0" smtClean="0"/>
              <a:t>Composed of water droplets (can be </a:t>
            </a:r>
            <a:r>
              <a:rPr lang="en-US" dirty="0" err="1" smtClean="0"/>
              <a:t>supercooled</a:t>
            </a:r>
            <a:r>
              <a:rPr lang="en-US" dirty="0" smtClean="0"/>
              <a:t>) or sometimes ice crystals.</a:t>
            </a:r>
          </a:p>
          <a:p>
            <a:r>
              <a:rPr lang="en-CA" dirty="0" smtClean="0"/>
              <a:t>Light turbulence</a:t>
            </a:r>
          </a:p>
          <a:p>
            <a:r>
              <a:rPr lang="en-CA" dirty="0" smtClean="0"/>
              <a:t>Low cloud bases and poor visibility make VFR operations difficult to impossible</a:t>
            </a:r>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Low Clouds</a:t>
            </a:r>
          </a:p>
        </p:txBody>
      </p:sp>
      <p:sp>
        <p:nvSpPr>
          <p:cNvPr id="6" name="Content Placeholder 5"/>
          <p:cNvSpPr>
            <a:spLocks noGrp="1"/>
          </p:cNvSpPr>
          <p:nvPr>
            <p:ph idx="1"/>
          </p:nvPr>
        </p:nvSpPr>
        <p:spPr/>
        <p:txBody>
          <a:bodyPr>
            <a:normAutofit/>
          </a:bodyPr>
          <a:lstStyle/>
          <a:p>
            <a:r>
              <a:rPr lang="en-US" b="1" dirty="0" smtClean="0"/>
              <a:t>Stratus (ST)</a:t>
            </a:r>
          </a:p>
          <a:p>
            <a:r>
              <a:rPr lang="en-US" dirty="0" smtClean="0"/>
              <a:t>An uniform layer of cloud resembling fog but not resting on the ground</a:t>
            </a:r>
          </a:p>
          <a:p>
            <a:r>
              <a:rPr lang="en-US" dirty="0" smtClean="0"/>
              <a:t>Often produces drizzle</a:t>
            </a:r>
            <a:endParaRPr lang="en-US" b="1"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East.jpeg"/>
          <p:cNvPicPr>
            <a:picLocks noChangeAspect="1" noChangeArrowheads="1"/>
          </p:cNvPicPr>
          <p:nvPr/>
        </p:nvPicPr>
        <p:blipFill>
          <a:blip r:embed="rId2" cstate="print"/>
          <a:srcRect/>
          <a:stretch>
            <a:fillRect/>
          </a:stretch>
        </p:blipFill>
        <p:spPr bwMode="auto">
          <a:xfrm>
            <a:off x="0" y="-2930352"/>
            <a:ext cx="9144000" cy="1219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Low Clouds</a:t>
            </a:r>
          </a:p>
        </p:txBody>
      </p:sp>
      <p:sp>
        <p:nvSpPr>
          <p:cNvPr id="5" name="Content Placeholder 4"/>
          <p:cNvSpPr>
            <a:spLocks noGrp="1"/>
          </p:cNvSpPr>
          <p:nvPr>
            <p:ph idx="1"/>
          </p:nvPr>
        </p:nvSpPr>
        <p:spPr/>
        <p:txBody>
          <a:bodyPr/>
          <a:lstStyle/>
          <a:p>
            <a:r>
              <a:rPr lang="en-US" b="1" dirty="0" smtClean="0"/>
              <a:t>Stratocumulus (SC)</a:t>
            </a:r>
          </a:p>
          <a:p>
            <a:r>
              <a:rPr lang="en-US" dirty="0" smtClean="0"/>
              <a:t>A thin layer of rounded masses of cloud</a:t>
            </a:r>
          </a:p>
          <a:p>
            <a:r>
              <a:rPr lang="en-US" dirty="0" smtClean="0"/>
              <a:t>May produce light rain or snow showers</a:t>
            </a:r>
            <a:endParaRPr lang="en-US" b="1"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stratocumulus06.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Low Clouds</a:t>
            </a:r>
          </a:p>
        </p:txBody>
      </p:sp>
      <p:sp>
        <p:nvSpPr>
          <p:cNvPr id="5" name="Content Placeholder 4"/>
          <p:cNvSpPr>
            <a:spLocks noGrp="1"/>
          </p:cNvSpPr>
          <p:nvPr>
            <p:ph idx="1"/>
          </p:nvPr>
        </p:nvSpPr>
        <p:spPr/>
        <p:txBody>
          <a:bodyPr/>
          <a:lstStyle/>
          <a:p>
            <a:r>
              <a:rPr lang="en-US" b="1" dirty="0" smtClean="0"/>
              <a:t>Nimbostratus (NS)</a:t>
            </a:r>
          </a:p>
          <a:p>
            <a:r>
              <a:rPr lang="en-US" dirty="0" smtClean="0"/>
              <a:t>A thick layer of dark, uniform gray cloud</a:t>
            </a:r>
          </a:p>
          <a:p>
            <a:r>
              <a:rPr lang="en-US" dirty="0" smtClean="0"/>
              <a:t>Usually associated with a warm front</a:t>
            </a:r>
          </a:p>
          <a:p>
            <a:r>
              <a:rPr lang="en-US" dirty="0" smtClean="0"/>
              <a:t>Usually gives continuous precipitation which may be heavy at times</a:t>
            </a:r>
            <a:endParaRPr lang="en-US" b="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CA"/>
          </a:p>
        </p:txBody>
      </p:sp>
      <p:sp>
        <p:nvSpPr>
          <p:cNvPr id="2" name="Title 1"/>
          <p:cNvSpPr>
            <a:spLocks noGrp="1"/>
          </p:cNvSpPr>
          <p:nvPr>
            <p:ph type="title"/>
          </p:nvPr>
        </p:nvSpPr>
        <p:spPr/>
        <p:txBody>
          <a:bodyPr/>
          <a:lstStyle/>
          <a:p>
            <a:r>
              <a:rPr lang="en-CA" dirty="0" smtClean="0"/>
              <a:t>The Atmosphere</a:t>
            </a:r>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6" descr="C:\Documents and Settings\Jurij Bilyk\My Documents\My Pictures\Flying Schol PP\nimbostratus12.jpeg"/>
          <p:cNvPicPr>
            <a:picLocks noChangeAspect="1" noChangeArrowheads="1"/>
          </p:cNvPicPr>
          <p:nvPr/>
        </p:nvPicPr>
        <p:blipFill>
          <a:blip r:embed="rId2" cstate="print"/>
          <a:srcRect/>
          <a:stretch>
            <a:fillRect/>
          </a:stretch>
        </p:blipFill>
        <p:spPr bwMode="auto">
          <a:xfrm>
            <a:off x="0" y="0"/>
            <a:ext cx="914903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Clouds of Vertical Development</a:t>
            </a:r>
            <a:endParaRPr lang="en-CA" dirty="0"/>
          </a:p>
        </p:txBody>
      </p:sp>
      <p:sp>
        <p:nvSpPr>
          <p:cNvPr id="3" name="Content Placeholder 2"/>
          <p:cNvSpPr>
            <a:spLocks noGrp="1"/>
          </p:cNvSpPr>
          <p:nvPr>
            <p:ph idx="1"/>
          </p:nvPr>
        </p:nvSpPr>
        <p:spPr/>
        <p:txBody>
          <a:bodyPr/>
          <a:lstStyle/>
          <a:p>
            <a:r>
              <a:rPr lang="en-US" dirty="0" smtClean="0"/>
              <a:t>Bases as low as 1,500 feet </a:t>
            </a:r>
          </a:p>
          <a:p>
            <a:r>
              <a:rPr lang="en-US" dirty="0" smtClean="0"/>
              <a:t>Tops as high as 60,000 feet</a:t>
            </a:r>
          </a:p>
          <a:p>
            <a:r>
              <a:rPr lang="en-US" dirty="0" smtClean="0"/>
              <a:t>Composed of water droplets, </a:t>
            </a:r>
            <a:r>
              <a:rPr lang="en-US" dirty="0" err="1" smtClean="0"/>
              <a:t>supercooled</a:t>
            </a:r>
            <a:r>
              <a:rPr lang="en-US" dirty="0" smtClean="0"/>
              <a:t> water droplets and ice crystals</a:t>
            </a:r>
          </a:p>
          <a:p>
            <a:r>
              <a:rPr lang="en-CA" dirty="0" smtClean="0"/>
              <a:t>Isolated or embedded in layers</a:t>
            </a:r>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Clouds of Vertical Development</a:t>
            </a:r>
            <a:endParaRPr lang="en-US" dirty="0"/>
          </a:p>
        </p:txBody>
      </p:sp>
      <p:sp>
        <p:nvSpPr>
          <p:cNvPr id="3" name="Content Placeholder 2"/>
          <p:cNvSpPr>
            <a:spLocks noGrp="1"/>
          </p:cNvSpPr>
          <p:nvPr>
            <p:ph idx="1"/>
          </p:nvPr>
        </p:nvSpPr>
        <p:spPr/>
        <p:txBody>
          <a:bodyPr/>
          <a:lstStyle/>
          <a:p>
            <a:r>
              <a:rPr lang="en-US" dirty="0" smtClean="0"/>
              <a:t>Cumulus (CU)</a:t>
            </a:r>
          </a:p>
          <a:p>
            <a:pPr lvl="1"/>
            <a:r>
              <a:rPr lang="en-US" dirty="0" smtClean="0"/>
              <a:t>Form during the warm part of the day and dissipate during the evening</a:t>
            </a:r>
          </a:p>
          <a:p>
            <a:pPr lvl="1"/>
            <a:r>
              <a:rPr lang="en-US" dirty="0" smtClean="0"/>
              <a:t>Thick, rounded and lumpy in appearance</a:t>
            </a:r>
          </a:p>
          <a:p>
            <a:pPr lvl="1"/>
            <a:r>
              <a:rPr lang="en-US" dirty="0" smtClean="0"/>
              <a:t>Flat, dark bottoms and while rounded sides</a:t>
            </a:r>
          </a:p>
          <a:p>
            <a:pPr lvl="1"/>
            <a:r>
              <a:rPr lang="en-US" dirty="0" smtClean="0"/>
              <a:t>Looks like cotton balls</a:t>
            </a:r>
          </a:p>
          <a:p>
            <a:pPr lvl="1"/>
            <a:r>
              <a:rPr lang="en-US" dirty="0" smtClean="0"/>
              <a:t>Flight at base is usually bumpy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Clouds of Vertical Development</a:t>
            </a:r>
            <a:endParaRPr lang="en-US" dirty="0"/>
          </a:p>
        </p:txBody>
      </p:sp>
      <p:sp>
        <p:nvSpPr>
          <p:cNvPr id="3" name="Content Placeholder 2"/>
          <p:cNvSpPr>
            <a:spLocks noGrp="1"/>
          </p:cNvSpPr>
          <p:nvPr>
            <p:ph idx="1"/>
          </p:nvPr>
        </p:nvSpPr>
        <p:spPr/>
        <p:txBody>
          <a:bodyPr/>
          <a:lstStyle/>
          <a:p>
            <a:r>
              <a:rPr lang="en-US" dirty="0" smtClean="0"/>
              <a:t>Towering Cumulus (TCU)</a:t>
            </a:r>
          </a:p>
          <a:p>
            <a:pPr lvl="1"/>
            <a:r>
              <a:rPr lang="en-US" dirty="0" smtClean="0"/>
              <a:t>Cumulus clouds that build up into high towering masses</a:t>
            </a:r>
          </a:p>
          <a:p>
            <a:pPr lvl="1"/>
            <a:r>
              <a:rPr lang="en-US" dirty="0" smtClean="0"/>
              <a:t>Can develop into cumulonimbus</a:t>
            </a:r>
          </a:p>
          <a:p>
            <a:pPr lvl="1"/>
            <a:r>
              <a:rPr lang="en-US" dirty="0" smtClean="0"/>
              <a:t>Rough air underneath</a:t>
            </a:r>
          </a:p>
          <a:p>
            <a:pPr lvl="1"/>
            <a:r>
              <a:rPr lang="en-US" dirty="0" smtClean="0"/>
              <a:t>Heavy icing in cloud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More Clouds</a:t>
            </a:r>
          </a:p>
        </p:txBody>
      </p:sp>
      <p:sp>
        <p:nvSpPr>
          <p:cNvPr id="4" name="Content Placeholder 3"/>
          <p:cNvSpPr>
            <a:spLocks noGrp="1"/>
          </p:cNvSpPr>
          <p:nvPr>
            <p:ph idx="1"/>
          </p:nvPr>
        </p:nvSpPr>
        <p:spPr>
          <a:xfrm>
            <a:off x="685800" y="1981200"/>
            <a:ext cx="8458200" cy="4876800"/>
          </a:xfrm>
        </p:spPr>
        <p:txBody>
          <a:bodyPr/>
          <a:lstStyle/>
          <a:p>
            <a:r>
              <a:rPr lang="en-US" sz="3600" b="1" dirty="0" smtClean="0"/>
              <a:t>Low cloud:</a:t>
            </a:r>
          </a:p>
          <a:p>
            <a:pPr lvl="1"/>
            <a:r>
              <a:rPr lang="en-US" sz="3200" dirty="0" smtClean="0"/>
              <a:t>Stratus </a:t>
            </a:r>
            <a:r>
              <a:rPr lang="en-US" sz="3200" dirty="0" err="1" smtClean="0"/>
              <a:t>Fractus</a:t>
            </a:r>
            <a:r>
              <a:rPr lang="en-US" sz="3200" dirty="0" smtClean="0"/>
              <a:t> (SF)</a:t>
            </a:r>
          </a:p>
          <a:p>
            <a:pPr lvl="2"/>
            <a:r>
              <a:rPr lang="en-US" sz="2800" dirty="0" smtClean="0"/>
              <a:t>Pieces of stratus cloud</a:t>
            </a:r>
          </a:p>
          <a:p>
            <a:pPr lvl="1"/>
            <a:endParaRPr lang="en-US" sz="3200" dirty="0" smtClean="0"/>
          </a:p>
          <a:p>
            <a:r>
              <a:rPr lang="en-US" sz="3600" b="1" dirty="0" smtClean="0"/>
              <a:t>Cloud of Vertical Development:</a:t>
            </a:r>
          </a:p>
          <a:p>
            <a:pPr lvl="1"/>
            <a:r>
              <a:rPr lang="en-US" sz="3200" dirty="0" smtClean="0"/>
              <a:t>Cumulus </a:t>
            </a:r>
            <a:r>
              <a:rPr lang="en-US" sz="3200" dirty="0" err="1" smtClean="0"/>
              <a:t>Fractus</a:t>
            </a:r>
            <a:r>
              <a:rPr lang="en-US" sz="3200" dirty="0" smtClean="0"/>
              <a:t> (CF)</a:t>
            </a:r>
          </a:p>
          <a:p>
            <a:pPr lvl="2"/>
            <a:r>
              <a:rPr lang="en-US" sz="2800" dirty="0" smtClean="0"/>
              <a:t>Pieces of Cumulus</a:t>
            </a:r>
            <a:endParaRPr lang="en-US" sz="2800"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 of Vertical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Cumulonimbus (CB)</a:t>
            </a:r>
          </a:p>
          <a:p>
            <a:pPr lvl="1"/>
            <a:r>
              <a:rPr lang="en-US" dirty="0" smtClean="0"/>
              <a:t>Heavy masses of cumulus</a:t>
            </a:r>
          </a:p>
          <a:p>
            <a:pPr lvl="1"/>
            <a:r>
              <a:rPr lang="en-US" dirty="0" smtClean="0"/>
              <a:t>Anvil top (thunderstorm and showery </a:t>
            </a:r>
            <a:r>
              <a:rPr lang="en-US" dirty="0" err="1" smtClean="0"/>
              <a:t>precip</a:t>
            </a:r>
            <a:r>
              <a:rPr lang="en-US" dirty="0" smtClean="0"/>
              <a:t>.)</a:t>
            </a:r>
          </a:p>
          <a:p>
            <a:pPr lvl="1"/>
            <a:r>
              <a:rPr lang="en-US" dirty="0" smtClean="0"/>
              <a:t>Violent vertical currents within cloud</a:t>
            </a:r>
          </a:p>
          <a:p>
            <a:pPr lvl="1"/>
            <a:r>
              <a:rPr lang="en-US" dirty="0" smtClean="0"/>
              <a:t>Line indicates cold front</a:t>
            </a:r>
          </a:p>
          <a:p>
            <a:pPr lvl="1"/>
            <a:r>
              <a:rPr lang="en-US" dirty="0" smtClean="0"/>
              <a:t>Heavy icing and hail within cloud</a:t>
            </a:r>
          </a:p>
          <a:p>
            <a:pPr lvl="1"/>
            <a:r>
              <a:rPr lang="en-US" dirty="0" smtClean="0"/>
              <a:t>Electrical activity</a:t>
            </a:r>
          </a:p>
          <a:p>
            <a:pPr lvl="1"/>
            <a:r>
              <a:rPr lang="en-US" dirty="0" smtClean="0"/>
              <a:t>May be embedded in </a:t>
            </a:r>
            <a:r>
              <a:rPr lang="en-US" dirty="0" err="1" smtClean="0"/>
              <a:t>stratiform</a:t>
            </a:r>
            <a:r>
              <a:rPr lang="en-US" dirty="0" smtClean="0"/>
              <a:t> clouds</a:t>
            </a:r>
          </a:p>
          <a:p>
            <a:pPr lvl="1"/>
            <a:r>
              <a:rPr lang="en-US" smtClean="0"/>
              <a:t>Usually gives heavy showers with possible hail</a:t>
            </a:r>
            <a:endParaRPr lang="en-US" dirty="0"/>
          </a:p>
        </p:txBody>
      </p:sp>
      <p:sp>
        <p:nvSpPr>
          <p:cNvPr id="4" name="TextBox 3"/>
          <p:cNvSpPr txBox="1"/>
          <p:nvPr/>
        </p:nvSpPr>
        <p:spPr>
          <a:xfrm>
            <a:off x="0" y="6088559"/>
            <a:ext cx="91440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u="sng" dirty="0" smtClean="0">
                <a:solidFill>
                  <a:srgbClr val="FF0000"/>
                </a:solidFill>
              </a:rPr>
              <a:t>SEVERE HAZARD TO AVIATION!!!</a:t>
            </a:r>
            <a:endParaRPr lang="en-US" sz="44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CA"/>
          </a:p>
        </p:txBody>
      </p:sp>
      <p:sp>
        <p:nvSpPr>
          <p:cNvPr id="2" name="Title 1"/>
          <p:cNvSpPr>
            <a:spLocks noGrp="1"/>
          </p:cNvSpPr>
          <p:nvPr>
            <p:ph type="title"/>
          </p:nvPr>
        </p:nvSpPr>
        <p:spPr/>
        <p:txBody>
          <a:bodyPr/>
          <a:lstStyle/>
          <a:p>
            <a:r>
              <a:rPr lang="en-CA" dirty="0" smtClean="0"/>
              <a:t>Cloud formation</a:t>
            </a:r>
            <a:endParaRPr lang="en-C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3124200" y="3429000"/>
            <a:ext cx="2590800" cy="641350"/>
          </a:xfrm>
          <a:prstGeom prst="rect">
            <a:avLst/>
          </a:prstGeom>
          <a:noFill/>
          <a:ln w="9525">
            <a:noFill/>
            <a:miter lim="800000"/>
            <a:headEnd/>
            <a:tailEnd/>
          </a:ln>
        </p:spPr>
        <p:txBody>
          <a:bodyPr>
            <a:spAutoFit/>
          </a:bodyPr>
          <a:lstStyle/>
          <a:p>
            <a:pPr algn="ctr"/>
            <a:r>
              <a:rPr lang="en-US" sz="3600" b="1" dirty="0">
                <a:solidFill>
                  <a:schemeClr val="tx1"/>
                </a:solidFill>
              </a:rPr>
              <a:t>VAPOUR</a:t>
            </a:r>
          </a:p>
        </p:txBody>
      </p:sp>
      <p:sp>
        <p:nvSpPr>
          <p:cNvPr id="54277" name="Text Box 5"/>
          <p:cNvSpPr txBox="1">
            <a:spLocks noChangeArrowheads="1"/>
          </p:cNvSpPr>
          <p:nvPr/>
        </p:nvSpPr>
        <p:spPr bwMode="auto">
          <a:xfrm>
            <a:off x="838200" y="5562600"/>
            <a:ext cx="2590800" cy="641350"/>
          </a:xfrm>
          <a:prstGeom prst="rect">
            <a:avLst/>
          </a:prstGeom>
          <a:noFill/>
          <a:ln w="9525">
            <a:noFill/>
            <a:miter lim="800000"/>
            <a:headEnd/>
            <a:tailEnd/>
          </a:ln>
        </p:spPr>
        <p:txBody>
          <a:bodyPr>
            <a:spAutoFit/>
          </a:bodyPr>
          <a:lstStyle/>
          <a:p>
            <a:pPr algn="ctr"/>
            <a:r>
              <a:rPr lang="en-US" sz="3600" b="1" dirty="0">
                <a:solidFill>
                  <a:schemeClr val="tx1"/>
                </a:solidFill>
              </a:rPr>
              <a:t>SOLID</a:t>
            </a:r>
          </a:p>
        </p:txBody>
      </p:sp>
      <p:sp>
        <p:nvSpPr>
          <p:cNvPr id="54278" name="Text Box 6"/>
          <p:cNvSpPr txBox="1">
            <a:spLocks noChangeArrowheads="1"/>
          </p:cNvSpPr>
          <p:nvPr/>
        </p:nvSpPr>
        <p:spPr bwMode="auto">
          <a:xfrm>
            <a:off x="5715000" y="5562600"/>
            <a:ext cx="2590800" cy="641350"/>
          </a:xfrm>
          <a:prstGeom prst="rect">
            <a:avLst/>
          </a:prstGeom>
          <a:noFill/>
          <a:ln w="9525">
            <a:noFill/>
            <a:miter lim="800000"/>
            <a:headEnd/>
            <a:tailEnd/>
          </a:ln>
        </p:spPr>
        <p:txBody>
          <a:bodyPr>
            <a:spAutoFit/>
          </a:bodyPr>
          <a:lstStyle/>
          <a:p>
            <a:pPr algn="ctr"/>
            <a:r>
              <a:rPr lang="en-US" sz="3600" b="1" dirty="0">
                <a:solidFill>
                  <a:schemeClr val="tx1"/>
                </a:solidFill>
              </a:rPr>
              <a:t>LIQUID</a:t>
            </a:r>
          </a:p>
        </p:txBody>
      </p:sp>
      <p:sp>
        <p:nvSpPr>
          <p:cNvPr id="38917" name="Rectangle 2"/>
          <p:cNvSpPr>
            <a:spLocks noGrp="1" noChangeArrowheads="1"/>
          </p:cNvSpPr>
          <p:nvPr>
            <p:ph type="title"/>
          </p:nvPr>
        </p:nvSpPr>
        <p:spPr/>
        <p:txBody>
          <a:bodyPr/>
          <a:lstStyle/>
          <a:p>
            <a:r>
              <a:rPr lang="en-US" dirty="0" smtClean="0"/>
              <a:t>Changes of State</a:t>
            </a:r>
          </a:p>
        </p:txBody>
      </p:sp>
      <p:sp>
        <p:nvSpPr>
          <p:cNvPr id="27" name="Content Placeholder 26"/>
          <p:cNvSpPr>
            <a:spLocks noGrp="1"/>
          </p:cNvSpPr>
          <p:nvPr>
            <p:ph idx="1"/>
          </p:nvPr>
        </p:nvSpPr>
        <p:spPr>
          <a:xfrm>
            <a:off x="685800" y="1484784"/>
            <a:ext cx="7772400" cy="4611216"/>
          </a:xfrm>
        </p:spPr>
        <p:txBody>
          <a:bodyPr/>
          <a:lstStyle/>
          <a:p>
            <a:r>
              <a:rPr lang="en-US" dirty="0" smtClean="0"/>
              <a:t>All matter, including water, exists in three states</a:t>
            </a:r>
          </a:p>
          <a:p>
            <a:r>
              <a:rPr lang="en-US" dirty="0" smtClean="0"/>
              <a:t>The processes by which matter changes states are:</a:t>
            </a:r>
            <a:endParaRPr lang="en-US" dirty="0"/>
          </a:p>
        </p:txBody>
      </p:sp>
      <p:grpSp>
        <p:nvGrpSpPr>
          <p:cNvPr id="2" name="Group 26"/>
          <p:cNvGrpSpPr>
            <a:grpSpLocks/>
          </p:cNvGrpSpPr>
          <p:nvPr/>
        </p:nvGrpSpPr>
        <p:grpSpPr bwMode="auto">
          <a:xfrm>
            <a:off x="3048000" y="6096000"/>
            <a:ext cx="3048000" cy="609600"/>
            <a:chOff x="1920" y="3840"/>
            <a:chExt cx="1920" cy="384"/>
          </a:xfrm>
        </p:grpSpPr>
        <p:sp>
          <p:nvSpPr>
            <p:cNvPr id="38936" name="Line 10"/>
            <p:cNvSpPr>
              <a:spLocks noChangeShapeType="1"/>
            </p:cNvSpPr>
            <p:nvPr/>
          </p:nvSpPr>
          <p:spPr bwMode="auto">
            <a:xfrm>
              <a:off x="1920" y="3840"/>
              <a:ext cx="1920" cy="0"/>
            </a:xfrm>
            <a:prstGeom prst="line">
              <a:avLst/>
            </a:prstGeom>
            <a:noFill/>
            <a:ln w="76200">
              <a:solidFill>
                <a:srgbClr val="FF0000"/>
              </a:solidFill>
              <a:round/>
              <a:headEnd/>
              <a:tailEnd type="triangle" w="med" len="med"/>
            </a:ln>
          </p:spPr>
          <p:txBody>
            <a:bodyPr wrap="none" anchor="ctr"/>
            <a:lstStyle/>
            <a:p>
              <a:endParaRPr lang="en-US" dirty="0"/>
            </a:p>
          </p:txBody>
        </p:sp>
        <p:sp>
          <p:nvSpPr>
            <p:cNvPr id="38937" name="Text Box 16"/>
            <p:cNvSpPr txBox="1">
              <a:spLocks noChangeArrowheads="1"/>
            </p:cNvSpPr>
            <p:nvPr/>
          </p:nvSpPr>
          <p:spPr bwMode="auto">
            <a:xfrm>
              <a:off x="2256" y="3936"/>
              <a:ext cx="1296" cy="288"/>
            </a:xfrm>
            <a:prstGeom prst="rect">
              <a:avLst/>
            </a:prstGeom>
            <a:noFill/>
            <a:ln w="9525">
              <a:noFill/>
              <a:miter lim="800000"/>
              <a:headEnd/>
              <a:tailEnd/>
            </a:ln>
          </p:spPr>
          <p:txBody>
            <a:bodyPr>
              <a:spAutoFit/>
            </a:bodyPr>
            <a:lstStyle/>
            <a:p>
              <a:pPr algn="ctr"/>
              <a:r>
                <a:rPr lang="en-US" b="1" dirty="0">
                  <a:solidFill>
                    <a:srgbClr val="FF3300"/>
                  </a:solidFill>
                </a:rPr>
                <a:t>MELTING</a:t>
              </a:r>
            </a:p>
          </p:txBody>
        </p:sp>
      </p:grpSp>
      <p:grpSp>
        <p:nvGrpSpPr>
          <p:cNvPr id="3" name="Group 27"/>
          <p:cNvGrpSpPr>
            <a:grpSpLocks/>
          </p:cNvGrpSpPr>
          <p:nvPr/>
        </p:nvGrpSpPr>
        <p:grpSpPr bwMode="auto">
          <a:xfrm>
            <a:off x="5486400" y="3962400"/>
            <a:ext cx="3200400" cy="1524000"/>
            <a:chOff x="3456" y="2496"/>
            <a:chExt cx="2016" cy="960"/>
          </a:xfrm>
        </p:grpSpPr>
        <p:sp>
          <p:nvSpPr>
            <p:cNvPr id="38934" name="Line 15"/>
            <p:cNvSpPr>
              <a:spLocks noChangeShapeType="1"/>
            </p:cNvSpPr>
            <p:nvPr/>
          </p:nvSpPr>
          <p:spPr bwMode="auto">
            <a:xfrm rot="10800000">
              <a:off x="3456" y="2496"/>
              <a:ext cx="768" cy="960"/>
            </a:xfrm>
            <a:prstGeom prst="line">
              <a:avLst/>
            </a:prstGeom>
            <a:noFill/>
            <a:ln w="76200">
              <a:solidFill>
                <a:srgbClr val="FF3300"/>
              </a:solidFill>
              <a:round/>
              <a:headEnd/>
              <a:tailEnd type="triangle" w="med" len="med"/>
            </a:ln>
          </p:spPr>
          <p:txBody>
            <a:bodyPr wrap="none" anchor="ctr"/>
            <a:lstStyle/>
            <a:p>
              <a:endParaRPr lang="en-US" dirty="0"/>
            </a:p>
          </p:txBody>
        </p:sp>
        <p:sp>
          <p:nvSpPr>
            <p:cNvPr id="38935" name="Text Box 17"/>
            <p:cNvSpPr txBox="1">
              <a:spLocks noChangeArrowheads="1"/>
            </p:cNvSpPr>
            <p:nvPr/>
          </p:nvSpPr>
          <p:spPr bwMode="auto">
            <a:xfrm>
              <a:off x="3840" y="2736"/>
              <a:ext cx="1632" cy="288"/>
            </a:xfrm>
            <a:prstGeom prst="rect">
              <a:avLst/>
            </a:prstGeom>
            <a:noFill/>
            <a:ln w="9525">
              <a:noFill/>
              <a:miter lim="800000"/>
              <a:headEnd/>
              <a:tailEnd/>
            </a:ln>
          </p:spPr>
          <p:txBody>
            <a:bodyPr>
              <a:spAutoFit/>
            </a:bodyPr>
            <a:lstStyle/>
            <a:p>
              <a:pPr algn="ctr"/>
              <a:r>
                <a:rPr lang="en-US" b="1" dirty="0">
                  <a:solidFill>
                    <a:srgbClr val="FF3300"/>
                  </a:solidFill>
                </a:rPr>
                <a:t>EVAPORATION</a:t>
              </a:r>
            </a:p>
          </p:txBody>
        </p:sp>
      </p:grpSp>
      <p:grpSp>
        <p:nvGrpSpPr>
          <p:cNvPr id="4" name="Group 22"/>
          <p:cNvGrpSpPr>
            <a:grpSpLocks/>
          </p:cNvGrpSpPr>
          <p:nvPr/>
        </p:nvGrpSpPr>
        <p:grpSpPr bwMode="auto">
          <a:xfrm>
            <a:off x="304800" y="3962400"/>
            <a:ext cx="2819400" cy="1447800"/>
            <a:chOff x="192" y="2496"/>
            <a:chExt cx="1776" cy="912"/>
          </a:xfrm>
        </p:grpSpPr>
        <p:sp>
          <p:nvSpPr>
            <p:cNvPr id="38932" name="Line 12"/>
            <p:cNvSpPr>
              <a:spLocks noChangeShapeType="1"/>
            </p:cNvSpPr>
            <p:nvPr/>
          </p:nvSpPr>
          <p:spPr bwMode="auto">
            <a:xfrm flipV="1">
              <a:off x="1344" y="2496"/>
              <a:ext cx="624" cy="912"/>
            </a:xfrm>
            <a:prstGeom prst="line">
              <a:avLst/>
            </a:prstGeom>
            <a:noFill/>
            <a:ln w="76200">
              <a:solidFill>
                <a:srgbClr val="FF3300"/>
              </a:solidFill>
              <a:round/>
              <a:headEnd/>
              <a:tailEnd type="triangle" w="med" len="med"/>
            </a:ln>
          </p:spPr>
          <p:txBody>
            <a:bodyPr wrap="none" anchor="ctr"/>
            <a:lstStyle/>
            <a:p>
              <a:endParaRPr lang="en-US" dirty="0"/>
            </a:p>
          </p:txBody>
        </p:sp>
        <p:sp>
          <p:nvSpPr>
            <p:cNvPr id="38933" name="Text Box 18"/>
            <p:cNvSpPr txBox="1">
              <a:spLocks noChangeArrowheads="1"/>
            </p:cNvSpPr>
            <p:nvPr/>
          </p:nvSpPr>
          <p:spPr bwMode="auto">
            <a:xfrm>
              <a:off x="192" y="2592"/>
              <a:ext cx="1536" cy="288"/>
            </a:xfrm>
            <a:prstGeom prst="rect">
              <a:avLst/>
            </a:prstGeom>
            <a:noFill/>
            <a:ln w="9525">
              <a:noFill/>
              <a:miter lim="800000"/>
              <a:headEnd/>
              <a:tailEnd/>
            </a:ln>
          </p:spPr>
          <p:txBody>
            <a:bodyPr>
              <a:spAutoFit/>
            </a:bodyPr>
            <a:lstStyle/>
            <a:p>
              <a:pPr algn="ctr"/>
              <a:r>
                <a:rPr lang="en-US" b="1" dirty="0" smtClean="0">
                  <a:solidFill>
                    <a:srgbClr val="FF3300"/>
                  </a:solidFill>
                </a:rPr>
                <a:t>SUBLIMATION</a:t>
              </a:r>
              <a:endParaRPr lang="en-US" b="1" dirty="0">
                <a:solidFill>
                  <a:srgbClr val="FF3300"/>
                </a:solidFill>
              </a:endParaRPr>
            </a:p>
          </p:txBody>
        </p:sp>
      </p:grpSp>
      <p:grpSp>
        <p:nvGrpSpPr>
          <p:cNvPr id="5" name="Group 25"/>
          <p:cNvGrpSpPr>
            <a:grpSpLocks/>
          </p:cNvGrpSpPr>
          <p:nvPr/>
        </p:nvGrpSpPr>
        <p:grpSpPr bwMode="auto">
          <a:xfrm>
            <a:off x="2971800" y="5334000"/>
            <a:ext cx="3048000" cy="457200"/>
            <a:chOff x="1872" y="3360"/>
            <a:chExt cx="1920" cy="288"/>
          </a:xfrm>
        </p:grpSpPr>
        <p:sp>
          <p:nvSpPr>
            <p:cNvPr id="38930" name="Line 11"/>
            <p:cNvSpPr>
              <a:spLocks noChangeShapeType="1"/>
            </p:cNvSpPr>
            <p:nvPr/>
          </p:nvSpPr>
          <p:spPr bwMode="auto">
            <a:xfrm rot="10800000">
              <a:off x="1872" y="3648"/>
              <a:ext cx="1920" cy="0"/>
            </a:xfrm>
            <a:prstGeom prst="line">
              <a:avLst/>
            </a:prstGeom>
            <a:noFill/>
            <a:ln w="76200">
              <a:solidFill>
                <a:srgbClr val="3366FF"/>
              </a:solidFill>
              <a:round/>
              <a:headEnd/>
              <a:tailEnd type="triangle" w="med" len="med"/>
            </a:ln>
          </p:spPr>
          <p:txBody>
            <a:bodyPr wrap="none" anchor="ctr"/>
            <a:lstStyle/>
            <a:p>
              <a:endParaRPr lang="en-US" dirty="0"/>
            </a:p>
          </p:txBody>
        </p:sp>
        <p:sp>
          <p:nvSpPr>
            <p:cNvPr id="38931" name="Text Box 19"/>
            <p:cNvSpPr txBox="1">
              <a:spLocks noChangeArrowheads="1"/>
            </p:cNvSpPr>
            <p:nvPr/>
          </p:nvSpPr>
          <p:spPr bwMode="auto">
            <a:xfrm>
              <a:off x="2256" y="3360"/>
              <a:ext cx="1152" cy="288"/>
            </a:xfrm>
            <a:prstGeom prst="rect">
              <a:avLst/>
            </a:prstGeom>
            <a:noFill/>
            <a:ln w="9525">
              <a:noFill/>
              <a:miter lim="800000"/>
              <a:headEnd/>
              <a:tailEnd/>
            </a:ln>
          </p:spPr>
          <p:txBody>
            <a:bodyPr>
              <a:spAutoFit/>
            </a:bodyPr>
            <a:lstStyle/>
            <a:p>
              <a:r>
                <a:rPr lang="en-US" b="1" dirty="0">
                  <a:solidFill>
                    <a:srgbClr val="3366FF"/>
                  </a:solidFill>
                </a:rPr>
                <a:t>FREEZING</a:t>
              </a:r>
            </a:p>
          </p:txBody>
        </p:sp>
      </p:grpSp>
      <p:grpSp>
        <p:nvGrpSpPr>
          <p:cNvPr id="6" name="Group 23"/>
          <p:cNvGrpSpPr>
            <a:grpSpLocks/>
          </p:cNvGrpSpPr>
          <p:nvPr/>
        </p:nvGrpSpPr>
        <p:grpSpPr bwMode="auto">
          <a:xfrm>
            <a:off x="2362200" y="4114800"/>
            <a:ext cx="2514600" cy="1447800"/>
            <a:chOff x="1488" y="2592"/>
            <a:chExt cx="1584" cy="912"/>
          </a:xfrm>
        </p:grpSpPr>
        <p:sp>
          <p:nvSpPr>
            <p:cNvPr id="38928" name="Line 13"/>
            <p:cNvSpPr>
              <a:spLocks noChangeShapeType="1"/>
            </p:cNvSpPr>
            <p:nvPr/>
          </p:nvSpPr>
          <p:spPr bwMode="auto">
            <a:xfrm rot="10800000" flipV="1">
              <a:off x="1488" y="2592"/>
              <a:ext cx="624" cy="912"/>
            </a:xfrm>
            <a:prstGeom prst="line">
              <a:avLst/>
            </a:prstGeom>
            <a:noFill/>
            <a:ln w="76200">
              <a:solidFill>
                <a:srgbClr val="3366FF"/>
              </a:solidFill>
              <a:round/>
              <a:headEnd/>
              <a:tailEnd type="triangle" w="med" len="med"/>
            </a:ln>
          </p:spPr>
          <p:txBody>
            <a:bodyPr wrap="none" anchor="ctr"/>
            <a:lstStyle/>
            <a:p>
              <a:endParaRPr lang="en-US" dirty="0"/>
            </a:p>
          </p:txBody>
        </p:sp>
        <p:sp>
          <p:nvSpPr>
            <p:cNvPr id="38929" name="Text Box 20"/>
            <p:cNvSpPr txBox="1">
              <a:spLocks noChangeArrowheads="1"/>
            </p:cNvSpPr>
            <p:nvPr/>
          </p:nvSpPr>
          <p:spPr bwMode="auto">
            <a:xfrm>
              <a:off x="1920" y="2736"/>
              <a:ext cx="1152" cy="212"/>
            </a:xfrm>
            <a:prstGeom prst="rect">
              <a:avLst/>
            </a:prstGeom>
            <a:noFill/>
            <a:ln w="9525">
              <a:noFill/>
              <a:miter lim="800000"/>
              <a:headEnd/>
              <a:tailEnd/>
            </a:ln>
          </p:spPr>
          <p:txBody>
            <a:bodyPr>
              <a:spAutoFit/>
            </a:bodyPr>
            <a:lstStyle/>
            <a:p>
              <a:pPr algn="ctr"/>
              <a:r>
                <a:rPr lang="en-US" sz="1600" b="1" dirty="0" smtClean="0">
                  <a:solidFill>
                    <a:srgbClr val="3366FF"/>
                  </a:solidFill>
                </a:rPr>
                <a:t>DEPOSITION</a:t>
              </a:r>
              <a:endParaRPr lang="en-US" sz="1600" b="1" dirty="0">
                <a:solidFill>
                  <a:srgbClr val="3366FF"/>
                </a:solidFill>
              </a:endParaRPr>
            </a:p>
          </p:txBody>
        </p:sp>
      </p:grpSp>
      <p:grpSp>
        <p:nvGrpSpPr>
          <p:cNvPr id="7" name="Group 28"/>
          <p:cNvGrpSpPr>
            <a:grpSpLocks/>
          </p:cNvGrpSpPr>
          <p:nvPr/>
        </p:nvGrpSpPr>
        <p:grpSpPr bwMode="auto">
          <a:xfrm>
            <a:off x="4114800" y="4114800"/>
            <a:ext cx="2362200" cy="1524000"/>
            <a:chOff x="2592" y="2592"/>
            <a:chExt cx="1488" cy="960"/>
          </a:xfrm>
        </p:grpSpPr>
        <p:sp>
          <p:nvSpPr>
            <p:cNvPr id="38926" name="Line 14"/>
            <p:cNvSpPr>
              <a:spLocks noChangeShapeType="1"/>
            </p:cNvSpPr>
            <p:nvPr/>
          </p:nvSpPr>
          <p:spPr bwMode="auto">
            <a:xfrm>
              <a:off x="3312" y="2592"/>
              <a:ext cx="768" cy="960"/>
            </a:xfrm>
            <a:prstGeom prst="line">
              <a:avLst/>
            </a:prstGeom>
            <a:noFill/>
            <a:ln w="76200">
              <a:solidFill>
                <a:srgbClr val="3366FF"/>
              </a:solidFill>
              <a:round/>
              <a:headEnd/>
              <a:tailEnd type="triangle" w="med" len="med"/>
            </a:ln>
          </p:spPr>
          <p:txBody>
            <a:bodyPr wrap="none" anchor="ctr"/>
            <a:lstStyle/>
            <a:p>
              <a:endParaRPr lang="en-US" dirty="0"/>
            </a:p>
          </p:txBody>
        </p:sp>
        <p:sp>
          <p:nvSpPr>
            <p:cNvPr id="38927" name="Text Box 21"/>
            <p:cNvSpPr txBox="1">
              <a:spLocks noChangeArrowheads="1"/>
            </p:cNvSpPr>
            <p:nvPr/>
          </p:nvSpPr>
          <p:spPr bwMode="auto">
            <a:xfrm>
              <a:off x="2592" y="3072"/>
              <a:ext cx="1152" cy="212"/>
            </a:xfrm>
            <a:prstGeom prst="rect">
              <a:avLst/>
            </a:prstGeom>
            <a:noFill/>
            <a:ln w="9525">
              <a:noFill/>
              <a:miter lim="800000"/>
              <a:headEnd/>
              <a:tailEnd/>
            </a:ln>
          </p:spPr>
          <p:txBody>
            <a:bodyPr>
              <a:spAutoFit/>
            </a:bodyPr>
            <a:lstStyle/>
            <a:p>
              <a:pPr algn="ctr"/>
              <a:r>
                <a:rPr lang="en-US" sz="1600" b="1" dirty="0">
                  <a:solidFill>
                    <a:srgbClr val="3366FF"/>
                  </a:solidFill>
                </a:rPr>
                <a:t>CONDENSATION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dissolve">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dissolve">
                                      <p:cBhvr>
                                        <p:cTn id="17" dur="500"/>
                                        <p:tgtEl>
                                          <p:spTgt spid="542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P spid="54277" grpId="0" autoUpdateAnimBg="0"/>
      <p:bldP spid="5427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How do Clouds Form?</a:t>
            </a:r>
            <a:endParaRPr lang="en-US" dirty="0" smtClean="0"/>
          </a:p>
        </p:txBody>
      </p:sp>
      <p:sp>
        <p:nvSpPr>
          <p:cNvPr id="4" name="Content Placeholder 3"/>
          <p:cNvSpPr>
            <a:spLocks noGrp="1"/>
          </p:cNvSpPr>
          <p:nvPr>
            <p:ph idx="1"/>
          </p:nvPr>
        </p:nvSpPr>
        <p:spPr/>
        <p:txBody>
          <a:bodyPr/>
          <a:lstStyle/>
          <a:p>
            <a:pPr>
              <a:spcBef>
                <a:spcPct val="50000"/>
              </a:spcBef>
            </a:pPr>
            <a:r>
              <a:rPr lang="en-US" dirty="0" smtClean="0"/>
              <a:t>Clouds are formed by the condensation of water </a:t>
            </a:r>
            <a:r>
              <a:rPr lang="en-US" dirty="0" err="1" smtClean="0"/>
              <a:t>vapour</a:t>
            </a:r>
            <a:endParaRPr lang="en-US" dirty="0" smtClean="0"/>
          </a:p>
          <a:p>
            <a:pPr>
              <a:spcBef>
                <a:spcPct val="50000"/>
              </a:spcBef>
            </a:pPr>
            <a:r>
              <a:rPr lang="en-US" dirty="0" smtClean="0"/>
              <a:t>For clouds to form, three conditions must be present</a:t>
            </a:r>
          </a:p>
          <a:p>
            <a:pPr marL="914400" lvl="1" indent="-514350">
              <a:spcBef>
                <a:spcPct val="50000"/>
              </a:spcBef>
              <a:buFont typeface="+mj-lt"/>
              <a:buAutoNum type="arabicPeriod"/>
            </a:pPr>
            <a:r>
              <a:rPr lang="en-US" b="1" dirty="0" smtClean="0"/>
              <a:t>Condensation Nuclei</a:t>
            </a:r>
          </a:p>
          <a:p>
            <a:pPr marL="914400" lvl="1" indent="-514350">
              <a:spcBef>
                <a:spcPct val="50000"/>
              </a:spcBef>
              <a:buFont typeface="+mj-lt"/>
              <a:buAutoNum type="arabicPeriod"/>
            </a:pPr>
            <a:r>
              <a:rPr lang="en-US" b="1" dirty="0" smtClean="0"/>
              <a:t>High Relative Humidity</a:t>
            </a:r>
          </a:p>
          <a:p>
            <a:pPr marL="914400" lvl="1" indent="-514350">
              <a:spcBef>
                <a:spcPct val="50000"/>
              </a:spcBef>
              <a:buFont typeface="+mj-lt"/>
              <a:buAutoNum type="arabicPeriod"/>
            </a:pPr>
            <a:r>
              <a:rPr lang="en-US" b="1" dirty="0" smtClean="0"/>
              <a:t>Cooling Process</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Formations</a:t>
            </a:r>
            <a:endParaRPr lang="en-CA" dirty="0"/>
          </a:p>
        </p:txBody>
      </p:sp>
      <p:sp>
        <p:nvSpPr>
          <p:cNvPr id="3" name="Content Placeholder 2"/>
          <p:cNvSpPr>
            <a:spLocks noGrp="1"/>
          </p:cNvSpPr>
          <p:nvPr>
            <p:ph idx="1"/>
          </p:nvPr>
        </p:nvSpPr>
        <p:spPr/>
        <p:txBody>
          <a:bodyPr/>
          <a:lstStyle/>
          <a:p>
            <a:r>
              <a:rPr lang="en-CA" dirty="0" smtClean="0"/>
              <a:t>Formed in two ways:</a:t>
            </a:r>
          </a:p>
          <a:p>
            <a:pPr marL="228600" indent="-228600">
              <a:buAutoNum type="arabicParenR"/>
            </a:pPr>
            <a:r>
              <a:rPr lang="en-CA" dirty="0" smtClean="0"/>
              <a:t> Air is cooled to saturation point</a:t>
            </a:r>
          </a:p>
          <a:p>
            <a:pPr marL="228600" indent="-228600">
              <a:buAutoNum type="arabicParenR"/>
            </a:pPr>
            <a:r>
              <a:rPr lang="en-CA" dirty="0" smtClean="0"/>
              <a:t> Water vapour is added to saturation point</a:t>
            </a:r>
          </a:p>
          <a:p>
            <a:pPr marL="228600" indent="-228600">
              <a:buAutoNum type="arabicParenR"/>
            </a:pPr>
            <a:endParaRPr lang="en-CA" dirty="0" smtClean="0"/>
          </a:p>
          <a:p>
            <a:pPr marL="228600" indent="-228600"/>
            <a:r>
              <a:rPr lang="en-CA" dirty="0" smtClean="0"/>
              <a:t>Most common is through adiabatic expansion (lifting)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Composition of the Atmosphere</a:t>
            </a:r>
          </a:p>
        </p:txBody>
      </p:sp>
      <p:sp>
        <p:nvSpPr>
          <p:cNvPr id="8" name="Content Placeholder 7"/>
          <p:cNvSpPr>
            <a:spLocks noGrp="1"/>
          </p:cNvSpPr>
          <p:nvPr>
            <p:ph sz="half" idx="1"/>
          </p:nvPr>
        </p:nvSpPr>
        <p:spPr/>
        <p:txBody>
          <a:bodyPr/>
          <a:lstStyle/>
          <a:p>
            <a:r>
              <a:rPr lang="en-US" dirty="0" smtClean="0"/>
              <a:t> The atmosphere is composed of several gasses. The most significant of these are:</a:t>
            </a:r>
          </a:p>
          <a:p>
            <a:r>
              <a:rPr lang="en-US" dirty="0" smtClean="0"/>
              <a:t>From a weather standpoint, the most important gas is</a:t>
            </a:r>
          </a:p>
          <a:p>
            <a:endParaRPr lang="en-US" dirty="0" smtClean="0"/>
          </a:p>
          <a:p>
            <a:endParaRPr lang="en-US" dirty="0"/>
          </a:p>
        </p:txBody>
      </p:sp>
      <p:graphicFrame>
        <p:nvGraphicFramePr>
          <p:cNvPr id="10" name="Content Placeholder 9"/>
          <p:cNvGraphicFramePr>
            <a:graphicFrameLocks noGrp="1"/>
          </p:cNvGraphicFramePr>
          <p:nvPr>
            <p:ph sz="half" idx="2"/>
          </p:nvPr>
        </p:nvGraphicFramePr>
        <p:xfrm>
          <a:off x="4648200" y="1981200"/>
          <a:ext cx="38100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Lifting Agents</a:t>
            </a:r>
            <a:endParaRPr lang="en-US" dirty="0"/>
          </a:p>
        </p:txBody>
      </p:sp>
      <p:sp>
        <p:nvSpPr>
          <p:cNvPr id="4" name="Content Placeholder 3"/>
          <p:cNvSpPr>
            <a:spLocks noGrp="1"/>
          </p:cNvSpPr>
          <p:nvPr>
            <p:ph idx="1"/>
          </p:nvPr>
        </p:nvSpPr>
        <p:spPr/>
        <p:txBody>
          <a:bodyPr>
            <a:normAutofit/>
          </a:bodyPr>
          <a:lstStyle/>
          <a:p>
            <a:r>
              <a:rPr lang="en-US" dirty="0" smtClean="0"/>
              <a:t>The lifting agents involved in adiabatic expansion are:</a:t>
            </a:r>
          </a:p>
          <a:p>
            <a:pPr lvl="1"/>
            <a:r>
              <a:rPr lang="en-US" dirty="0" err="1" smtClean="0"/>
              <a:t>Orographic</a:t>
            </a:r>
            <a:r>
              <a:rPr lang="en-US" dirty="0" smtClean="0"/>
              <a:t> Lift</a:t>
            </a:r>
          </a:p>
          <a:p>
            <a:pPr lvl="1"/>
            <a:r>
              <a:rPr lang="en-US" dirty="0" smtClean="0"/>
              <a:t>Frontal Lift</a:t>
            </a:r>
          </a:p>
          <a:p>
            <a:pPr lvl="1"/>
            <a:r>
              <a:rPr lang="en-US" dirty="0" smtClean="0"/>
              <a:t>Convection</a:t>
            </a:r>
          </a:p>
          <a:p>
            <a:pPr lvl="1"/>
            <a:r>
              <a:rPr lang="en-US" dirty="0" smtClean="0"/>
              <a:t>Convergence</a:t>
            </a:r>
          </a:p>
          <a:p>
            <a:pPr lvl="1"/>
            <a:r>
              <a:rPr lang="en-US" dirty="0" smtClean="0"/>
              <a:t>Turbulence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Lifting Agents</a:t>
            </a:r>
          </a:p>
        </p:txBody>
      </p:sp>
      <p:sp>
        <p:nvSpPr>
          <p:cNvPr id="5" name="Content Placeholder 4"/>
          <p:cNvSpPr>
            <a:spLocks noGrp="1"/>
          </p:cNvSpPr>
          <p:nvPr>
            <p:ph idx="1"/>
          </p:nvPr>
        </p:nvSpPr>
        <p:spPr/>
        <p:txBody>
          <a:bodyPr/>
          <a:lstStyle/>
          <a:p>
            <a:pPr>
              <a:spcBef>
                <a:spcPct val="50000"/>
              </a:spcBef>
            </a:pPr>
            <a:r>
              <a:rPr lang="en-US" b="1" dirty="0" smtClean="0"/>
              <a:t>Orographic Lift</a:t>
            </a:r>
            <a:endParaRPr lang="en-US" dirty="0" smtClean="0"/>
          </a:p>
          <a:p>
            <a:pPr lvl="1">
              <a:spcBef>
                <a:spcPct val="50000"/>
              </a:spcBef>
            </a:pPr>
            <a:r>
              <a:rPr lang="en-US" dirty="0" smtClean="0"/>
              <a:t>Occurs when air is forced upwards against the side of a hill or mountain</a:t>
            </a:r>
          </a:p>
          <a:p>
            <a:pPr lvl="1">
              <a:spcBef>
                <a:spcPct val="50000"/>
              </a:spcBef>
            </a:pPr>
            <a:r>
              <a:rPr lang="en-US" dirty="0" smtClean="0"/>
              <a:t>As the air rises, it expands and cools</a:t>
            </a:r>
            <a:endParaRPr lang="en-US" b="1"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Lifting Agents</a:t>
            </a:r>
          </a:p>
        </p:txBody>
      </p:sp>
      <p:sp>
        <p:nvSpPr>
          <p:cNvPr id="5" name="Content Placeholder 4"/>
          <p:cNvSpPr>
            <a:spLocks noGrp="1"/>
          </p:cNvSpPr>
          <p:nvPr>
            <p:ph idx="1"/>
          </p:nvPr>
        </p:nvSpPr>
        <p:spPr/>
        <p:txBody>
          <a:bodyPr/>
          <a:lstStyle/>
          <a:p>
            <a:pPr>
              <a:spcBef>
                <a:spcPct val="50000"/>
              </a:spcBef>
            </a:pPr>
            <a:r>
              <a:rPr lang="en-US" b="1" dirty="0" smtClean="0"/>
              <a:t>Frontal Lift</a:t>
            </a:r>
            <a:endParaRPr lang="en-US" dirty="0" smtClean="0"/>
          </a:p>
          <a:p>
            <a:pPr lvl="1">
              <a:spcBef>
                <a:spcPct val="50000"/>
              </a:spcBef>
            </a:pPr>
            <a:r>
              <a:rPr lang="en-US" dirty="0" smtClean="0"/>
              <a:t>As the frontal surface forces warm air aloft, it expands and cools</a:t>
            </a:r>
          </a:p>
          <a:p>
            <a:pPr lvl="1">
              <a:spcBef>
                <a:spcPct val="50000"/>
              </a:spcBef>
            </a:pPr>
            <a:r>
              <a:rPr lang="en-US" dirty="0" smtClean="0"/>
              <a:t>This is responsible for most of the weather at fronts</a:t>
            </a:r>
            <a:endParaRPr lang="en-US" b="1"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Lifting Agents</a:t>
            </a:r>
          </a:p>
        </p:txBody>
      </p:sp>
      <p:sp>
        <p:nvSpPr>
          <p:cNvPr id="5" name="Content Placeholder 4"/>
          <p:cNvSpPr>
            <a:spLocks noGrp="1"/>
          </p:cNvSpPr>
          <p:nvPr>
            <p:ph idx="1"/>
          </p:nvPr>
        </p:nvSpPr>
        <p:spPr/>
        <p:txBody>
          <a:bodyPr/>
          <a:lstStyle/>
          <a:p>
            <a:pPr>
              <a:spcBef>
                <a:spcPct val="50000"/>
              </a:spcBef>
            </a:pPr>
            <a:r>
              <a:rPr lang="en-US" b="1" dirty="0" smtClean="0"/>
              <a:t>Convection</a:t>
            </a:r>
            <a:endParaRPr lang="en-US" dirty="0" smtClean="0"/>
          </a:p>
          <a:p>
            <a:pPr lvl="1">
              <a:spcBef>
                <a:spcPct val="50000"/>
              </a:spcBef>
            </a:pPr>
            <a:r>
              <a:rPr lang="en-US" dirty="0" smtClean="0"/>
              <a:t>When air in contact with the earth is heated, it rises and eventually expands and cools</a:t>
            </a:r>
          </a:p>
          <a:p>
            <a:pPr lvl="1">
              <a:spcBef>
                <a:spcPct val="50000"/>
              </a:spcBef>
            </a:pPr>
            <a:r>
              <a:rPr lang="en-US" dirty="0" smtClean="0"/>
              <a:t>This is why good soaring thermals are under cumulus clouds</a:t>
            </a:r>
          </a:p>
          <a:p>
            <a:pPr lvl="1">
              <a:spcBef>
                <a:spcPct val="50000"/>
              </a:spcBef>
            </a:pPr>
            <a:r>
              <a:rPr lang="en-US" dirty="0" smtClean="0"/>
              <a:t>Produces condensation and cumuliform clouds at top of column of air; further ascent causes rain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Lifting Agents</a:t>
            </a:r>
          </a:p>
        </p:txBody>
      </p:sp>
      <p:sp>
        <p:nvSpPr>
          <p:cNvPr id="5" name="Content Placeholder 4"/>
          <p:cNvSpPr>
            <a:spLocks noGrp="1"/>
          </p:cNvSpPr>
          <p:nvPr>
            <p:ph idx="1"/>
          </p:nvPr>
        </p:nvSpPr>
        <p:spPr/>
        <p:txBody>
          <a:bodyPr/>
          <a:lstStyle/>
          <a:p>
            <a:pPr>
              <a:spcBef>
                <a:spcPct val="50000"/>
              </a:spcBef>
            </a:pPr>
            <a:r>
              <a:rPr lang="en-US" b="1" dirty="0" smtClean="0"/>
              <a:t>Convergence</a:t>
            </a:r>
            <a:endParaRPr lang="en-US" dirty="0" smtClean="0"/>
          </a:p>
          <a:p>
            <a:pPr lvl="1">
              <a:spcBef>
                <a:spcPct val="50000"/>
              </a:spcBef>
            </a:pPr>
            <a:r>
              <a:rPr lang="en-US" dirty="0" smtClean="0"/>
              <a:t>This occurs when air flows into the centre of a low pressure area</a:t>
            </a:r>
          </a:p>
          <a:p>
            <a:pPr lvl="1">
              <a:spcBef>
                <a:spcPct val="50000"/>
              </a:spcBef>
            </a:pPr>
            <a:r>
              <a:rPr lang="en-US" dirty="0" smtClean="0"/>
              <a:t>The excess air is forced upwards to expand and cool</a:t>
            </a:r>
          </a:p>
          <a:p>
            <a:pPr lvl="1">
              <a:spcBef>
                <a:spcPct val="50000"/>
              </a:spcBef>
            </a:pPr>
            <a:r>
              <a:rPr lang="en-US" dirty="0" smtClean="0"/>
              <a:t>This is why lows bring poor weather</a:t>
            </a:r>
            <a:endParaRPr lang="en-US" b="1"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Lifting Agents</a:t>
            </a:r>
          </a:p>
        </p:txBody>
      </p:sp>
      <p:sp>
        <p:nvSpPr>
          <p:cNvPr id="5" name="Content Placeholder 4"/>
          <p:cNvSpPr>
            <a:spLocks noGrp="1"/>
          </p:cNvSpPr>
          <p:nvPr>
            <p:ph idx="1"/>
          </p:nvPr>
        </p:nvSpPr>
        <p:spPr/>
        <p:txBody>
          <a:bodyPr/>
          <a:lstStyle/>
          <a:p>
            <a:pPr>
              <a:spcBef>
                <a:spcPct val="50000"/>
              </a:spcBef>
            </a:pPr>
            <a:r>
              <a:rPr lang="en-US" b="1" dirty="0" smtClean="0"/>
              <a:t>Turbulence</a:t>
            </a:r>
            <a:endParaRPr lang="en-US" dirty="0" smtClean="0"/>
          </a:p>
          <a:p>
            <a:pPr lvl="1">
              <a:spcBef>
                <a:spcPct val="50000"/>
              </a:spcBef>
            </a:pPr>
            <a:r>
              <a:rPr lang="en-US" dirty="0" smtClean="0"/>
              <a:t>As air flows over a rough surface, vertical currents are created</a:t>
            </a:r>
          </a:p>
          <a:p>
            <a:pPr lvl="1">
              <a:spcBef>
                <a:spcPct val="50000"/>
              </a:spcBef>
            </a:pPr>
            <a:r>
              <a:rPr lang="en-US" dirty="0" smtClean="0"/>
              <a:t>If the air is unstable, these currents will continue upwards and eventually expand and cool</a:t>
            </a:r>
          </a:p>
          <a:p>
            <a:pPr lvl="1">
              <a:spcBef>
                <a:spcPct val="50000"/>
              </a:spcBef>
            </a:pPr>
            <a:r>
              <a:rPr lang="en-US" dirty="0" smtClean="0"/>
              <a:t>Results in stratocumulus and possibly cumulus clouds</a:t>
            </a:r>
            <a:r>
              <a:rPr lang="en-US" dirty="0"/>
              <a:t> </a:t>
            </a:r>
            <a:r>
              <a:rPr lang="en-US" dirty="0" smtClean="0"/>
              <a:t>if convection occurs at the same time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Documents and Settings\Jurij Bilyk\My Documents\My Pictures\Flying Schol PP\0929zz02.jpeg"/>
          <p:cNvPicPr>
            <a:picLocks noChangeAspect="1" noChangeArrowheads="1"/>
          </p:cNvPicPr>
          <p:nvPr/>
        </p:nvPicPr>
        <p:blipFill>
          <a:blip r:embed="rId2" cstate="print"/>
          <a:srcRect/>
          <a:stretch>
            <a:fillRect/>
          </a:stretch>
        </p:blipFill>
        <p:spPr bwMode="auto">
          <a:xfrm>
            <a:off x="-838200" y="0"/>
            <a:ext cx="10210800" cy="6889750"/>
          </a:xfrm>
          <a:prstGeom prst="rect">
            <a:avLst/>
          </a:prstGeom>
          <a:noFill/>
          <a:ln w="9525">
            <a:noFill/>
            <a:miter lim="800000"/>
            <a:headEnd/>
            <a:tailEnd/>
          </a:ln>
        </p:spPr>
      </p:pic>
      <p:sp>
        <p:nvSpPr>
          <p:cNvPr id="23555" name="Rectangle 2"/>
          <p:cNvSpPr>
            <a:spLocks noGrp="1" noChangeArrowheads="1"/>
          </p:cNvSpPr>
          <p:nvPr>
            <p:ph type="ctrTitle"/>
          </p:nvPr>
        </p:nvSpPr>
        <p:spPr>
          <a:xfrm>
            <a:off x="609600" y="3505200"/>
            <a:ext cx="7772400" cy="1143000"/>
          </a:xfrm>
        </p:spPr>
        <p:txBody>
          <a:bodyPr/>
          <a:lstStyle/>
          <a:p>
            <a:r>
              <a:rPr lang="en-US" dirty="0" smtClean="0">
                <a:solidFill>
                  <a:schemeClr val="tx1"/>
                </a:solidFill>
              </a:rPr>
              <a:t>Atmospheric Pressure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Atmospheric Pressure</a:t>
            </a:r>
          </a:p>
        </p:txBody>
      </p:sp>
      <p:sp>
        <p:nvSpPr>
          <p:cNvPr id="4" name="Content Placeholder 3"/>
          <p:cNvSpPr>
            <a:spLocks noGrp="1"/>
          </p:cNvSpPr>
          <p:nvPr>
            <p:ph idx="1"/>
          </p:nvPr>
        </p:nvSpPr>
        <p:spPr/>
        <p:txBody>
          <a:bodyPr/>
          <a:lstStyle/>
          <a:p>
            <a:r>
              <a:rPr lang="en-US" dirty="0" smtClean="0"/>
              <a:t>The surface of the earth is covered by a huge “sea of air”</a:t>
            </a:r>
          </a:p>
          <a:p>
            <a:r>
              <a:rPr lang="en-US" dirty="0" smtClean="0"/>
              <a:t>The weight of this air exerts a force on the earth</a:t>
            </a:r>
          </a:p>
          <a:p>
            <a:r>
              <a:rPr lang="en-US" dirty="0" smtClean="0"/>
              <a:t>There are three main units of pressure used to measure this force</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of Measure</a:t>
            </a:r>
            <a:endParaRPr lang="en-US" dirty="0"/>
          </a:p>
        </p:txBody>
      </p:sp>
      <p:sp>
        <p:nvSpPr>
          <p:cNvPr id="4" name="Content Placeholder 3"/>
          <p:cNvSpPr>
            <a:spLocks noGrp="1"/>
          </p:cNvSpPr>
          <p:nvPr>
            <p:ph idx="1"/>
          </p:nvPr>
        </p:nvSpPr>
        <p:spPr>
          <a:xfrm>
            <a:off x="685800" y="1556792"/>
            <a:ext cx="7772400" cy="4539208"/>
          </a:xfrm>
        </p:spPr>
        <p:txBody>
          <a:bodyPr>
            <a:normAutofit lnSpcReduction="10000"/>
          </a:bodyPr>
          <a:lstStyle/>
          <a:p>
            <a:r>
              <a:rPr lang="en-US" dirty="0" smtClean="0"/>
              <a:t>Inches of Mercury (“Hg)</a:t>
            </a:r>
          </a:p>
          <a:p>
            <a:pPr lvl="1"/>
            <a:r>
              <a:rPr lang="en-US" dirty="0" smtClean="0"/>
              <a:t>Length of a column of mercury the weight of which will balance a column of air extending from the ground to the top of the atmosphere</a:t>
            </a:r>
          </a:p>
          <a:p>
            <a:r>
              <a:rPr lang="en-US" dirty="0" smtClean="0"/>
              <a:t>Millibar (mb)</a:t>
            </a:r>
          </a:p>
          <a:p>
            <a:pPr lvl="1"/>
            <a:r>
              <a:rPr lang="en-US" dirty="0" smtClean="0"/>
              <a:t>Pressure exerted on an area of 1 square cm by a force of 1000 dynes</a:t>
            </a:r>
          </a:p>
          <a:p>
            <a:r>
              <a:rPr lang="en-US" dirty="0" smtClean="0"/>
              <a:t>Kilopascal (kPa)</a:t>
            </a:r>
          </a:p>
          <a:p>
            <a:pPr lvl="1"/>
            <a:r>
              <a:rPr lang="en-US" dirty="0" smtClean="0"/>
              <a:t>Equals 10 hectopascals (hPa) 1 hPa=1mb</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classifications of cloud?</a:t>
            </a:r>
          </a:p>
          <a:p>
            <a:pPr marL="514350" indent="-514350">
              <a:buFont typeface="+mj-lt"/>
              <a:buAutoNum type="arabicPeriod"/>
            </a:pPr>
            <a:endParaRPr lang="en-US" dirty="0" smtClean="0"/>
          </a:p>
          <a:p>
            <a:pPr marL="514350" indent="-514350">
              <a:buFont typeface="+mj-lt"/>
              <a:buAutoNum type="arabicPeriod"/>
            </a:pPr>
            <a:r>
              <a:rPr lang="en-US" dirty="0" smtClean="0"/>
              <a:t>What are the ICAO standards for the atmosphere?</a:t>
            </a:r>
          </a:p>
          <a:p>
            <a:pPr marL="514350" indent="-514350">
              <a:buFont typeface="+mj-lt"/>
              <a:buAutoNum type="arabicPeriod"/>
            </a:pPr>
            <a:endParaRPr lang="en-US" dirty="0" smtClean="0"/>
          </a:p>
          <a:p>
            <a:pPr marL="514350" indent="-514350">
              <a:buFont typeface="+mj-lt"/>
              <a:buAutoNum type="arabicPeriod"/>
            </a:pPr>
            <a:r>
              <a:rPr lang="en-US" dirty="0" smtClean="0"/>
              <a:t>Name some clouds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CA"/>
          </a:p>
        </p:txBody>
      </p:sp>
      <p:sp>
        <p:nvSpPr>
          <p:cNvPr id="8" name="WordArt 7"/>
          <p:cNvSpPr>
            <a:spLocks noChangeArrowheads="1" noChangeShapeType="1" noTextEdit="1"/>
          </p:cNvSpPr>
          <p:nvPr/>
        </p:nvSpPr>
        <p:spPr bwMode="auto">
          <a:xfrm>
            <a:off x="611560" y="1916832"/>
            <a:ext cx="8064896" cy="3600400"/>
          </a:xfrm>
          <a:prstGeom prst="rect">
            <a:avLst/>
          </a:prstGeom>
        </p:spPr>
        <p:style>
          <a:lnRef idx="0">
            <a:schemeClr val="accent5"/>
          </a:lnRef>
          <a:fillRef idx="3">
            <a:schemeClr val="accent5"/>
          </a:fillRef>
          <a:effectRef idx="3">
            <a:schemeClr val="accent5"/>
          </a:effectRef>
          <a:fontRef idx="minor">
            <a:schemeClr val="lt1"/>
          </a:fontRef>
        </p:style>
        <p:txBody>
          <a:bodyPr wrap="none" fromWordArt="1">
            <a:prstTxWarp prst="textSlantUp">
              <a:avLst>
                <a:gd name="adj" fmla="val 32056"/>
              </a:avLst>
            </a:prstTxWarp>
          </a:bodyPr>
          <a:lstStyle/>
          <a:p>
            <a:pPr algn="ctr"/>
            <a:r>
              <a:rPr lang="en-US" sz="5400" kern="10" dirty="0">
                <a:ln w="9525">
                  <a:solidFill>
                    <a:schemeClr val="tx1"/>
                  </a:solidFill>
                  <a:round/>
                  <a:headEnd/>
                  <a:tailEnd/>
                </a:ln>
                <a:solidFill>
                  <a:schemeClr val="accent1">
                    <a:lumMod val="50000"/>
                  </a:schemeClr>
                </a:solidFill>
                <a:effectLst>
                  <a:outerShdw dist="53882" dir="2700000" algn="ctr" rotWithShape="0">
                    <a:srgbClr val="9999FF"/>
                  </a:outerShdw>
                </a:effectLst>
                <a:latin typeface="Impact"/>
              </a:rPr>
              <a:t>WATER VAPOUR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Documents and Settings\Jurij Bilyk\My Documents\My Pictures\Flying Schol PP\AirlinersNetPhotoID132377.jpg"/>
          <p:cNvPicPr>
            <a:picLocks noChangeAspect="1" noChangeArrowheads="1"/>
          </p:cNvPicPr>
          <p:nvPr/>
        </p:nvPicPr>
        <p:blipFill>
          <a:blip r:embed="rId3" cstate="print"/>
          <a:srcRect/>
          <a:stretch>
            <a:fillRect/>
          </a:stretch>
        </p:blipFill>
        <p:spPr bwMode="auto">
          <a:xfrm>
            <a:off x="-533400" y="0"/>
            <a:ext cx="10515600" cy="7034213"/>
          </a:xfrm>
          <a:prstGeom prst="rect">
            <a:avLst/>
          </a:prstGeom>
          <a:noFill/>
          <a:ln w="9525">
            <a:noFill/>
            <a:miter lim="800000"/>
            <a:headEnd/>
            <a:tailEnd/>
          </a:ln>
        </p:spPr>
      </p:pic>
      <p:sp>
        <p:nvSpPr>
          <p:cNvPr id="27651" name="Rectangle 2"/>
          <p:cNvSpPr>
            <a:spLocks noGrp="1" noChangeArrowheads="1"/>
          </p:cNvSpPr>
          <p:nvPr>
            <p:ph type="ctrTitle"/>
          </p:nvPr>
        </p:nvSpPr>
        <p:spPr>
          <a:xfrm>
            <a:off x="914400" y="457200"/>
            <a:ext cx="7772400" cy="1143000"/>
          </a:xfrm>
        </p:spPr>
        <p:txBody>
          <a:bodyPr>
            <a:normAutofit fontScale="90000"/>
          </a:bodyPr>
          <a:lstStyle/>
          <a:p>
            <a:r>
              <a:rPr lang="en-US" dirty="0" smtClean="0">
                <a:solidFill>
                  <a:srgbClr val="FFE62F"/>
                </a:solidFill>
              </a:rPr>
              <a:t>Meteorological Aspects of the Altimeter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239000" y="4953000"/>
            <a:ext cx="1905000" cy="1905000"/>
            <a:chOff x="2064" y="1488"/>
            <a:chExt cx="1680" cy="1680"/>
          </a:xfrm>
        </p:grpSpPr>
        <p:pic>
          <p:nvPicPr>
            <p:cNvPr id="28677" name="Picture 5" descr="C:\Documents and Settings\Jurij Bilyk\My Documents\My Pictures\Flying Schol PP\5934P-3.jpeg"/>
            <p:cNvPicPr>
              <a:picLocks noChangeAspect="1" noChangeArrowheads="1"/>
            </p:cNvPicPr>
            <p:nvPr/>
          </p:nvPicPr>
          <p:blipFill>
            <a:blip r:embed="rId3" cstate="print"/>
            <a:srcRect/>
            <a:stretch>
              <a:fillRect/>
            </a:stretch>
          </p:blipFill>
          <p:spPr bwMode="auto">
            <a:xfrm>
              <a:off x="2064" y="1488"/>
              <a:ext cx="1680" cy="1680"/>
            </a:xfrm>
            <a:prstGeom prst="rect">
              <a:avLst/>
            </a:prstGeom>
            <a:noFill/>
            <a:ln w="9525">
              <a:noFill/>
              <a:miter lim="800000"/>
              <a:headEnd/>
              <a:tailEnd/>
            </a:ln>
          </p:spPr>
        </p:pic>
        <p:sp>
          <p:nvSpPr>
            <p:cNvPr id="28678" name="Oval 6"/>
            <p:cNvSpPr>
              <a:spLocks noChangeArrowheads="1"/>
            </p:cNvSpPr>
            <p:nvPr/>
          </p:nvSpPr>
          <p:spPr bwMode="auto">
            <a:xfrm>
              <a:off x="2976" y="2064"/>
              <a:ext cx="624" cy="624"/>
            </a:xfrm>
            <a:prstGeom prst="ellipse">
              <a:avLst/>
            </a:prstGeom>
            <a:noFill/>
            <a:ln w="12700">
              <a:solidFill>
                <a:srgbClr val="FF3300"/>
              </a:solidFill>
              <a:round/>
              <a:headEnd/>
              <a:tailEnd/>
            </a:ln>
          </p:spPr>
          <p:txBody>
            <a:bodyPr wrap="none" anchor="ctr"/>
            <a:lstStyle/>
            <a:p>
              <a:endParaRPr lang="en-CA" dirty="0"/>
            </a:p>
          </p:txBody>
        </p:sp>
      </p:grpSp>
      <p:sp>
        <p:nvSpPr>
          <p:cNvPr id="28674" name="Rectangle 2"/>
          <p:cNvSpPr>
            <a:spLocks noGrp="1" noChangeArrowheads="1"/>
          </p:cNvSpPr>
          <p:nvPr>
            <p:ph type="title"/>
          </p:nvPr>
        </p:nvSpPr>
        <p:spPr/>
        <p:txBody>
          <a:bodyPr/>
          <a:lstStyle/>
          <a:p>
            <a:r>
              <a:rPr lang="en-US" dirty="0" smtClean="0"/>
              <a:t>Altimeter Setting</a:t>
            </a:r>
          </a:p>
        </p:txBody>
      </p:sp>
      <p:sp>
        <p:nvSpPr>
          <p:cNvPr id="7" name="Content Placeholder 6"/>
          <p:cNvSpPr>
            <a:spLocks noGrp="1"/>
          </p:cNvSpPr>
          <p:nvPr>
            <p:ph idx="1"/>
          </p:nvPr>
        </p:nvSpPr>
        <p:spPr>
          <a:xfrm>
            <a:off x="685800" y="1628800"/>
            <a:ext cx="7772400" cy="4467200"/>
          </a:xfrm>
        </p:spPr>
        <p:txBody>
          <a:bodyPr>
            <a:normAutofit lnSpcReduction="10000"/>
          </a:bodyPr>
          <a:lstStyle/>
          <a:p>
            <a:r>
              <a:rPr lang="en-US" sz="2800" dirty="0" smtClean="0"/>
              <a:t>The altimeter setting is used to correct the altimeter for local pressure deviations from the standard</a:t>
            </a:r>
          </a:p>
          <a:p>
            <a:r>
              <a:rPr lang="en-US" sz="2800" dirty="0" smtClean="0"/>
              <a:t>When the correct altimeter setting is used, the altimeter will indicate the altitude </a:t>
            </a:r>
            <a:r>
              <a:rPr lang="en-US" sz="2800" b="1" dirty="0" smtClean="0"/>
              <a:t>Above Sea Level (ASL)</a:t>
            </a:r>
          </a:p>
          <a:p>
            <a:r>
              <a:rPr lang="en-US" sz="2800" dirty="0" smtClean="0"/>
              <a:t>The altimeter setting is expressed in inches of mercury (“Hg)</a:t>
            </a:r>
          </a:p>
          <a:p>
            <a:r>
              <a:rPr lang="en-US" sz="2800" dirty="0" smtClean="0"/>
              <a:t>i.e. - GPHK, Toronto Radio, latest </a:t>
            </a:r>
            <a:br>
              <a:rPr lang="en-US" sz="2800" dirty="0" smtClean="0"/>
            </a:br>
            <a:r>
              <a:rPr lang="en-US" sz="2800" dirty="0" smtClean="0"/>
              <a:t>Muskoka altimeter is 29.85”Hg</a:t>
            </a:r>
            <a:endParaRPr lang="en-US" sz="2800" b="1"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Meteorological Aspects of the Altimeter</a:t>
            </a:r>
          </a:p>
        </p:txBody>
      </p:sp>
      <p:sp>
        <p:nvSpPr>
          <p:cNvPr id="5" name="Content Placeholder 4"/>
          <p:cNvSpPr>
            <a:spLocks noGrp="1"/>
          </p:cNvSpPr>
          <p:nvPr>
            <p:ph idx="1"/>
          </p:nvPr>
        </p:nvSpPr>
        <p:spPr/>
        <p:txBody>
          <a:bodyPr>
            <a:normAutofit fontScale="92500" lnSpcReduction="10000"/>
          </a:bodyPr>
          <a:lstStyle/>
          <a:p>
            <a:r>
              <a:rPr lang="en-US" dirty="0" smtClean="0"/>
              <a:t>When flying from areas of relatively high pressure to areas of relatively low pressure, the altimeter will indicate a higher altitude then the aircraft’s altitude</a:t>
            </a:r>
          </a:p>
          <a:p>
            <a:r>
              <a:rPr lang="en-US" dirty="0" smtClean="0"/>
              <a:t>When flying from areas of relatively low pressure to areas of relatively high pressure, the altimeter will indicate a lower altitude then the aircraft’s altitude</a:t>
            </a:r>
          </a:p>
          <a:p>
            <a:pPr algn="ctr">
              <a:buNone/>
            </a:pPr>
            <a:r>
              <a:rPr lang="en-US" b="1" dirty="0" smtClean="0">
                <a:solidFill>
                  <a:srgbClr val="FF0000"/>
                </a:solidFill>
              </a:rPr>
              <a:t>HIGH TO LOW, LOOK OUT BELOW</a:t>
            </a:r>
          </a:p>
          <a:p>
            <a:pPr algn="ctr">
              <a:buNone/>
            </a:pPr>
            <a:r>
              <a:rPr lang="en-US" b="1" dirty="0" smtClean="0">
                <a:solidFill>
                  <a:srgbClr val="FF0000"/>
                </a:solidFill>
              </a:rPr>
              <a:t>LOW TO HIGH, CLEAR BLUE SKY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Documents and Settings\Jurij Bilyk\My Documents\My Pictures\Flying Schol PP\Latest-analsfc.bmp"/>
          <p:cNvPicPr>
            <a:picLocks noChangeAspect="1" noChangeArrowheads="1"/>
          </p:cNvPicPr>
          <p:nvPr/>
        </p:nvPicPr>
        <p:blipFill>
          <a:blip r:embed="rId2" cstate="print"/>
          <a:srcRect/>
          <a:stretch>
            <a:fillRect/>
          </a:stretch>
        </p:blipFill>
        <p:spPr bwMode="auto">
          <a:xfrm>
            <a:off x="0" y="-723900"/>
            <a:ext cx="9144000" cy="7581900"/>
          </a:xfrm>
          <a:prstGeom prst="rect">
            <a:avLst/>
          </a:prstGeom>
          <a:noFill/>
          <a:ln w="9525">
            <a:noFill/>
            <a:miter lim="800000"/>
            <a:headEnd/>
            <a:tailEnd/>
          </a:ln>
        </p:spPr>
      </p:pic>
      <p:sp>
        <p:nvSpPr>
          <p:cNvPr id="30723" name="Rectangle 2"/>
          <p:cNvSpPr>
            <a:spLocks noGrp="1" noChangeArrowheads="1"/>
          </p:cNvSpPr>
          <p:nvPr>
            <p:ph type="ctrTitle"/>
          </p:nvPr>
        </p:nvSpPr>
        <p:spPr>
          <a:xfrm>
            <a:off x="609600" y="2667000"/>
            <a:ext cx="7772400" cy="1143000"/>
          </a:xfrm>
        </p:spPr>
        <p:txBody>
          <a:bodyPr/>
          <a:lstStyle/>
          <a:p>
            <a:r>
              <a:rPr lang="en-US" b="1" dirty="0" smtClean="0">
                <a:solidFill>
                  <a:srgbClr val="008000"/>
                </a:solidFill>
              </a:rPr>
              <a:t>Pressure Systems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Pressure Systems</a:t>
            </a:r>
            <a:endParaRPr lang="en-CA" dirty="0"/>
          </a:p>
        </p:txBody>
      </p:sp>
      <p:sp>
        <p:nvSpPr>
          <p:cNvPr id="3" name="Content Placeholder 2"/>
          <p:cNvSpPr>
            <a:spLocks noGrp="1"/>
          </p:cNvSpPr>
          <p:nvPr>
            <p:ph idx="1"/>
          </p:nvPr>
        </p:nvSpPr>
        <p:spPr/>
        <p:txBody>
          <a:bodyPr/>
          <a:lstStyle/>
          <a:p>
            <a:r>
              <a:rPr lang="en-US" dirty="0" smtClean="0"/>
              <a:t>Differences in pressure are responsible for all the weather that takes place on earth</a:t>
            </a:r>
          </a:p>
          <a:p>
            <a:r>
              <a:rPr lang="en-US" dirty="0" smtClean="0"/>
              <a:t>There are two basic pressure systems that are the source of all weather</a:t>
            </a:r>
          </a:p>
          <a:p>
            <a:pPr lvl="1"/>
            <a:r>
              <a:rPr lang="en-CA" dirty="0" smtClean="0"/>
              <a:t>Low pressure area</a:t>
            </a:r>
          </a:p>
          <a:p>
            <a:pPr lvl="1"/>
            <a:r>
              <a:rPr lang="en-CA" dirty="0" smtClean="0"/>
              <a:t>High pressure area</a:t>
            </a:r>
            <a:endParaRPr lang="en-CA"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2" name="Object 6"/>
          <p:cNvGraphicFramePr>
            <a:graphicFrameLocks noChangeAspect="1"/>
          </p:cNvGraphicFramePr>
          <p:nvPr/>
        </p:nvGraphicFramePr>
        <p:xfrm>
          <a:off x="6153150" y="4365104"/>
          <a:ext cx="2990850" cy="2181225"/>
        </p:xfrm>
        <a:graphic>
          <a:graphicData uri="http://schemas.openxmlformats.org/presentationml/2006/ole">
            <p:oleObj spid="_x0000_s2050" name="Bitmap Image" r:id="rId4" imgW="1619476" imgH="1181265" progId="PBrush">
              <p:embed/>
            </p:oleObj>
          </a:graphicData>
        </a:graphic>
      </p:graphicFrame>
      <p:sp>
        <p:nvSpPr>
          <p:cNvPr id="2051" name="Rectangle 2"/>
          <p:cNvSpPr>
            <a:spLocks noGrp="1" noChangeArrowheads="1"/>
          </p:cNvSpPr>
          <p:nvPr>
            <p:ph type="title"/>
          </p:nvPr>
        </p:nvSpPr>
        <p:spPr/>
        <p:txBody>
          <a:bodyPr/>
          <a:lstStyle/>
          <a:p>
            <a:r>
              <a:rPr lang="en-US" dirty="0" smtClean="0"/>
              <a:t>Low Pressure</a:t>
            </a:r>
          </a:p>
        </p:txBody>
      </p:sp>
      <p:sp>
        <p:nvSpPr>
          <p:cNvPr id="6" name="Content Placeholder 5"/>
          <p:cNvSpPr>
            <a:spLocks noGrp="1"/>
          </p:cNvSpPr>
          <p:nvPr>
            <p:ph idx="1"/>
          </p:nvPr>
        </p:nvSpPr>
        <p:spPr/>
        <p:txBody>
          <a:bodyPr>
            <a:normAutofit lnSpcReduction="10000"/>
          </a:bodyPr>
          <a:lstStyle/>
          <a:p>
            <a:r>
              <a:rPr lang="en-US" dirty="0" smtClean="0"/>
              <a:t>Also called a “cyclone” or “depression”</a:t>
            </a:r>
          </a:p>
          <a:p>
            <a:r>
              <a:rPr lang="en-US" dirty="0" smtClean="0"/>
              <a:t>Relatively low pressure region</a:t>
            </a:r>
          </a:p>
          <a:p>
            <a:r>
              <a:rPr lang="en-US" dirty="0" smtClean="0"/>
              <a:t>Pressure is lowest at the centre</a:t>
            </a:r>
          </a:p>
          <a:p>
            <a:r>
              <a:rPr lang="en-US" dirty="0" smtClean="0"/>
              <a:t>Air flows in an anti-clockwise direction and inwards</a:t>
            </a:r>
          </a:p>
          <a:p>
            <a:r>
              <a:rPr lang="en-US" dirty="0" smtClean="0"/>
              <a:t>Usually bring poor weather</a:t>
            </a:r>
          </a:p>
          <a:p>
            <a:r>
              <a:rPr lang="en-US" dirty="0" smtClean="0"/>
              <a:t>Generally travel easterly</a:t>
            </a:r>
          </a:p>
          <a:p>
            <a:r>
              <a:rPr lang="en-US" dirty="0" smtClean="0"/>
              <a:t>500-700 miles/day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strips(upRight)">
                                      <p:cBhvr>
                                        <p:cTn id="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Low Pressure System Winds</a:t>
            </a:r>
            <a:endParaRPr lang="en-US" dirty="0"/>
          </a:p>
        </p:txBody>
      </p:sp>
      <p:sp>
        <p:nvSpPr>
          <p:cNvPr id="3" name="Content Placeholder 2"/>
          <p:cNvSpPr>
            <a:spLocks noGrp="1"/>
          </p:cNvSpPr>
          <p:nvPr>
            <p:ph idx="1"/>
          </p:nvPr>
        </p:nvSpPr>
        <p:spPr/>
        <p:txBody>
          <a:bodyPr/>
          <a:lstStyle/>
          <a:p>
            <a:r>
              <a:rPr lang="en-US" smtClean="0"/>
              <a:t>Winds blow counter-clockwise and inwards in a low</a:t>
            </a:r>
          </a:p>
          <a:p>
            <a:r>
              <a:rPr lang="en-US" smtClean="0"/>
              <a:t>Area of convergence</a:t>
            </a:r>
          </a:p>
          <a:p>
            <a:pPr lvl="1"/>
            <a:r>
              <a:rPr lang="en-US" smtClean="0"/>
              <a:t>The flow of air into an area and is accompanied by rising air to permit the excess accumulation to escape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115616" y="3789040"/>
            <a:ext cx="6808029" cy="1872208"/>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131840" y="836712"/>
            <a:ext cx="2990850" cy="2181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High Pressure</a:t>
            </a:r>
            <a:endParaRPr lang="en-CA" dirty="0"/>
          </a:p>
        </p:txBody>
      </p:sp>
      <p:sp>
        <p:nvSpPr>
          <p:cNvPr id="5" name="Content Placeholder 4"/>
          <p:cNvSpPr>
            <a:spLocks noGrp="1"/>
          </p:cNvSpPr>
          <p:nvPr>
            <p:ph idx="1"/>
          </p:nvPr>
        </p:nvSpPr>
        <p:spPr/>
        <p:txBody>
          <a:bodyPr>
            <a:normAutofit lnSpcReduction="10000"/>
          </a:bodyPr>
          <a:lstStyle/>
          <a:p>
            <a:r>
              <a:rPr lang="en-CA" dirty="0" smtClean="0"/>
              <a:t>Also known as an “anti-cyclone”</a:t>
            </a:r>
          </a:p>
          <a:p>
            <a:r>
              <a:rPr lang="en-US" dirty="0" smtClean="0"/>
              <a:t>Relatively high pressure region</a:t>
            </a:r>
            <a:endParaRPr lang="en-CA" dirty="0" smtClean="0"/>
          </a:p>
          <a:p>
            <a:r>
              <a:rPr lang="en-CA" dirty="0" smtClean="0"/>
              <a:t>Pressure is highest at the centre</a:t>
            </a:r>
          </a:p>
          <a:p>
            <a:r>
              <a:rPr lang="en-CA" dirty="0" smtClean="0"/>
              <a:t>Winds flow clockwise and outwards</a:t>
            </a:r>
          </a:p>
          <a:p>
            <a:r>
              <a:rPr lang="en-CA" dirty="0" smtClean="0"/>
              <a:t>Fair, cool weather</a:t>
            </a:r>
          </a:p>
          <a:p>
            <a:r>
              <a:rPr lang="en-CA" dirty="0" smtClean="0"/>
              <a:t>Winds light and variable</a:t>
            </a:r>
          </a:p>
          <a:p>
            <a:r>
              <a:rPr lang="en-CA" dirty="0" smtClean="0"/>
              <a:t>Slow moving</a:t>
            </a:r>
            <a:br>
              <a:rPr lang="en-CA" dirty="0" smtClean="0"/>
            </a:br>
            <a:r>
              <a:rPr lang="en-CA" dirty="0" smtClean="0"/>
              <a:t>(sometimes stationary)</a:t>
            </a:r>
            <a:endParaRPr lang="en-CA" dirty="0"/>
          </a:p>
        </p:txBody>
      </p:sp>
      <p:pic>
        <p:nvPicPr>
          <p:cNvPr id="6" name="Picture 4"/>
          <p:cNvPicPr>
            <a:picLocks noChangeAspect="1" noChangeArrowheads="1"/>
          </p:cNvPicPr>
          <p:nvPr/>
        </p:nvPicPr>
        <p:blipFill>
          <a:blip r:embed="rId2" cstate="print"/>
          <a:srcRect/>
          <a:stretch>
            <a:fillRect/>
          </a:stretch>
        </p:blipFill>
        <p:spPr bwMode="auto">
          <a:xfrm>
            <a:off x="5686425" y="4509120"/>
            <a:ext cx="345757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 System Winds</a:t>
            </a:r>
            <a:endParaRPr lang="en-US" dirty="0"/>
          </a:p>
        </p:txBody>
      </p:sp>
      <p:sp>
        <p:nvSpPr>
          <p:cNvPr id="3" name="Content Placeholder 2"/>
          <p:cNvSpPr>
            <a:spLocks noGrp="1"/>
          </p:cNvSpPr>
          <p:nvPr>
            <p:ph idx="1"/>
          </p:nvPr>
        </p:nvSpPr>
        <p:spPr/>
        <p:txBody>
          <a:bodyPr/>
          <a:lstStyle/>
          <a:p>
            <a:r>
              <a:rPr lang="en-US" dirty="0" smtClean="0"/>
              <a:t>Winds blow clockwise and outwards in a high</a:t>
            </a:r>
          </a:p>
          <a:p>
            <a:r>
              <a:rPr lang="en-US" dirty="0" smtClean="0"/>
              <a:t>Area of divergence</a:t>
            </a:r>
          </a:p>
          <a:p>
            <a:pPr lvl="1"/>
            <a:r>
              <a:rPr lang="en-US" dirty="0" smtClean="0"/>
              <a:t>A flow of air outwards from a region and is associated with highs</a:t>
            </a:r>
          </a:p>
          <a:p>
            <a:pPr lvl="1"/>
            <a:r>
              <a:rPr lang="en-US" dirty="0" smtClean="0"/>
              <a:t>Sinking air compensates for the flow of air outward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Properties of the Atmosphere</a:t>
            </a:r>
            <a:endParaRPr lang="en-US" dirty="0"/>
          </a:p>
        </p:txBody>
      </p:sp>
      <p:sp>
        <p:nvSpPr>
          <p:cNvPr id="3" name="Content Placeholder 2"/>
          <p:cNvSpPr>
            <a:spLocks noGrp="1"/>
          </p:cNvSpPr>
          <p:nvPr>
            <p:ph idx="1"/>
          </p:nvPr>
        </p:nvSpPr>
        <p:spPr/>
        <p:txBody>
          <a:bodyPr/>
          <a:lstStyle/>
          <a:p>
            <a:r>
              <a:rPr lang="en-US" dirty="0" smtClean="0"/>
              <a:t>Mobility</a:t>
            </a:r>
          </a:p>
          <a:p>
            <a:r>
              <a:rPr lang="en-US" dirty="0" smtClean="0"/>
              <a:t>Expansion</a:t>
            </a:r>
          </a:p>
          <a:p>
            <a:r>
              <a:rPr lang="en-US" dirty="0" smtClean="0"/>
              <a:t>Compression</a:t>
            </a:r>
          </a:p>
          <a:p>
            <a:endParaRPr lang="en-US" dirty="0" smtClean="0"/>
          </a:p>
          <a:p>
            <a:r>
              <a:rPr lang="en-US" dirty="0" smtClean="0"/>
              <a:t>Most important is </a:t>
            </a:r>
            <a:r>
              <a:rPr lang="en-US" b="1" u="sng" dirty="0" smtClean="0"/>
              <a:t>EXPANSION</a:t>
            </a:r>
            <a:endParaRPr lang="en-US" b="1" u="sng"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561990" y="3933056"/>
            <a:ext cx="5890330" cy="2232248"/>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2842617" y="1052736"/>
            <a:ext cx="345757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Pressure Systems</a:t>
            </a:r>
          </a:p>
        </p:txBody>
      </p:sp>
      <p:sp>
        <p:nvSpPr>
          <p:cNvPr id="4" name="Content Placeholder 3"/>
          <p:cNvSpPr>
            <a:spLocks noGrp="1"/>
          </p:cNvSpPr>
          <p:nvPr>
            <p:ph idx="1"/>
          </p:nvPr>
        </p:nvSpPr>
        <p:spPr>
          <a:xfrm>
            <a:off x="685800" y="1981200"/>
            <a:ext cx="7772400" cy="4876800"/>
          </a:xfrm>
        </p:spPr>
        <p:txBody>
          <a:bodyPr>
            <a:normAutofit fontScale="92500" lnSpcReduction="20000"/>
          </a:bodyPr>
          <a:lstStyle/>
          <a:p>
            <a:r>
              <a:rPr lang="en-US" dirty="0" smtClean="0"/>
              <a:t>There are also several different types of pressure regions that evolve from the main systems. These include:</a:t>
            </a:r>
          </a:p>
          <a:p>
            <a:r>
              <a:rPr lang="en-US" b="1" dirty="0" smtClean="0"/>
              <a:t>Trough - </a:t>
            </a:r>
            <a:r>
              <a:rPr lang="en-US" dirty="0" smtClean="0"/>
              <a:t>An area of low pressure with higher pressure on either side</a:t>
            </a:r>
          </a:p>
          <a:p>
            <a:r>
              <a:rPr lang="en-US" b="1" dirty="0" smtClean="0"/>
              <a:t>Secondary Low - </a:t>
            </a:r>
            <a:r>
              <a:rPr lang="en-US" dirty="0" smtClean="0"/>
              <a:t>An area of lower pressure that forms within a trough</a:t>
            </a:r>
          </a:p>
          <a:p>
            <a:r>
              <a:rPr lang="en-US" b="1" dirty="0" smtClean="0"/>
              <a:t>Ridge - </a:t>
            </a:r>
            <a:r>
              <a:rPr lang="en-US" dirty="0" smtClean="0"/>
              <a:t>An area of high pressure with lower pressure on either side</a:t>
            </a:r>
          </a:p>
          <a:p>
            <a:r>
              <a:rPr lang="en-US" b="1" dirty="0" smtClean="0"/>
              <a:t>Col - </a:t>
            </a:r>
            <a:r>
              <a:rPr lang="en-US" dirty="0" smtClean="0"/>
              <a:t>An area of neutral pressure between two highs and to lows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115616" y="3212976"/>
            <a:ext cx="7004427" cy="2125389"/>
          </a:xfrm>
          <a:prstGeom prst="rect">
            <a:avLst/>
          </a:prstGeom>
          <a:noFill/>
          <a:ln w="9525">
            <a:noFill/>
            <a:miter lim="800000"/>
            <a:headEnd/>
            <a:tailEnd/>
          </a:ln>
        </p:spPr>
      </p:pic>
      <p:sp>
        <p:nvSpPr>
          <p:cNvPr id="4" name="TextBox 3"/>
          <p:cNvSpPr txBox="1"/>
          <p:nvPr/>
        </p:nvSpPr>
        <p:spPr>
          <a:xfrm>
            <a:off x="611560" y="1340768"/>
            <a:ext cx="7992888" cy="1077218"/>
          </a:xfrm>
          <a:prstGeom prst="rect">
            <a:avLst/>
          </a:prstGeom>
          <a:noFill/>
        </p:spPr>
        <p:txBody>
          <a:bodyPr wrap="square" rtlCol="0">
            <a:spAutoFit/>
          </a:bodyPr>
          <a:lstStyle/>
          <a:p>
            <a:pPr algn="ctr"/>
            <a:r>
              <a:rPr lang="en-US" sz="3200" dirty="0" smtClean="0"/>
              <a:t>Winds always flow from an area of HIGH pressure to an area of LOW pressure</a:t>
            </a:r>
            <a:endParaRPr lang="en-US" sz="3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1115616" y="332656"/>
            <a:ext cx="6984776" cy="6126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Pressure Gradient</a:t>
            </a:r>
            <a:endParaRPr lang="en-US" dirty="0"/>
          </a:p>
        </p:txBody>
      </p:sp>
      <p:sp>
        <p:nvSpPr>
          <p:cNvPr id="3" name="Content Placeholder 2"/>
          <p:cNvSpPr>
            <a:spLocks noGrp="1"/>
          </p:cNvSpPr>
          <p:nvPr>
            <p:ph idx="1"/>
          </p:nvPr>
        </p:nvSpPr>
        <p:spPr/>
        <p:txBody>
          <a:bodyPr/>
          <a:lstStyle/>
          <a:p>
            <a:r>
              <a:rPr lang="en-US" dirty="0" smtClean="0"/>
              <a:t>The pressure gradient is the rate of change in pressure over a given distance when measured at right angles to the isobars</a:t>
            </a:r>
          </a:p>
          <a:p>
            <a:r>
              <a:rPr lang="en-US" dirty="0" smtClean="0"/>
              <a:t>This determines the wind velocity (the steeper the gradient, the stronger the wind)</a:t>
            </a:r>
            <a:endParaRPr lang="en-US" b="1"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dirty="0" smtClean="0"/>
              <a:t>Coriolis Force</a:t>
            </a:r>
            <a:endParaRPr lang="en-US" dirty="0" smtClean="0"/>
          </a:p>
        </p:txBody>
      </p:sp>
      <p:sp>
        <p:nvSpPr>
          <p:cNvPr id="5" name="Content Placeholder 4"/>
          <p:cNvSpPr>
            <a:spLocks noGrp="1"/>
          </p:cNvSpPr>
          <p:nvPr>
            <p:ph idx="1"/>
          </p:nvPr>
        </p:nvSpPr>
        <p:spPr/>
        <p:txBody>
          <a:bodyPr>
            <a:normAutofit lnSpcReduction="10000"/>
          </a:bodyPr>
          <a:lstStyle/>
          <a:p>
            <a:r>
              <a:rPr lang="en-US" dirty="0" smtClean="0"/>
              <a:t>Coriolis force is caused by the rotation of the earth</a:t>
            </a:r>
          </a:p>
          <a:p>
            <a:r>
              <a:rPr lang="en-CA" dirty="0" smtClean="0"/>
              <a:t>Air moving over surface of earth continues to move in a straight line if no force acts on it. The Earth continues to move under this body of air.</a:t>
            </a:r>
            <a:endParaRPr lang="en-US" dirty="0" smtClean="0"/>
          </a:p>
          <a:p>
            <a:r>
              <a:rPr lang="en-US" dirty="0" smtClean="0"/>
              <a:t>This causes air to be apparently deflected to the right in the Northern Hemisphere, causing wind to flow more parallel to the isobars</a:t>
            </a:r>
            <a:endParaRPr lang="en-US" b="1"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Buy Ballot’s Law</a:t>
            </a:r>
          </a:p>
        </p:txBody>
      </p:sp>
      <p:sp>
        <p:nvSpPr>
          <p:cNvPr id="51203" name="Text Box 3"/>
          <p:cNvSpPr txBox="1">
            <a:spLocks noChangeArrowheads="1"/>
          </p:cNvSpPr>
          <p:nvPr/>
        </p:nvSpPr>
        <p:spPr bwMode="auto">
          <a:xfrm>
            <a:off x="683568" y="2924944"/>
            <a:ext cx="7696200" cy="1592263"/>
          </a:xfrm>
          <a:prstGeom prst="rect">
            <a:avLst/>
          </a:prstGeom>
          <a:noFill/>
          <a:ln w="38100" cmpd="dbl">
            <a:solidFill>
              <a:schemeClr val="tx1"/>
            </a:solidFill>
            <a:miter lim="800000"/>
            <a:headEnd/>
            <a:tailEnd/>
          </a:ln>
        </p:spPr>
        <p:txBody>
          <a:bodyPr>
            <a:spAutoFit/>
          </a:bodyPr>
          <a:lstStyle/>
          <a:p>
            <a:pPr algn="ctr"/>
            <a:r>
              <a:rPr lang="en-US" sz="3200" dirty="0" smtClean="0">
                <a:solidFill>
                  <a:srgbClr val="006666"/>
                </a:solidFill>
              </a:rPr>
              <a:t>If, in the Northern Hemisphere, you stand with your back to the wind, the area of low pressure will be on your left</a:t>
            </a:r>
            <a:endParaRPr lang="en-US" sz="3200" dirty="0">
              <a:solidFill>
                <a:srgbClr val="0066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strips(downLeft)">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smtClean="0"/>
              <a:t>Surface Friction</a:t>
            </a:r>
            <a:endParaRPr lang="en-US" dirty="0" smtClean="0"/>
          </a:p>
        </p:txBody>
      </p:sp>
      <p:sp>
        <p:nvSpPr>
          <p:cNvPr id="5" name="Content Placeholder 4"/>
          <p:cNvSpPr>
            <a:spLocks noGrp="1"/>
          </p:cNvSpPr>
          <p:nvPr>
            <p:ph idx="1"/>
          </p:nvPr>
        </p:nvSpPr>
        <p:spPr/>
        <p:txBody>
          <a:bodyPr/>
          <a:lstStyle/>
          <a:p>
            <a:r>
              <a:rPr lang="en-US" dirty="0" smtClean="0"/>
              <a:t>Friction between the air and the ground slows the air down</a:t>
            </a:r>
          </a:p>
          <a:p>
            <a:r>
              <a:rPr lang="en-US" dirty="0" smtClean="0"/>
              <a:t>This causes the air to flow at a greater angle to the isobars</a:t>
            </a:r>
          </a:p>
          <a:p>
            <a:r>
              <a:rPr lang="en-US" dirty="0" smtClean="0"/>
              <a:t>Only extends to </a:t>
            </a:r>
            <a:r>
              <a:rPr lang="en-US" dirty="0" err="1" smtClean="0"/>
              <a:t>aproximately</a:t>
            </a:r>
            <a:r>
              <a:rPr lang="en-US" dirty="0" smtClean="0"/>
              <a:t> 2000 feet AGL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CA"/>
          </a:p>
        </p:txBody>
      </p:sp>
      <p:sp>
        <p:nvSpPr>
          <p:cNvPr id="2" name="Title 1"/>
          <p:cNvSpPr>
            <a:spLocks noGrp="1"/>
          </p:cNvSpPr>
          <p:nvPr>
            <p:ph type="title"/>
          </p:nvPr>
        </p:nvSpPr>
        <p:spPr/>
        <p:txBody>
          <a:bodyPr/>
          <a:lstStyle/>
          <a:p>
            <a:r>
              <a:rPr lang="en-CA" dirty="0" smtClean="0"/>
              <a:t>Winds</a:t>
            </a:r>
            <a:endParaRPr lang="en-C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Wind</a:t>
            </a:r>
          </a:p>
        </p:txBody>
      </p:sp>
      <p:sp>
        <p:nvSpPr>
          <p:cNvPr id="5" name="Content Placeholder 4"/>
          <p:cNvSpPr>
            <a:spLocks noGrp="1"/>
          </p:cNvSpPr>
          <p:nvPr>
            <p:ph idx="1"/>
          </p:nvPr>
        </p:nvSpPr>
        <p:spPr/>
        <p:txBody>
          <a:bodyPr/>
          <a:lstStyle/>
          <a:p>
            <a:r>
              <a:rPr lang="en-US" dirty="0" smtClean="0"/>
              <a:t>The differences in pressure on the earth are responsible for the horizontal movement of air</a:t>
            </a:r>
          </a:p>
          <a:p>
            <a:r>
              <a:rPr lang="en-US" dirty="0" smtClean="0"/>
              <a:t>This horizontal movement of air is known as wind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CA"/>
          </a:p>
        </p:txBody>
      </p:sp>
      <p:sp>
        <p:nvSpPr>
          <p:cNvPr id="2" name="Title 1"/>
          <p:cNvSpPr>
            <a:spLocks noGrp="1"/>
          </p:cNvSpPr>
          <p:nvPr>
            <p:ph type="title"/>
          </p:nvPr>
        </p:nvSpPr>
        <p:spPr/>
        <p:txBody>
          <a:bodyPr/>
          <a:lstStyle/>
          <a:p>
            <a:r>
              <a:rPr lang="en-CA" dirty="0" smtClean="0"/>
              <a:t>Divisions of the atmosphere</a:t>
            </a:r>
            <a:endParaRPr lang="en-C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Breeze</a:t>
            </a:r>
            <a:endParaRPr lang="en-US" dirty="0"/>
          </a:p>
        </p:txBody>
      </p:sp>
      <p:sp>
        <p:nvSpPr>
          <p:cNvPr id="3" name="Content Placeholder 2"/>
          <p:cNvSpPr>
            <a:spLocks noGrp="1"/>
          </p:cNvSpPr>
          <p:nvPr>
            <p:ph idx="1"/>
          </p:nvPr>
        </p:nvSpPr>
        <p:spPr/>
        <p:txBody>
          <a:bodyPr/>
          <a:lstStyle/>
          <a:p>
            <a:r>
              <a:rPr lang="en-US" dirty="0" smtClean="0"/>
              <a:t>Occurs at night</a:t>
            </a:r>
          </a:p>
          <a:p>
            <a:r>
              <a:rPr lang="en-US" dirty="0" smtClean="0"/>
              <a:t>Land becomes cooler faster than water causing a high over the land</a:t>
            </a:r>
          </a:p>
          <a:p>
            <a:r>
              <a:rPr lang="en-US" dirty="0" smtClean="0"/>
              <a:t>Wind blows from the land (high pressure area) to the warm water (low pressure)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11560" y="764704"/>
            <a:ext cx="8018492" cy="5373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Breeze</a:t>
            </a:r>
            <a:endParaRPr lang="en-US" dirty="0"/>
          </a:p>
        </p:txBody>
      </p:sp>
      <p:sp>
        <p:nvSpPr>
          <p:cNvPr id="3" name="Content Placeholder 2"/>
          <p:cNvSpPr>
            <a:spLocks noGrp="1"/>
          </p:cNvSpPr>
          <p:nvPr>
            <p:ph idx="1"/>
          </p:nvPr>
        </p:nvSpPr>
        <p:spPr/>
        <p:txBody>
          <a:bodyPr/>
          <a:lstStyle/>
          <a:p>
            <a:r>
              <a:rPr lang="en-US" dirty="0" smtClean="0"/>
              <a:t>Occurs during the day</a:t>
            </a:r>
          </a:p>
          <a:p>
            <a:r>
              <a:rPr lang="en-US" dirty="0" smtClean="0"/>
              <a:t>Land heats faster than water causing a low over the land</a:t>
            </a:r>
          </a:p>
          <a:p>
            <a:r>
              <a:rPr lang="en-US" dirty="0" smtClean="0"/>
              <a:t>Wind blows from the sea (high pressure) towards the warm land (low pressure)</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55576" y="764704"/>
            <a:ext cx="7776864" cy="5373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Mountain Winds</a:t>
            </a:r>
            <a:endParaRPr lang="en-CA" dirty="0"/>
          </a:p>
        </p:txBody>
      </p:sp>
      <p:sp>
        <p:nvSpPr>
          <p:cNvPr id="3" name="Content Placeholder 2"/>
          <p:cNvSpPr>
            <a:spLocks noGrp="1"/>
          </p:cNvSpPr>
          <p:nvPr>
            <p:ph idx="1"/>
          </p:nvPr>
        </p:nvSpPr>
        <p:spPr/>
        <p:txBody>
          <a:bodyPr/>
          <a:lstStyle/>
          <a:p>
            <a:r>
              <a:rPr lang="en-CA" dirty="0" smtClean="0"/>
              <a:t>Anabatic winds: winds flowing up the slopes of bare mountain slopes during the day</a:t>
            </a:r>
          </a:p>
          <a:p>
            <a:endParaRPr lang="en-CA" dirty="0" smtClean="0"/>
          </a:p>
          <a:p>
            <a:r>
              <a:rPr lang="en-CA" dirty="0" err="1" smtClean="0"/>
              <a:t>Katabatic</a:t>
            </a:r>
            <a:r>
              <a:rPr lang="en-CA" dirty="0" smtClean="0"/>
              <a:t> winds: winds flowing down the slopes of mountains during the night</a:t>
            </a:r>
            <a:endParaRPr lang="en-CA"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Gust</a:t>
            </a:r>
            <a:endParaRPr lang="en-US" dirty="0"/>
          </a:p>
        </p:txBody>
      </p:sp>
      <p:sp>
        <p:nvSpPr>
          <p:cNvPr id="3" name="Content Placeholder 2"/>
          <p:cNvSpPr>
            <a:spLocks noGrp="1"/>
          </p:cNvSpPr>
          <p:nvPr>
            <p:ph idx="1"/>
          </p:nvPr>
        </p:nvSpPr>
        <p:spPr/>
        <p:txBody>
          <a:bodyPr/>
          <a:lstStyle/>
          <a:p>
            <a:r>
              <a:rPr lang="en-US" dirty="0" smtClean="0"/>
              <a:t>A rapid and brief increase in the wind speed</a:t>
            </a:r>
          </a:p>
          <a:p>
            <a:endParaRPr lang="en-US" dirty="0" smtClean="0"/>
          </a:p>
          <a:p>
            <a:r>
              <a:rPr lang="en-US" dirty="0" smtClean="0"/>
              <a:t>Often associated with rapid fluctuations in the wind direction</a:t>
            </a:r>
          </a:p>
          <a:p>
            <a:endParaRPr lang="en-US" dirty="0" smtClean="0"/>
          </a:p>
          <a:p>
            <a:r>
              <a:rPr lang="en-US" dirty="0" smtClean="0"/>
              <a:t>Caused by mechanical turbulence and unequal heating of the Earth’s surface</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Squall</a:t>
            </a:r>
            <a:endParaRPr lang="en-US" dirty="0"/>
          </a:p>
        </p:txBody>
      </p:sp>
      <p:sp>
        <p:nvSpPr>
          <p:cNvPr id="3" name="Content Placeholder 2"/>
          <p:cNvSpPr>
            <a:spLocks noGrp="1"/>
          </p:cNvSpPr>
          <p:nvPr>
            <p:ph idx="1"/>
          </p:nvPr>
        </p:nvSpPr>
        <p:spPr/>
        <p:txBody>
          <a:bodyPr/>
          <a:lstStyle/>
          <a:p>
            <a:r>
              <a:rPr lang="en-US" dirty="0" smtClean="0"/>
              <a:t>Similar to a gust but of longer duration</a:t>
            </a:r>
          </a:p>
          <a:p>
            <a:endParaRPr lang="en-US" dirty="0" smtClean="0"/>
          </a:p>
          <a:p>
            <a:r>
              <a:rPr lang="en-US" dirty="0" smtClean="0"/>
              <a:t>Caused by passage of a fast moving cold front or thunderstorm</a:t>
            </a:r>
          </a:p>
          <a:p>
            <a:endParaRPr lang="en-US" dirty="0" smtClean="0"/>
          </a:p>
          <a:p>
            <a:r>
              <a:rPr lang="en-US" dirty="0" smtClean="0"/>
              <a:t>Like a gust, may be associated with rapid change of wind direction</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Diurnal Variation</a:t>
            </a:r>
            <a:endParaRPr lang="en-US" dirty="0"/>
          </a:p>
        </p:txBody>
      </p:sp>
      <p:sp>
        <p:nvSpPr>
          <p:cNvPr id="3" name="Content Placeholder 2"/>
          <p:cNvSpPr>
            <a:spLocks noGrp="1"/>
          </p:cNvSpPr>
          <p:nvPr>
            <p:ph idx="1"/>
          </p:nvPr>
        </p:nvSpPr>
        <p:spPr/>
        <p:txBody>
          <a:bodyPr/>
          <a:lstStyle/>
          <a:p>
            <a:r>
              <a:rPr lang="en-US" sz="2800" dirty="0" smtClean="0"/>
              <a:t>Daily variation in the wind</a:t>
            </a:r>
          </a:p>
          <a:p>
            <a:r>
              <a:rPr lang="en-US" sz="2800" dirty="0" smtClean="0"/>
              <a:t>Caused by surface heating during day</a:t>
            </a:r>
          </a:p>
          <a:p>
            <a:r>
              <a:rPr lang="en-US" sz="2800" dirty="0" smtClean="0"/>
              <a:t>Causes turbulence in lower levels, which transfers the stronger upper level winds to the surface</a:t>
            </a:r>
          </a:p>
          <a:p>
            <a:r>
              <a:rPr lang="en-US" sz="2800" dirty="0" smtClean="0"/>
              <a:t>This causes surface winds to veer and increase during the day</a:t>
            </a:r>
          </a:p>
          <a:p>
            <a:r>
              <a:rPr lang="en-US" sz="2800" dirty="0" smtClean="0"/>
              <a:t>Surface winds back and decrease during the evening when daytime heating stops</a:t>
            </a:r>
            <a:endParaRPr lang="en-US" sz="28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Turbulence</a:t>
            </a:r>
            <a:endParaRPr lang="en-US" dirty="0"/>
          </a:p>
        </p:txBody>
      </p:sp>
      <p:sp>
        <p:nvSpPr>
          <p:cNvPr id="3" name="Content Placeholder 2"/>
          <p:cNvSpPr>
            <a:spLocks noGrp="1"/>
          </p:cNvSpPr>
          <p:nvPr>
            <p:ph idx="1"/>
          </p:nvPr>
        </p:nvSpPr>
        <p:spPr/>
        <p:txBody>
          <a:bodyPr/>
          <a:lstStyle/>
          <a:p>
            <a:r>
              <a:rPr lang="en-US" dirty="0" smtClean="0"/>
              <a:t>Friction between the air and surface features of the earth is responsible for the swirling vortices of air called “EDDIES”</a:t>
            </a:r>
          </a:p>
          <a:p>
            <a:r>
              <a:rPr lang="en-CA" dirty="0" smtClean="0"/>
              <a:t>Generally confined to below 3000 feet</a:t>
            </a:r>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Tornadoes</a:t>
            </a:r>
            <a:endParaRPr lang="en-US" dirty="0"/>
          </a:p>
        </p:txBody>
      </p:sp>
      <p:sp>
        <p:nvSpPr>
          <p:cNvPr id="3" name="Content Placeholder 2"/>
          <p:cNvSpPr>
            <a:spLocks noGrp="1"/>
          </p:cNvSpPr>
          <p:nvPr>
            <p:ph idx="1"/>
          </p:nvPr>
        </p:nvSpPr>
        <p:spPr/>
        <p:txBody>
          <a:bodyPr/>
          <a:lstStyle/>
          <a:p>
            <a:r>
              <a:rPr lang="en-US" dirty="0" smtClean="0"/>
              <a:t>Violent, circular whirlpools of air</a:t>
            </a:r>
          </a:p>
          <a:p>
            <a:r>
              <a:rPr lang="en-US" dirty="0" smtClean="0"/>
              <a:t>Funnel shaped</a:t>
            </a:r>
          </a:p>
          <a:p>
            <a:r>
              <a:rPr lang="en-US" dirty="0" smtClean="0"/>
              <a:t>Associated with severe thunderstorms (forms under cumulonimbus cloud)</a:t>
            </a:r>
          </a:p>
          <a:p>
            <a:r>
              <a:rPr lang="en-US" dirty="0" smtClean="0"/>
              <a:t>Very deep concentrated LOWS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Divisions of the Atmosphere</a:t>
            </a:r>
          </a:p>
        </p:txBody>
      </p:sp>
      <p:sp>
        <p:nvSpPr>
          <p:cNvPr id="12" name="Text Placeholder 11"/>
          <p:cNvSpPr>
            <a:spLocks noGrp="1"/>
          </p:cNvSpPr>
          <p:nvPr>
            <p:ph type="body" idx="1"/>
          </p:nvPr>
        </p:nvSpPr>
        <p:spPr/>
        <p:txBody>
          <a:bodyPr/>
          <a:lstStyle/>
          <a:p>
            <a:r>
              <a:rPr lang="en-US" dirty="0" smtClean="0"/>
              <a:t>Troposphere</a:t>
            </a:r>
          </a:p>
        </p:txBody>
      </p:sp>
      <p:sp>
        <p:nvSpPr>
          <p:cNvPr id="14" name="Text Placeholder 13"/>
          <p:cNvSpPr>
            <a:spLocks noGrp="1"/>
          </p:cNvSpPr>
          <p:nvPr>
            <p:ph type="body" sz="half" idx="3"/>
          </p:nvPr>
        </p:nvSpPr>
        <p:spPr/>
        <p:txBody>
          <a:bodyPr/>
          <a:lstStyle/>
          <a:p>
            <a:endParaRPr lang="en-CA"/>
          </a:p>
        </p:txBody>
      </p:sp>
      <p:sp>
        <p:nvSpPr>
          <p:cNvPr id="13" name="Content Placeholder 12"/>
          <p:cNvSpPr>
            <a:spLocks noGrp="1"/>
          </p:cNvSpPr>
          <p:nvPr>
            <p:ph sz="quarter" idx="2"/>
          </p:nvPr>
        </p:nvSpPr>
        <p:spPr/>
        <p:txBody>
          <a:bodyPr>
            <a:normAutofit/>
          </a:bodyPr>
          <a:lstStyle/>
          <a:p>
            <a:r>
              <a:rPr lang="en-US" dirty="0" smtClean="0"/>
              <a:t>The lowest layer of the atmosphere</a:t>
            </a:r>
          </a:p>
          <a:p>
            <a:r>
              <a:rPr lang="en-US" dirty="0" smtClean="0"/>
              <a:t>Most weather occurs here</a:t>
            </a:r>
          </a:p>
          <a:p>
            <a:r>
              <a:rPr lang="en-US" dirty="0" smtClean="0"/>
              <a:t>Temperature and pressure both decrease with height</a:t>
            </a:r>
          </a:p>
          <a:p>
            <a:r>
              <a:rPr lang="en-US" dirty="0" smtClean="0"/>
              <a:t>The top layer is known as the </a:t>
            </a:r>
            <a:r>
              <a:rPr lang="en-US" b="1" dirty="0" err="1" smtClean="0"/>
              <a:t>Tropopause</a:t>
            </a:r>
            <a:endParaRPr lang="en-US" b="1" dirty="0" smtClean="0"/>
          </a:p>
          <a:p>
            <a:r>
              <a:rPr lang="en-US" dirty="0" smtClean="0"/>
              <a:t>Top always at -56°C</a:t>
            </a:r>
          </a:p>
        </p:txBody>
      </p:sp>
      <p:sp>
        <p:nvSpPr>
          <p:cNvPr id="15" name="Content Placeholder 14"/>
          <p:cNvSpPr>
            <a:spLocks noGrp="1"/>
          </p:cNvSpPr>
          <p:nvPr>
            <p:ph sz="quarter" idx="4"/>
          </p:nvPr>
        </p:nvSpPr>
        <p:spPr/>
        <p:txBody>
          <a:bodyPr/>
          <a:lstStyle/>
          <a:p>
            <a:endParaRPr lang="en-CA" dirty="0"/>
          </a:p>
        </p:txBody>
      </p:sp>
      <p:sp>
        <p:nvSpPr>
          <p:cNvPr id="6149" name="Text Box 18"/>
          <p:cNvSpPr txBox="1">
            <a:spLocks noChangeArrowheads="1"/>
          </p:cNvSpPr>
          <p:nvPr/>
        </p:nvSpPr>
        <p:spPr bwMode="auto">
          <a:xfrm>
            <a:off x="0" y="1676400"/>
            <a:ext cx="3429000" cy="457200"/>
          </a:xfrm>
          <a:prstGeom prst="rect">
            <a:avLst/>
          </a:prstGeom>
          <a:noFill/>
          <a:ln w="9525">
            <a:noFill/>
            <a:miter lim="800000"/>
            <a:headEnd/>
            <a:tailEnd/>
          </a:ln>
        </p:spPr>
        <p:txBody>
          <a:bodyPr>
            <a:spAutoFit/>
          </a:bodyPr>
          <a:lstStyle/>
          <a:p>
            <a:endParaRPr lang="en-US" dirty="0"/>
          </a:p>
        </p:txBody>
      </p:sp>
      <p:grpSp>
        <p:nvGrpSpPr>
          <p:cNvPr id="2" name="Group 22"/>
          <p:cNvGrpSpPr>
            <a:grpSpLocks/>
          </p:cNvGrpSpPr>
          <p:nvPr/>
        </p:nvGrpSpPr>
        <p:grpSpPr bwMode="auto">
          <a:xfrm>
            <a:off x="395536" y="1700808"/>
            <a:ext cx="7086600" cy="3352800"/>
            <a:chOff x="240" y="1056"/>
            <a:chExt cx="4464" cy="2112"/>
          </a:xfrm>
        </p:grpSpPr>
        <p:sp>
          <p:nvSpPr>
            <p:cNvPr id="17" name="Oval 9"/>
            <p:cNvSpPr>
              <a:spLocks noChangeArrowheads="1"/>
            </p:cNvSpPr>
            <p:nvPr/>
          </p:nvSpPr>
          <p:spPr bwMode="auto">
            <a:xfrm>
              <a:off x="3216" y="2064"/>
              <a:ext cx="1488" cy="1104"/>
            </a:xfrm>
            <a:prstGeom prst="ellipse">
              <a:avLst/>
            </a:prstGeom>
            <a:gradFill rotWithShape="0">
              <a:gsLst>
                <a:gs pos="0">
                  <a:srgbClr val="66CCFF"/>
                </a:gs>
                <a:gs pos="100000">
                  <a:srgbClr val="0000FF"/>
                </a:gs>
              </a:gsLst>
              <a:path path="shape">
                <a:fillToRect l="50000" t="50000" r="50000" b="50000"/>
              </a:path>
            </a:gradFill>
            <a:ln w="9525">
              <a:solidFill>
                <a:schemeClr val="tx1"/>
              </a:solidFill>
              <a:round/>
              <a:headEnd/>
              <a:tailEnd/>
            </a:ln>
          </p:spPr>
          <p:txBody>
            <a:bodyPr wrap="none" anchor="ctr"/>
            <a:lstStyle/>
            <a:p>
              <a:endParaRPr lang="en-CA" dirty="0"/>
            </a:p>
          </p:txBody>
        </p:sp>
        <p:sp>
          <p:nvSpPr>
            <p:cNvPr id="18" name="Line 17"/>
            <p:cNvSpPr>
              <a:spLocks noChangeShapeType="1"/>
            </p:cNvSpPr>
            <p:nvPr/>
          </p:nvSpPr>
          <p:spPr bwMode="auto">
            <a:xfrm>
              <a:off x="2160" y="1296"/>
              <a:ext cx="1248" cy="1200"/>
            </a:xfrm>
            <a:prstGeom prst="line">
              <a:avLst/>
            </a:prstGeom>
            <a:noFill/>
            <a:ln w="38100">
              <a:solidFill>
                <a:srgbClr val="FF3300"/>
              </a:solidFill>
              <a:round/>
              <a:headEnd/>
              <a:tailEnd type="triangle" w="med" len="med"/>
            </a:ln>
          </p:spPr>
          <p:txBody>
            <a:bodyPr wrap="none" anchor="ctr"/>
            <a:lstStyle/>
            <a:p>
              <a:endParaRPr lang="en-US" dirty="0"/>
            </a:p>
          </p:txBody>
        </p:sp>
        <p:sp>
          <p:nvSpPr>
            <p:cNvPr id="19" name="Text Box 20"/>
            <p:cNvSpPr txBox="1">
              <a:spLocks noChangeArrowheads="1"/>
            </p:cNvSpPr>
            <p:nvPr/>
          </p:nvSpPr>
          <p:spPr bwMode="auto">
            <a:xfrm>
              <a:off x="240" y="1056"/>
              <a:ext cx="1872" cy="288"/>
            </a:xfrm>
            <a:prstGeom prst="rect">
              <a:avLst/>
            </a:prstGeom>
            <a:noFill/>
            <a:ln w="9525">
              <a:noFill/>
              <a:miter lim="800000"/>
              <a:headEnd/>
              <a:tailEnd/>
            </a:ln>
          </p:spPr>
          <p:txBody>
            <a:bodyPr>
              <a:spAutoFit/>
            </a:bodyPr>
            <a:lstStyle/>
            <a:p>
              <a:pPr algn="r"/>
              <a:endParaRPr lang="en-US" b="1" dirty="0"/>
            </a:p>
          </p:txBody>
        </p:sp>
      </p:grpSp>
      <p:pic>
        <p:nvPicPr>
          <p:cNvPr id="20" name="Picture 8" descr="C:\Documents and Settings\Jurij Bilyk\My Documents\My Pictures\Flying Schol PP\38-901865953.gif"/>
          <p:cNvPicPr>
            <a:picLocks noChangeAspect="1" noChangeArrowheads="1"/>
          </p:cNvPicPr>
          <p:nvPr/>
        </p:nvPicPr>
        <p:blipFill>
          <a:blip r:embed="rId3" cstate="print"/>
          <a:srcRect/>
          <a:stretch>
            <a:fillRect/>
          </a:stretch>
        </p:blipFill>
        <p:spPr bwMode="auto">
          <a:xfrm>
            <a:off x="5436096" y="3356992"/>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linds(horizontal)">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 calcmode="lin" valueType="num">
                                      <p:cBhvr additive="base">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 calcmode="lin" valueType="num">
                                      <p:cBhvr additive="base">
                                        <p:cTn id="26"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 calcmode="lin" valueType="num">
                                      <p:cBhvr additive="base">
                                        <p:cTn id="32"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additive="base">
                                        <p:cTn id="3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vere-wx.pbworks.com/f/tornad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Wind Speed and Direction</a:t>
            </a:r>
            <a:endParaRPr lang="en-CA" dirty="0"/>
          </a:p>
        </p:txBody>
      </p:sp>
      <p:sp>
        <p:nvSpPr>
          <p:cNvPr id="3" name="Content Placeholder 2"/>
          <p:cNvSpPr>
            <a:spLocks noGrp="1"/>
          </p:cNvSpPr>
          <p:nvPr>
            <p:ph idx="1"/>
          </p:nvPr>
        </p:nvSpPr>
        <p:spPr/>
        <p:txBody>
          <a:bodyPr/>
          <a:lstStyle/>
          <a:p>
            <a:r>
              <a:rPr lang="en-CA" dirty="0" smtClean="0"/>
              <a:t>Wind speed is reported in knots (nautical miles per hour)</a:t>
            </a:r>
          </a:p>
          <a:p>
            <a:r>
              <a:rPr lang="en-CA" dirty="0" smtClean="0"/>
              <a:t>Direction is defined by the direction FROM which the wind  blows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Veer</a:t>
            </a:r>
            <a:endParaRPr lang="en-US" dirty="0"/>
          </a:p>
        </p:txBody>
      </p:sp>
      <p:sp>
        <p:nvSpPr>
          <p:cNvPr id="3" name="Content Placeholder 2"/>
          <p:cNvSpPr>
            <a:spLocks noGrp="1"/>
          </p:cNvSpPr>
          <p:nvPr>
            <p:ph idx="1"/>
          </p:nvPr>
        </p:nvSpPr>
        <p:spPr/>
        <p:txBody>
          <a:bodyPr/>
          <a:lstStyle/>
          <a:p>
            <a:r>
              <a:rPr lang="en-US" dirty="0" smtClean="0"/>
              <a:t>Wind changes direction CLOCKWISE</a:t>
            </a:r>
          </a:p>
          <a:p>
            <a:pPr lvl="1"/>
            <a:r>
              <a:rPr lang="en-US" dirty="0" smtClean="0"/>
              <a:t>E.g. From 270° to 300°</a:t>
            </a:r>
          </a:p>
          <a:p>
            <a:r>
              <a:rPr lang="en-US" dirty="0" smtClean="0"/>
              <a:t>Wind veers and increases speed during the day</a:t>
            </a:r>
          </a:p>
          <a:p>
            <a:r>
              <a:rPr lang="en-US" dirty="0" smtClean="0"/>
              <a:t>Wind veers and increases in speed with increase in altitude</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a:t>
            </a:r>
            <a:endParaRPr lang="en-US" dirty="0"/>
          </a:p>
        </p:txBody>
      </p:sp>
      <p:sp>
        <p:nvSpPr>
          <p:cNvPr id="3" name="Content Placeholder 2"/>
          <p:cNvSpPr>
            <a:spLocks noGrp="1"/>
          </p:cNvSpPr>
          <p:nvPr>
            <p:ph idx="1"/>
          </p:nvPr>
        </p:nvSpPr>
        <p:spPr/>
        <p:txBody>
          <a:bodyPr/>
          <a:lstStyle/>
          <a:p>
            <a:r>
              <a:rPr lang="en-US" dirty="0" smtClean="0"/>
              <a:t>Wind changes direction COUNTER-CLOCKWISE</a:t>
            </a:r>
          </a:p>
          <a:p>
            <a:pPr lvl="1"/>
            <a:r>
              <a:rPr lang="en-US" dirty="0" smtClean="0"/>
              <a:t>E.g. From 90° to 60°</a:t>
            </a:r>
          </a:p>
          <a:p>
            <a:r>
              <a:rPr lang="en-US" dirty="0" smtClean="0"/>
              <a:t>Wind backs and decreases speed at night</a:t>
            </a:r>
          </a:p>
          <a:p>
            <a:r>
              <a:rPr lang="en-US" dirty="0" smtClean="0"/>
              <a:t>Wind backs and decreases with decrease in altitude</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Shear</a:t>
            </a:r>
            <a:endParaRPr lang="en-US" dirty="0"/>
          </a:p>
        </p:txBody>
      </p:sp>
      <p:sp>
        <p:nvSpPr>
          <p:cNvPr id="3" name="Content Placeholder 2"/>
          <p:cNvSpPr>
            <a:spLocks noGrp="1"/>
          </p:cNvSpPr>
          <p:nvPr>
            <p:ph idx="1"/>
          </p:nvPr>
        </p:nvSpPr>
        <p:spPr/>
        <p:txBody>
          <a:bodyPr/>
          <a:lstStyle/>
          <a:p>
            <a:r>
              <a:rPr lang="en-US" dirty="0" smtClean="0"/>
              <a:t>Sudden ‘tearing’ or ‘shearing’ effect encountered when there is a sudden change in wind speed or direction</a:t>
            </a:r>
          </a:p>
          <a:p>
            <a:endParaRPr lang="en-US" dirty="0" smtClean="0"/>
          </a:p>
          <a:p>
            <a:r>
              <a:rPr lang="en-US" dirty="0" smtClean="0"/>
              <a:t>Can be very violent</a:t>
            </a:r>
          </a:p>
          <a:p>
            <a:endParaRPr lang="en-US" dirty="0" smtClean="0"/>
          </a:p>
          <a:p>
            <a:r>
              <a:rPr lang="en-US" dirty="0" smtClean="0"/>
              <a:t>Associated with strong temperature inversions</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Stream</a:t>
            </a:r>
            <a:endParaRPr lang="en-US" dirty="0"/>
          </a:p>
        </p:txBody>
      </p:sp>
      <p:sp>
        <p:nvSpPr>
          <p:cNvPr id="3" name="Content Placeholder 2"/>
          <p:cNvSpPr>
            <a:spLocks noGrp="1"/>
          </p:cNvSpPr>
          <p:nvPr>
            <p:ph idx="1"/>
          </p:nvPr>
        </p:nvSpPr>
        <p:spPr/>
        <p:txBody>
          <a:bodyPr/>
          <a:lstStyle/>
          <a:p>
            <a:r>
              <a:rPr lang="en-US" dirty="0" smtClean="0"/>
              <a:t>Narrow band of exceeding high speed winds known to exist in higher levels of the troposphere at altitudes ranging from 20,000 – 40,000 feet</a:t>
            </a:r>
          </a:p>
          <a:p>
            <a:r>
              <a:rPr lang="en-US" dirty="0" smtClean="0"/>
              <a:t>Wind speed is usually between 100-125 knots but may get as high as 250 knots</a:t>
            </a:r>
          </a:p>
          <a:p>
            <a:r>
              <a:rPr lang="en-US" dirty="0" smtClean="0"/>
              <a:t>Flow West to East and may encircle the globe</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a cyclone?</a:t>
            </a:r>
          </a:p>
          <a:p>
            <a:pPr marL="514350" indent="-514350">
              <a:buFont typeface="+mj-lt"/>
              <a:buAutoNum type="arabicPeriod"/>
            </a:pPr>
            <a:endParaRPr lang="en-US" dirty="0" smtClean="0"/>
          </a:p>
          <a:p>
            <a:pPr marL="514350" indent="-514350">
              <a:buFont typeface="+mj-lt"/>
              <a:buAutoNum type="arabicPeriod"/>
            </a:pPr>
            <a:r>
              <a:rPr lang="en-US" dirty="0" smtClean="0"/>
              <a:t>What is Buy Ballot’s Law?</a:t>
            </a:r>
          </a:p>
          <a:p>
            <a:pPr marL="514350" indent="-514350">
              <a:buFont typeface="+mj-lt"/>
              <a:buAutoNum type="arabicPeriod"/>
            </a:pPr>
            <a:endParaRPr lang="en-US" dirty="0" smtClean="0"/>
          </a:p>
          <a:p>
            <a:pPr marL="514350" indent="-514350">
              <a:buFont typeface="+mj-lt"/>
              <a:buAutoNum type="arabicPeriod"/>
            </a:pPr>
            <a:r>
              <a:rPr lang="en-US" dirty="0" smtClean="0"/>
              <a:t>What is a sea breeze?</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C:\Documents and Settings\Jurij Bilyk\My Documents\My Pictures\Flying Schol PP\AirlinersNetPhotoID034851.jpg"/>
          <p:cNvPicPr>
            <a:picLocks noChangeAspect="1" noChangeArrowheads="1"/>
          </p:cNvPicPr>
          <p:nvPr/>
        </p:nvPicPr>
        <p:blipFill>
          <a:blip r:embed="rId2" cstate="print"/>
          <a:srcRect/>
          <a:stretch>
            <a:fillRect/>
          </a:stretch>
        </p:blipFill>
        <p:spPr bwMode="auto">
          <a:xfrm>
            <a:off x="-838200" y="0"/>
            <a:ext cx="9982200" cy="7413625"/>
          </a:xfrm>
          <a:prstGeom prst="rect">
            <a:avLst/>
          </a:prstGeom>
          <a:noFill/>
          <a:ln w="9525">
            <a:noFill/>
            <a:miter lim="800000"/>
            <a:headEnd/>
            <a:tailEnd/>
          </a:ln>
        </p:spPr>
      </p:pic>
      <p:sp>
        <p:nvSpPr>
          <p:cNvPr id="36867" name="Rectangle 2"/>
          <p:cNvSpPr>
            <a:spLocks noGrp="1" noChangeArrowheads="1"/>
          </p:cNvSpPr>
          <p:nvPr>
            <p:ph type="ctrTitle"/>
          </p:nvPr>
        </p:nvSpPr>
        <p:spPr>
          <a:xfrm>
            <a:off x="0" y="4038600"/>
            <a:ext cx="8763000" cy="1143000"/>
          </a:xfrm>
        </p:spPr>
        <p:txBody>
          <a:bodyPr/>
          <a:lstStyle/>
          <a:p>
            <a:r>
              <a:rPr lang="en-US" dirty="0" smtClean="0">
                <a:solidFill>
                  <a:srgbClr val="CC3300"/>
                </a:solidFill>
              </a:rPr>
              <a:t>Humidity, Temperature &amp; Stability</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Humidity</a:t>
            </a:r>
            <a:endParaRPr lang="en-US" dirty="0" smtClean="0"/>
          </a:p>
        </p:txBody>
      </p:sp>
      <p:sp>
        <p:nvSpPr>
          <p:cNvPr id="4" name="Content Placeholder 3"/>
          <p:cNvSpPr>
            <a:spLocks noGrp="1"/>
          </p:cNvSpPr>
          <p:nvPr>
            <p:ph idx="1"/>
          </p:nvPr>
        </p:nvSpPr>
        <p:spPr>
          <a:xfrm>
            <a:off x="457200" y="1600200"/>
            <a:ext cx="8229600" cy="4853136"/>
          </a:xfrm>
        </p:spPr>
        <p:txBody>
          <a:bodyPr>
            <a:normAutofit fontScale="92500" lnSpcReduction="20000"/>
          </a:bodyPr>
          <a:lstStyle/>
          <a:p>
            <a:r>
              <a:rPr lang="en-US" dirty="0" smtClean="0"/>
              <a:t>Humidity</a:t>
            </a:r>
          </a:p>
          <a:p>
            <a:pPr lvl="1"/>
            <a:r>
              <a:rPr lang="en-US" dirty="0" smtClean="0"/>
              <a:t>amount of water </a:t>
            </a:r>
            <a:r>
              <a:rPr lang="en-US" dirty="0" err="1" smtClean="0"/>
              <a:t>vapour</a:t>
            </a:r>
            <a:r>
              <a:rPr lang="en-US" dirty="0" smtClean="0"/>
              <a:t> present in the air</a:t>
            </a:r>
          </a:p>
          <a:p>
            <a:r>
              <a:rPr lang="en-US" dirty="0" smtClean="0"/>
              <a:t>Relative Humidity</a:t>
            </a:r>
          </a:p>
          <a:p>
            <a:pPr lvl="1"/>
            <a:r>
              <a:rPr lang="en-US" dirty="0" smtClean="0"/>
              <a:t>amount of water in the air compared to the maximum amount of water the air can hold at a the same temperature</a:t>
            </a:r>
          </a:p>
          <a:p>
            <a:r>
              <a:rPr lang="en-US" dirty="0" smtClean="0"/>
              <a:t>Saturated</a:t>
            </a:r>
          </a:p>
          <a:p>
            <a:pPr lvl="1"/>
            <a:r>
              <a:rPr lang="en-US" dirty="0" smtClean="0"/>
              <a:t>A parcel of air holding the maximum amount of water at a given temperature</a:t>
            </a:r>
          </a:p>
          <a:p>
            <a:r>
              <a:rPr lang="en-US" dirty="0" smtClean="0"/>
              <a:t>Dew point</a:t>
            </a:r>
          </a:p>
          <a:p>
            <a:pPr lvl="1"/>
            <a:r>
              <a:rPr lang="en-US" dirty="0" smtClean="0"/>
              <a:t>the temperature to which a given parcel of air must be cooled, at a constant pressure, to become saturated</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0"/>
            <a:ext cx="8229600" cy="4925144"/>
          </a:xfrm>
        </p:spPr>
        <p:txBody>
          <a:bodyPr>
            <a:normAutofit fontScale="92500"/>
          </a:bodyPr>
          <a:lstStyle/>
          <a:p>
            <a:r>
              <a:rPr lang="en-CA" dirty="0" err="1" smtClean="0"/>
              <a:t>Supercooled</a:t>
            </a:r>
            <a:r>
              <a:rPr lang="en-CA" dirty="0" smtClean="0"/>
              <a:t> water droplets</a:t>
            </a:r>
          </a:p>
          <a:p>
            <a:pPr lvl="1"/>
            <a:r>
              <a:rPr lang="en-CA" dirty="0" smtClean="0"/>
              <a:t>Water droplets that remain liquid at temperatures below freezing due to chemical composition of nuclei</a:t>
            </a:r>
          </a:p>
          <a:p>
            <a:r>
              <a:rPr lang="en-CA" dirty="0" smtClean="0"/>
              <a:t>Dew</a:t>
            </a:r>
          </a:p>
          <a:p>
            <a:pPr lvl="1"/>
            <a:r>
              <a:rPr lang="en-CA" dirty="0" smtClean="0"/>
              <a:t>Humidity which accumulates on objects through condensation on calm, clear nights</a:t>
            </a:r>
          </a:p>
          <a:p>
            <a:r>
              <a:rPr lang="en-CA" dirty="0" smtClean="0"/>
              <a:t>Frost (white and opaque)</a:t>
            </a:r>
          </a:p>
          <a:p>
            <a:pPr lvl="1"/>
            <a:r>
              <a:rPr lang="en-CA" dirty="0" smtClean="0"/>
              <a:t>Water vapour sublimates into ice crystals</a:t>
            </a:r>
          </a:p>
          <a:p>
            <a:r>
              <a:rPr lang="en-CA" dirty="0" smtClean="0"/>
              <a:t>Frozen dew (hard and transparent)</a:t>
            </a:r>
          </a:p>
          <a:p>
            <a:pPr lvl="1"/>
            <a:r>
              <a:rPr lang="en-CA" dirty="0" smtClean="0"/>
              <a:t>Dew that freezes after forming</a:t>
            </a:r>
            <a:endParaRPr lang="en-C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923</TotalTime>
  <Words>6733</Words>
  <Application>Microsoft Office PowerPoint</Application>
  <PresentationFormat>On-screen Show (4:3)</PresentationFormat>
  <Paragraphs>857</Paragraphs>
  <Slides>113</Slides>
  <Notes>79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Trek</vt:lpstr>
      <vt:lpstr>Bitmap Image</vt:lpstr>
      <vt:lpstr>Meteorology</vt:lpstr>
      <vt:lpstr>Review</vt:lpstr>
      <vt:lpstr>Topics to be covered today</vt:lpstr>
      <vt:lpstr>The Atmosphere</vt:lpstr>
      <vt:lpstr>Composition of the Atmosphere</vt:lpstr>
      <vt:lpstr>Slide 6</vt:lpstr>
      <vt:lpstr>Properties of the Atmosphere</vt:lpstr>
      <vt:lpstr>Divisions of the atmosphere</vt:lpstr>
      <vt:lpstr>Divisions of the Atmosphere</vt:lpstr>
      <vt:lpstr>Divisions of the Atmosphere</vt:lpstr>
      <vt:lpstr>Divisions of the Atmosphere</vt:lpstr>
      <vt:lpstr>Divisions of the Atmosphere</vt:lpstr>
      <vt:lpstr>Divisions of the Atmosphere</vt:lpstr>
      <vt:lpstr>The Standard Atmosphere</vt:lpstr>
      <vt:lpstr>Review</vt:lpstr>
      <vt:lpstr>Clouds</vt:lpstr>
      <vt:lpstr>classification</vt:lpstr>
      <vt:lpstr>Cloud Formation</vt:lpstr>
      <vt:lpstr>Families</vt:lpstr>
      <vt:lpstr>High Clouds (Cirro)</vt:lpstr>
      <vt:lpstr>High Clouds</vt:lpstr>
      <vt:lpstr>Slide 22</vt:lpstr>
      <vt:lpstr>High Clouds</vt:lpstr>
      <vt:lpstr>Slide 24</vt:lpstr>
      <vt:lpstr>High Clouds</vt:lpstr>
      <vt:lpstr>Slide 26</vt:lpstr>
      <vt:lpstr>Middle Clouds (Alto)</vt:lpstr>
      <vt:lpstr>Middle Clouds</vt:lpstr>
      <vt:lpstr>Slide 29</vt:lpstr>
      <vt:lpstr>Middle Clouds</vt:lpstr>
      <vt:lpstr>Slide 31</vt:lpstr>
      <vt:lpstr>Middle Clouds</vt:lpstr>
      <vt:lpstr>Slide 33</vt:lpstr>
      <vt:lpstr>Low Clouds (Strato)</vt:lpstr>
      <vt:lpstr>Low Clouds</vt:lpstr>
      <vt:lpstr>Slide 36</vt:lpstr>
      <vt:lpstr>Low Clouds</vt:lpstr>
      <vt:lpstr>Slide 38</vt:lpstr>
      <vt:lpstr>Low Clouds</vt:lpstr>
      <vt:lpstr>Slide 40</vt:lpstr>
      <vt:lpstr>Clouds of Vertical Development</vt:lpstr>
      <vt:lpstr>Clouds of Vertical Development</vt:lpstr>
      <vt:lpstr>Clouds of Vertical Development</vt:lpstr>
      <vt:lpstr>More Clouds</vt:lpstr>
      <vt:lpstr>Clouds of Vertical Development</vt:lpstr>
      <vt:lpstr>Cloud formation</vt:lpstr>
      <vt:lpstr>Changes of State</vt:lpstr>
      <vt:lpstr>How do Clouds Form?</vt:lpstr>
      <vt:lpstr>Formations</vt:lpstr>
      <vt:lpstr>Lifting Agents</vt:lpstr>
      <vt:lpstr>Lifting Agents</vt:lpstr>
      <vt:lpstr>Lifting Agents</vt:lpstr>
      <vt:lpstr>Lifting Agents</vt:lpstr>
      <vt:lpstr>Lifting Agents</vt:lpstr>
      <vt:lpstr>Lifting Agents</vt:lpstr>
      <vt:lpstr>Atmospheric Pressure</vt:lpstr>
      <vt:lpstr>Atmospheric Pressure</vt:lpstr>
      <vt:lpstr>Units of Measure</vt:lpstr>
      <vt:lpstr>Review</vt:lpstr>
      <vt:lpstr>Meteorological Aspects of the Altimeter</vt:lpstr>
      <vt:lpstr>Altimeter Setting</vt:lpstr>
      <vt:lpstr>Meteorological Aspects of the Altimeter</vt:lpstr>
      <vt:lpstr>Pressure Systems</vt:lpstr>
      <vt:lpstr>Pressure Systems</vt:lpstr>
      <vt:lpstr>Low Pressure</vt:lpstr>
      <vt:lpstr>Low Pressure System Winds</vt:lpstr>
      <vt:lpstr>Slide 67</vt:lpstr>
      <vt:lpstr>High Pressure</vt:lpstr>
      <vt:lpstr>High Pressure System Winds</vt:lpstr>
      <vt:lpstr>Slide 70</vt:lpstr>
      <vt:lpstr>Pressure Systems</vt:lpstr>
      <vt:lpstr>Slide 72</vt:lpstr>
      <vt:lpstr>Slide 73</vt:lpstr>
      <vt:lpstr>Pressure Gradient</vt:lpstr>
      <vt:lpstr>Coriolis Force</vt:lpstr>
      <vt:lpstr>Buy Ballot’s Law</vt:lpstr>
      <vt:lpstr>Surface Friction</vt:lpstr>
      <vt:lpstr>Winds</vt:lpstr>
      <vt:lpstr>Wind</vt:lpstr>
      <vt:lpstr>Land Breeze</vt:lpstr>
      <vt:lpstr>Slide 81</vt:lpstr>
      <vt:lpstr>Sea Breeze</vt:lpstr>
      <vt:lpstr>Slide 83</vt:lpstr>
      <vt:lpstr>Mountain Winds</vt:lpstr>
      <vt:lpstr>Gust</vt:lpstr>
      <vt:lpstr>Squall</vt:lpstr>
      <vt:lpstr>Diurnal Variation</vt:lpstr>
      <vt:lpstr>Mechanical Turbulence</vt:lpstr>
      <vt:lpstr>Tornadoes</vt:lpstr>
      <vt:lpstr>Slide 90</vt:lpstr>
      <vt:lpstr>Wind Speed and Direction</vt:lpstr>
      <vt:lpstr>Veer</vt:lpstr>
      <vt:lpstr>Back</vt:lpstr>
      <vt:lpstr>Wind Shear</vt:lpstr>
      <vt:lpstr>Jet Stream</vt:lpstr>
      <vt:lpstr>Review</vt:lpstr>
      <vt:lpstr>Humidity, Temperature &amp; Stability</vt:lpstr>
      <vt:lpstr>Humidity</vt:lpstr>
      <vt:lpstr>Slide 99</vt:lpstr>
      <vt:lpstr>Temperature</vt:lpstr>
      <vt:lpstr>Temperature</vt:lpstr>
      <vt:lpstr>Atmospheric Heating</vt:lpstr>
      <vt:lpstr>Atmospheric Heating</vt:lpstr>
      <vt:lpstr>Heat Distribution</vt:lpstr>
      <vt:lpstr>Atmospheric Cooling</vt:lpstr>
      <vt:lpstr>Vertical Distribution of Temperature</vt:lpstr>
      <vt:lpstr>Lapse Rates</vt:lpstr>
      <vt:lpstr>Air Stability</vt:lpstr>
      <vt:lpstr>Summary of Weather Conditions</vt:lpstr>
      <vt:lpstr>Lapse Rate</vt:lpstr>
      <vt:lpstr>Review</vt:lpstr>
      <vt:lpstr>More Review</vt:lpstr>
      <vt:lpstr>Summary</vt:lpstr>
    </vt:vector>
  </TitlesOfParts>
  <Company>City of Toronto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Meteorology</dc:title>
  <dc:creator>mvalent2</dc:creator>
  <cp:lastModifiedBy>mvalent2</cp:lastModifiedBy>
  <cp:revision>74</cp:revision>
  <dcterms:created xsi:type="dcterms:W3CDTF">2015-09-12T10:50:06Z</dcterms:created>
  <dcterms:modified xsi:type="dcterms:W3CDTF">2015-09-17T09:38:57Z</dcterms:modified>
</cp:coreProperties>
</file>