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317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318" r:id="rId14"/>
    <p:sldId id="281" r:id="rId15"/>
    <p:sldId id="282" r:id="rId16"/>
    <p:sldId id="283" r:id="rId17"/>
    <p:sldId id="284" r:id="rId18"/>
    <p:sldId id="285" r:id="rId19"/>
    <p:sldId id="287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69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603" autoAdjust="0"/>
  </p:normalViewPr>
  <p:slideViewPr>
    <p:cSldViewPr>
      <p:cViewPr>
        <p:scale>
          <a:sx n="55" d="100"/>
          <a:sy n="55" d="100"/>
        </p:scale>
        <p:origin x="-2394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F8C8F-15F9-49FC-A07D-6E095BB48B5B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EAB55-38E2-4E02-8341-032D0FFE6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CA" dirty="0" smtClean="0"/>
              <a:t>Continental Arctic (</a:t>
            </a:r>
            <a:r>
              <a:rPr lang="en-CA" dirty="0" err="1" smtClean="0"/>
              <a:t>cA</a:t>
            </a:r>
            <a:r>
              <a:rPr lang="en-CA" dirty="0" smtClean="0"/>
              <a:t>)</a:t>
            </a:r>
            <a:br>
              <a:rPr lang="en-CA" dirty="0" smtClean="0"/>
            </a:br>
            <a:r>
              <a:rPr lang="en-CA" dirty="0" smtClean="0"/>
              <a:t>Maritime Arctic (</a:t>
            </a:r>
            <a:r>
              <a:rPr lang="en-CA" dirty="0" err="1" smtClean="0"/>
              <a:t>mA</a:t>
            </a:r>
            <a:r>
              <a:rPr lang="en-CA" dirty="0" smtClean="0"/>
              <a:t>)</a:t>
            </a:r>
            <a:br>
              <a:rPr lang="en-CA" dirty="0" smtClean="0"/>
            </a:br>
            <a:r>
              <a:rPr lang="en-CA" dirty="0" smtClean="0"/>
              <a:t>Maritime Polar (</a:t>
            </a:r>
            <a:r>
              <a:rPr lang="en-CA" dirty="0" err="1" smtClean="0"/>
              <a:t>mP</a:t>
            </a:r>
            <a:r>
              <a:rPr lang="en-CA" dirty="0" smtClean="0"/>
              <a:t>)</a:t>
            </a:r>
            <a:br>
              <a:rPr lang="en-CA" dirty="0" smtClean="0"/>
            </a:br>
            <a:r>
              <a:rPr lang="en-CA" dirty="0" smtClean="0"/>
              <a:t>Maritime</a:t>
            </a:r>
            <a:r>
              <a:rPr lang="en-CA" baseline="0" dirty="0" smtClean="0"/>
              <a:t> Tropical (</a:t>
            </a:r>
            <a:r>
              <a:rPr lang="en-CA" baseline="0" dirty="0" err="1" smtClean="0"/>
              <a:t>mT</a:t>
            </a:r>
            <a:r>
              <a:rPr lang="en-CA" baseline="0" dirty="0" smtClean="0"/>
              <a:t>)</a:t>
            </a:r>
            <a:endParaRPr lang="en-CA" dirty="0" smtClean="0"/>
          </a:p>
          <a:p>
            <a:pPr marL="228600" indent="-228600">
              <a:buAutoNum type="arabicPeriod"/>
            </a:pPr>
            <a:r>
              <a:rPr lang="en-CA" dirty="0" smtClean="0"/>
              <a:t>Narrow transition zone between two air masses</a:t>
            </a:r>
          </a:p>
          <a:p>
            <a:pPr marL="228600" indent="-228600">
              <a:buAutoNum type="arabicPeriod"/>
            </a:pPr>
            <a:r>
              <a:rPr lang="en-CA" dirty="0" smtClean="0"/>
              <a:t>Unstable conditions</a:t>
            </a:r>
            <a:br>
              <a:rPr lang="en-CA" dirty="0" smtClean="0"/>
            </a:br>
            <a:r>
              <a:rPr lang="en-CA" dirty="0" smtClean="0"/>
              <a:t>High</a:t>
            </a:r>
            <a:r>
              <a:rPr lang="en-CA" baseline="0" dirty="0" smtClean="0"/>
              <a:t> relative humidity</a:t>
            </a:r>
            <a:br>
              <a:rPr lang="en-CA" baseline="0" dirty="0" smtClean="0"/>
            </a:br>
            <a:r>
              <a:rPr lang="en-CA" baseline="0" dirty="0" smtClean="0"/>
              <a:t>Lifting agent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Covers area of 5</a:t>
            </a:r>
            <a:r>
              <a:rPr lang="en-CA" baseline="0" dirty="0" smtClean="0"/>
              <a:t> nautical miles around an aerodrome</a:t>
            </a:r>
          </a:p>
          <a:p>
            <a:endParaRPr lang="en-CA" baseline="0" dirty="0" smtClean="0"/>
          </a:p>
          <a:p>
            <a:r>
              <a:rPr lang="en-CA" baseline="0" dirty="0" smtClean="0"/>
              <a:t>AWOS: METAR issued by an automated weather observation station, therefore less reliable and less complete than a regular METAR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Degrees</a:t>
            </a:r>
            <a:r>
              <a:rPr lang="en-CA" baseline="0" dirty="0" smtClean="0"/>
              <a:t> are always given in degrees true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Ceiling: The lowest height at which a broken or overcast condition exists, or the vertical visibility when an obscured condition such as snow, smoke or fog exists, whichever is the lower.</a:t>
            </a:r>
          </a:p>
          <a:p>
            <a:endParaRPr lang="en-US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 visibility: reported if the sky is obscured by a layer at the surface of the ground, such as fog or heavy precipitation. VV will constitute a ceiling. Example: VV003 = vertical visibility of 300 feet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Temperatures</a:t>
            </a:r>
            <a:r>
              <a:rPr lang="en-CA" baseline="0" dirty="0" smtClean="0"/>
              <a:t> rounded to nearest degree Celsius. Negative values are preceded by the letter “M”</a:t>
            </a:r>
          </a:p>
          <a:p>
            <a:r>
              <a:rPr lang="en-CA" baseline="0" dirty="0" smtClean="0"/>
              <a:t>Temperature and </a:t>
            </a:r>
            <a:r>
              <a:rPr lang="en-CA" baseline="0" dirty="0" err="1" smtClean="0"/>
              <a:t>dewpoint</a:t>
            </a:r>
            <a:r>
              <a:rPr lang="en-CA" baseline="0" dirty="0" smtClean="0"/>
              <a:t> are separated by a slash</a:t>
            </a:r>
          </a:p>
          <a:p>
            <a:endParaRPr lang="en-CA" baseline="0" dirty="0" smtClean="0"/>
          </a:p>
          <a:p>
            <a:r>
              <a:rPr lang="en-CA" baseline="0" dirty="0" smtClean="0"/>
              <a:t>Altimeter setting:</a:t>
            </a:r>
          </a:p>
          <a:p>
            <a:r>
              <a:rPr lang="en-CA" baseline="0" dirty="0" smtClean="0"/>
              <a:t>In Canada and USA, the altimeter setting is measured in “Hg. Shown as A####. </a:t>
            </a:r>
          </a:p>
          <a:p>
            <a:r>
              <a:rPr lang="en-CA" baseline="0" dirty="0" smtClean="0"/>
              <a:t>International convention is in whole </a:t>
            </a:r>
            <a:r>
              <a:rPr lang="en-CA" baseline="0" dirty="0" err="1" smtClean="0"/>
              <a:t>hectopascals</a:t>
            </a:r>
            <a:r>
              <a:rPr lang="en-CA" baseline="0" dirty="0" smtClean="0"/>
              <a:t>. Shown as Q####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Identified by the code “RMK”.</a:t>
            </a:r>
          </a:p>
          <a:p>
            <a:endParaRPr lang="en-CA" dirty="0" smtClean="0"/>
          </a:p>
          <a:p>
            <a:r>
              <a:rPr lang="en-CA" dirty="0" smtClean="0"/>
              <a:t>Partial</a:t>
            </a:r>
            <a:r>
              <a:rPr lang="en-CA" baseline="0" dirty="0" smtClean="0"/>
              <a:t> </a:t>
            </a:r>
            <a:r>
              <a:rPr lang="en-CA" baseline="0" dirty="0" err="1" smtClean="0"/>
              <a:t>obscurement</a:t>
            </a:r>
            <a:r>
              <a:rPr lang="en-CA" baseline="0" dirty="0" smtClean="0"/>
              <a:t>: if only a portion of the sky is obscured by a phenomenon, such as fog, this will not be reported in the METAR. It will be in the remarks section with the number of </a:t>
            </a:r>
            <a:r>
              <a:rPr lang="en-CA" baseline="0" dirty="0" err="1" smtClean="0"/>
              <a:t>oktas</a:t>
            </a:r>
            <a:r>
              <a:rPr lang="en-CA" baseline="0" dirty="0" smtClean="0"/>
              <a:t> affected.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Issued 4 times a day at 6 hour intervals</a:t>
            </a:r>
          </a:p>
          <a:p>
            <a:r>
              <a:rPr lang="en-CA" dirty="0" smtClean="0"/>
              <a:t>Valid</a:t>
            </a:r>
            <a:r>
              <a:rPr lang="en-CA" baseline="0" dirty="0" smtClean="0"/>
              <a:t> for 20 minutes after time of issue or until replaced by another TAF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Validity:</a:t>
            </a:r>
            <a:endParaRPr lang="en-CA" baseline="0" dirty="0" smtClean="0"/>
          </a:p>
          <a:p>
            <a:r>
              <a:rPr lang="en-CA" baseline="0" dirty="0" smtClean="0"/>
              <a:t>International are valid for 24 hours</a:t>
            </a:r>
          </a:p>
          <a:p>
            <a:r>
              <a:rPr lang="en-CA" baseline="0" dirty="0" smtClean="0"/>
              <a:t>Domestic are valid for 12 hours</a:t>
            </a:r>
          </a:p>
          <a:p>
            <a:r>
              <a:rPr lang="en-CA" baseline="0" dirty="0" smtClean="0"/>
              <a:t>Issued every 6 hours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AB55-38E2-4E02-8341-032D0FFE6A8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3319-B109-4BDC-B968-D8F6F1D6C7A7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1615-1710-4635-B0DB-D336B9511CD4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5AC1-EC9A-406E-BE8B-6999AC4BA1A6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4A4B3-82DD-41A2-995B-5C9E42705428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4A08-B150-4868-A989-2F94616A4ADF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1FEE-4958-4049-87E8-BD84B19C4107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67CB-E1EE-42AE-A01E-F9ADA09DE093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B3FA6-F3B8-4FD4-971C-030D1FBB49CC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DD14-DEC4-4EAD-B682-27F57CF5AA92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02DA3-BBBF-40C5-A349-742284A59601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A24B-67C0-4345-B7D7-1F176DB0DF70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51CB17-0953-45F9-8C28-1824B3DEF681}" type="datetime1">
              <a:rPr lang="en-US" smtClean="0"/>
              <a:pPr/>
              <a:t>9/17/2015</a:t>
            </a:fld>
            <a:endParaRPr lang="en-C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2E7C21-8D83-4B1F-A5B1-3410416EE997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METARs, TAFs, Navigation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Practical Meteorology and Practical Navigation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6286520"/>
            <a:ext cx="446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Ref: FTGU Pages 158-172, AIM MET Section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Sky Condition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SKC		- “sky clear”	- no cloud present</a:t>
            </a:r>
          </a:p>
          <a:p>
            <a:r>
              <a:rPr lang="en-CA" dirty="0" smtClean="0"/>
              <a:t>FEW	- “few”		- &gt;0 to 2/8 oktas</a:t>
            </a:r>
          </a:p>
          <a:p>
            <a:r>
              <a:rPr lang="en-CA" dirty="0" smtClean="0"/>
              <a:t>SCT		- “scattered”	- 3/8 to 4/8 oktas</a:t>
            </a:r>
          </a:p>
          <a:p>
            <a:r>
              <a:rPr lang="en-CA" dirty="0" smtClean="0"/>
              <a:t>BKN		- “broken”	- 5/8 to &lt;8/8 oktas</a:t>
            </a:r>
          </a:p>
          <a:p>
            <a:r>
              <a:rPr lang="en-CA" dirty="0" smtClean="0"/>
              <a:t>OVC		- “overcast”	- 8/8 oktas</a:t>
            </a:r>
          </a:p>
          <a:p>
            <a:r>
              <a:rPr lang="en-CA" dirty="0" smtClean="0"/>
              <a:t>CLR		- “clear”	- clear below 10,000’ as   					interpreted by an autostation</a:t>
            </a:r>
          </a:p>
          <a:p>
            <a:r>
              <a:rPr lang="en-CA" dirty="0" smtClean="0"/>
              <a:t>Significant convective cloud (CB or TCU) are identified with the sky condition group</a:t>
            </a:r>
            <a:br>
              <a:rPr lang="en-CA" dirty="0" smtClean="0"/>
            </a:br>
            <a:r>
              <a:rPr lang="en-CA" dirty="0" smtClean="0"/>
              <a:t>SCT025TCU – Scattered TCUs at 2500’</a:t>
            </a:r>
          </a:p>
          <a:p>
            <a:r>
              <a:rPr lang="en-CA" dirty="0" smtClean="0"/>
              <a:t>A ceiling is said to exist at the lowest BKN or OVC layer</a:t>
            </a:r>
          </a:p>
          <a:p>
            <a:r>
              <a:rPr lang="en-CA" dirty="0" smtClean="0"/>
              <a:t>All cloud heights are in AGL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Temperature/Dewpoint:	10/05 – Temp: 10°C, 					Dewpoint: 05°C</a:t>
            </a:r>
            <a:br>
              <a:rPr lang="en-CA" dirty="0" smtClean="0"/>
            </a:br>
            <a:r>
              <a:rPr lang="en-CA" dirty="0" smtClean="0"/>
              <a:t>					05/M01 – Temp: 						05°C, Dewpoint: -1°C</a:t>
            </a:r>
          </a:p>
          <a:p>
            <a:r>
              <a:rPr lang="en-CA" dirty="0" smtClean="0"/>
              <a:t>Altimeter setting:		A2992 – 29.92” Hg</a:t>
            </a:r>
            <a:br>
              <a:rPr lang="en-CA" dirty="0" smtClean="0"/>
            </a:br>
            <a:r>
              <a:rPr lang="en-CA" dirty="0" smtClean="0"/>
              <a:t>					A3031 – 30.31” Hg</a:t>
            </a:r>
          </a:p>
          <a:p>
            <a:r>
              <a:rPr lang="en-CA" dirty="0" smtClean="0"/>
              <a:t>Recent weather:			Significant weather</a:t>
            </a:r>
          </a:p>
          <a:p>
            <a:r>
              <a:rPr lang="en-CA" dirty="0" smtClean="0"/>
              <a:t>Wind shear:	Low level windshear within 1600’ 			AGL along t/o or landing path or a 			specific runway “WS R33L”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Remarks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Include:</a:t>
            </a:r>
          </a:p>
          <a:p>
            <a:r>
              <a:rPr lang="en-CA" dirty="0" smtClean="0"/>
              <a:t>Cloud layer type and opacity in oktas (SF5)</a:t>
            </a:r>
          </a:p>
          <a:p>
            <a:r>
              <a:rPr lang="en-CA" dirty="0" smtClean="0"/>
              <a:t>General weather remarks</a:t>
            </a:r>
          </a:p>
          <a:p>
            <a:r>
              <a:rPr lang="en-CA" dirty="0" smtClean="0"/>
              <a:t>Sea level pressure: SLP134 = 1013.4 hPa</a:t>
            </a:r>
          </a:p>
          <a:p>
            <a:r>
              <a:rPr lang="en-CA" b="1" dirty="0" smtClean="0"/>
              <a:t>SPECI CYEL 201958Z 36010KT 1SM -SHSN OVC008 RMK SF8 WNDS ESTD= </a:t>
            </a:r>
          </a:p>
          <a:p>
            <a:r>
              <a:rPr lang="en-CA" b="1" dirty="0" smtClean="0"/>
              <a:t>METAR CYEL 201900Z 36010KT 15SM -SHSN BKN030 BKN080 M05/M10 A3003 RMK </a:t>
            </a:r>
            <a:br>
              <a:rPr lang="en-CA" b="1" dirty="0" smtClean="0"/>
            </a:br>
            <a:r>
              <a:rPr lang="en-CA" b="1" dirty="0" smtClean="0"/>
              <a:t>SC6AC2 WNDS ESTD SLP190= 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Terminal Area Forecasts (TAFs)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Aerodrome Forecast (TAF)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Description of the most probable weather conditions  with the most probable time of occurrence</a:t>
            </a:r>
          </a:p>
          <a:p>
            <a:r>
              <a:rPr lang="en-CA" dirty="0" smtClean="0"/>
              <a:t>Gives weather within 5 NM of the centre of the runways complex</a:t>
            </a:r>
          </a:p>
          <a:p>
            <a:r>
              <a:rPr lang="en-CA" dirty="0" smtClean="0"/>
              <a:t>Uses the same weather coding as the METAR, although forecast times are included</a:t>
            </a:r>
          </a:p>
          <a:p>
            <a:r>
              <a:rPr lang="en-CA" dirty="0" smtClean="0"/>
              <a:t>Altitudes in AGL</a:t>
            </a:r>
          </a:p>
          <a:p>
            <a:r>
              <a:rPr lang="en-CA" dirty="0" smtClean="0"/>
              <a:t>Degrees are given in True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TAF Format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Report type:	TAF or TAF AMD</a:t>
            </a:r>
          </a:p>
          <a:p>
            <a:r>
              <a:rPr lang="en-CA" dirty="0" smtClean="0"/>
              <a:t>Location:		CYYZ</a:t>
            </a:r>
          </a:p>
          <a:p>
            <a:r>
              <a:rPr lang="en-CA" dirty="0" smtClean="0"/>
              <a:t>Issue Date/Time:	281139Z: 28</a:t>
            </a:r>
            <a:r>
              <a:rPr lang="en-CA" baseline="30000" dirty="0" smtClean="0"/>
              <a:t>th</a:t>
            </a:r>
            <a:r>
              <a:rPr lang="en-CA" dirty="0" smtClean="0"/>
              <a:t> day @ 						1139 Zulu</a:t>
            </a:r>
          </a:p>
          <a:p>
            <a:r>
              <a:rPr lang="en-CA" dirty="0" smtClean="0"/>
              <a:t>Period of validity:	2812/2918 – Valid from 					1200 Zulu on the 28</a:t>
            </a:r>
            <a:r>
              <a:rPr lang="en-CA" baseline="30000" dirty="0" smtClean="0"/>
              <a:t>th</a:t>
            </a:r>
            <a:r>
              <a:rPr lang="en-CA" dirty="0" smtClean="0"/>
              <a:t> to 					1800 Zulu on the 29</a:t>
            </a:r>
            <a:r>
              <a:rPr lang="en-CA" baseline="30000" dirty="0" smtClean="0"/>
              <a:t>th</a:t>
            </a:r>
            <a:endParaRPr lang="en-CA" dirty="0" smtClean="0"/>
          </a:p>
          <a:p>
            <a:r>
              <a:rPr lang="en-CA" b="1" dirty="0" smtClean="0"/>
              <a:t>TAF CYYU 201948Z 2020/2108 30012KT 3SM -SN OVC012 TEMPO 2020/2022 P6SM SCT015 BKN030 </a:t>
            </a:r>
            <a:br>
              <a:rPr lang="en-CA" b="1" dirty="0" smtClean="0"/>
            </a:br>
            <a:r>
              <a:rPr lang="en-CA" b="1" dirty="0" smtClean="0"/>
              <a:t>FM202200 30010KT P6SM SCT015 BKN030 TEMPO 2022/2108 4SM –SHSN BKN015 RMK NXT FCST BY 210200Z= </a:t>
            </a:r>
            <a:r>
              <a:rPr lang="en-C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TAF Format – Significant Weather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Uses the same format as the METAR</a:t>
            </a:r>
          </a:p>
          <a:p>
            <a:r>
              <a:rPr lang="en-CA" dirty="0" smtClean="0"/>
              <a:t>VC or ‘vicinity’ in a TAF means 5 – 10 NM</a:t>
            </a:r>
          </a:p>
          <a:p>
            <a:r>
              <a:rPr lang="en-CA" dirty="0" smtClean="0"/>
              <a:t>A maximum of 3 significant weather groups are allowed per forecast period</a:t>
            </a:r>
          </a:p>
          <a:p>
            <a:r>
              <a:rPr lang="en-CA" dirty="0" smtClean="0"/>
              <a:t>If one significant weather groups is forecast to change, all other that will exist will be indicated</a:t>
            </a:r>
          </a:p>
          <a:p>
            <a:r>
              <a:rPr lang="en-CA" dirty="0" smtClean="0"/>
              <a:t>CB layers will be identified with cloud groups (i.e. SCT040CB)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Change Groups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 all change groups, multiple elements are considered single entities</a:t>
            </a:r>
          </a:p>
          <a:p>
            <a:r>
              <a:rPr lang="en-CA" dirty="0" smtClean="0"/>
              <a:t>“SCT030 BKN050 OVC080...change indicator...BKN050” would mean that after the change indicator, there would only be a broken layer at 5000’</a:t>
            </a:r>
          </a:p>
          <a:p>
            <a:r>
              <a:rPr lang="en-CA" dirty="0" smtClean="0"/>
              <a:t>FM – Permanent change (rapid) – All forecast 	    conditions are superseded by this.</a:t>
            </a:r>
            <a:br>
              <a:rPr lang="en-CA" dirty="0" smtClean="0"/>
            </a:br>
            <a:r>
              <a:rPr lang="en-CA" dirty="0" smtClean="0"/>
              <a:t>	    FM280945 30015KT P6SM BKN030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Change Groups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BECMG – Permanent change (gradual) – When the conditions evolve over a period of time (one to two hours)  </a:t>
            </a:r>
            <a:br>
              <a:rPr lang="en-CA" dirty="0" smtClean="0"/>
            </a:br>
            <a:r>
              <a:rPr lang="en-CA" dirty="0" smtClean="0"/>
              <a:t>BECMG 2808/2809 OVC030</a:t>
            </a:r>
          </a:p>
          <a:p>
            <a:r>
              <a:rPr lang="en-CA" dirty="0" smtClean="0"/>
              <a:t> Any weather element not indicated as part of the BECMG group remains the same</a:t>
            </a:r>
          </a:p>
          <a:p>
            <a:r>
              <a:rPr lang="en-CA" dirty="0" smtClean="0"/>
              <a:t>TEMPO – Transitory change group – Temporary fluctuations in some or all weather elements during a specified period</a:t>
            </a:r>
          </a:p>
          <a:p>
            <a:r>
              <a:rPr lang="en-CA" dirty="0" smtClean="0"/>
              <a:t>TEMPO are only used if the condition is expected to last less then an hour, if more, than a time period would be given (i.e. TEMPO 2812/2815 1SM RA BR)</a:t>
            </a:r>
          </a:p>
          <a:p>
            <a:r>
              <a:rPr lang="en-CA" dirty="0" smtClean="0"/>
              <a:t>PROB – Probability group – Probability of alternative weather values occurring (that are considered hazards to aviation) -&gt; PROB30 2817/2821 +TSRA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b="1" dirty="0" smtClean="0"/>
              <a:t>TAF CYTS 201948Z 2020/2108 33012KT 11/2SM -SHSN OVC015 TEMPO 2020/2022 P6SM NSW OVC020 </a:t>
            </a:r>
            <a:br>
              <a:rPr lang="en-CA" b="1" dirty="0" smtClean="0"/>
            </a:br>
            <a:r>
              <a:rPr lang="en-CA" b="1" dirty="0" smtClean="0"/>
              <a:t>FM202200 33012KT 6SM -SN FEW015 OVC040 TEMPO 2022/2102 2SM –SN OVC015 </a:t>
            </a:r>
            <a:br>
              <a:rPr lang="en-CA" b="1" dirty="0" smtClean="0"/>
            </a:br>
            <a:r>
              <a:rPr lang="en-CA" b="1" dirty="0" smtClean="0"/>
              <a:t>FM210200 31010KT P6SM SCT020 BKN030 TEMPO 2102/2108 4SM -SHSN </a:t>
            </a:r>
            <a:br>
              <a:rPr lang="en-CA" b="1" dirty="0" smtClean="0"/>
            </a:br>
            <a:r>
              <a:rPr lang="en-CA" b="1" dirty="0" smtClean="0"/>
              <a:t>BKN020 </a:t>
            </a:r>
            <a:br>
              <a:rPr lang="en-CA" b="1" dirty="0" smtClean="0"/>
            </a:br>
            <a:r>
              <a:rPr lang="en-CA" b="1" dirty="0" smtClean="0"/>
              <a:t>RMK NXT FCST BY 210200Z= </a:t>
            </a:r>
            <a:br>
              <a:rPr lang="en-CA" b="1" dirty="0" smtClean="0"/>
            </a:br>
            <a:endParaRPr lang="en-CA" b="1" dirty="0" smtClean="0"/>
          </a:p>
          <a:p>
            <a:r>
              <a:rPr lang="en-CA" b="1" dirty="0" smtClean="0"/>
              <a:t>TAF CYTL 201948Z 2020/2108 33015KT P6SM SCT015 OVC025 TEMPO 2020/2108 2SM -SHSN BKN015 OVC030 </a:t>
            </a:r>
            <a:br>
              <a:rPr lang="en-CA" b="1" dirty="0" smtClean="0"/>
            </a:br>
            <a:r>
              <a:rPr lang="en-CA" b="1" dirty="0" smtClean="0"/>
              <a:t>BECMG 2102/2104 31012KT </a:t>
            </a:r>
            <a:br>
              <a:rPr lang="en-CA" b="1" dirty="0" smtClean="0"/>
            </a:br>
            <a:r>
              <a:rPr lang="en-CA" b="1" dirty="0" smtClean="0"/>
              <a:t>RMK FCST BASED ON AUTO OBS. NXT FCST BY 210200Z=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What are the four air masses that affect Canada?</a:t>
            </a:r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What is a Front?</a:t>
            </a:r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What does a thunderstorm need in order to form?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Topics covered today:</a:t>
            </a:r>
          </a:p>
          <a:p>
            <a:pPr lvl="1"/>
            <a:r>
              <a:rPr lang="en-CA" dirty="0" smtClean="0"/>
              <a:t>How to read:</a:t>
            </a:r>
          </a:p>
          <a:p>
            <a:pPr lvl="2"/>
            <a:r>
              <a:rPr lang="en-CA" dirty="0" smtClean="0"/>
              <a:t>METARs/TAFs</a:t>
            </a:r>
          </a:p>
          <a:p>
            <a:r>
              <a:rPr lang="en-CA" dirty="0" smtClean="0"/>
              <a:t>Next </a:t>
            </a:r>
            <a:r>
              <a:rPr lang="en-CA" dirty="0" smtClean="0"/>
              <a:t>class will </a:t>
            </a:r>
            <a:r>
              <a:rPr lang="en-CA" smtClean="0"/>
              <a:t>be </a:t>
            </a:r>
            <a:r>
              <a:rPr lang="en-CA" smtClean="0"/>
              <a:t>Navigation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Topics to be covered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Weather services and maps</a:t>
            </a:r>
          </a:p>
          <a:p>
            <a:r>
              <a:rPr lang="en-CA" dirty="0" smtClean="0"/>
              <a:t>How to read:</a:t>
            </a:r>
          </a:p>
          <a:p>
            <a:pPr lvl="1"/>
            <a:r>
              <a:rPr lang="en-CA" dirty="0" smtClean="0"/>
              <a:t>METARs/TAFs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Need to know this as interpretation of weather is crucial to aircraft safety.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METeorological</a:t>
            </a:r>
            <a:r>
              <a:rPr lang="en-CA" dirty="0" smtClean="0"/>
              <a:t> Aviation Reports (METARs)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METARs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Aviation Routine Weather Report</a:t>
            </a:r>
          </a:p>
          <a:p>
            <a:r>
              <a:rPr lang="en-CA" dirty="0" smtClean="0"/>
              <a:t>Observation of the actual weather from the ground</a:t>
            </a:r>
          </a:p>
          <a:p>
            <a:r>
              <a:rPr lang="en-CA" dirty="0" smtClean="0"/>
              <a:t>Issued on the hour and valid only for the time taken</a:t>
            </a:r>
          </a:p>
          <a:p>
            <a:r>
              <a:rPr lang="en-CA" dirty="0" smtClean="0"/>
              <a:t>A SPECI is a special weather report that when a significant change in the weather has occurred</a:t>
            </a:r>
          </a:p>
          <a:p>
            <a:r>
              <a:rPr lang="en-CA" dirty="0" smtClean="0"/>
              <a:t>Each METAR and SPECI is composed of several standard groups</a:t>
            </a:r>
          </a:p>
          <a:p>
            <a:r>
              <a:rPr lang="en-CA" b="1" dirty="0" smtClean="0"/>
              <a:t>METAR CYKZ 202000Z 33009KT 15SM FEW020 BKN091 M01/M06 A2993 RMK SC2AC3 SLP144= 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Format of METAR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Report type:		METAR or SPECI</a:t>
            </a:r>
          </a:p>
          <a:p>
            <a:r>
              <a:rPr lang="en-CA" dirty="0" smtClean="0"/>
              <a:t>Location type:	CYYZ (Toronto)</a:t>
            </a:r>
          </a:p>
          <a:p>
            <a:r>
              <a:rPr lang="en-CA" dirty="0" smtClean="0"/>
              <a:t>Date/Time:		231700Z -&gt; 23</a:t>
            </a:r>
            <a:r>
              <a:rPr lang="en-CA" baseline="30000" dirty="0" smtClean="0"/>
              <a:t>rd</a:t>
            </a:r>
            <a:r>
              <a:rPr lang="en-CA" dirty="0" smtClean="0"/>
              <a:t> day at 1700 Zulu</a:t>
            </a:r>
          </a:p>
          <a:p>
            <a:r>
              <a:rPr lang="en-CA" dirty="0" smtClean="0"/>
              <a:t>Report modifier:	AUTO or CCA, CCB</a:t>
            </a:r>
          </a:p>
          <a:p>
            <a:r>
              <a:rPr lang="en-CA" dirty="0" smtClean="0"/>
              <a:t>Wind:		00000KT -&gt; Calm</a:t>
            </a:r>
            <a:br>
              <a:rPr lang="en-CA" dirty="0" smtClean="0"/>
            </a:br>
            <a:r>
              <a:rPr lang="en-CA" dirty="0" smtClean="0"/>
              <a:t>			35009KT -&gt; 350°T @ 9 kts</a:t>
            </a:r>
            <a:br>
              <a:rPr lang="en-CA" dirty="0" smtClean="0"/>
            </a:br>
            <a:r>
              <a:rPr lang="en-CA" dirty="0" smtClean="0"/>
              <a:t>			VRB03KT -&gt; Variable @ 3 kts</a:t>
            </a:r>
            <a:br>
              <a:rPr lang="en-CA" dirty="0" smtClean="0"/>
            </a:br>
            <a:r>
              <a:rPr lang="en-CA" dirty="0" smtClean="0"/>
              <a:t>			30015G25KT -&gt; 300°T @ 15 gusting 25 kts</a:t>
            </a:r>
            <a:br>
              <a:rPr lang="en-CA" dirty="0" smtClean="0"/>
            </a:br>
            <a:r>
              <a:rPr lang="en-CA" dirty="0" smtClean="0"/>
              <a:t>			30015G25KT 260V340 -&gt; 300°T @ 15 gusting 			25 kts, wind is varying from 260 true to 340 			true</a:t>
            </a:r>
          </a:p>
          <a:p>
            <a:r>
              <a:rPr lang="en-CA" dirty="0" smtClean="0"/>
              <a:t>Visibility:		5/8 SM, 1 ½ SM, P6SM,  15 SM</a:t>
            </a:r>
          </a:p>
          <a:p>
            <a:r>
              <a:rPr lang="en-CA" dirty="0" smtClean="0"/>
              <a:t>RVR:			R33/4000FT/U -&gt; Rwy 33, 4000’ increasing</a:t>
            </a:r>
            <a:br>
              <a:rPr lang="en-CA" dirty="0" smtClean="0"/>
            </a:br>
            <a:r>
              <a:rPr lang="en-CA" dirty="0" smtClean="0"/>
              <a:t>			R24L/1000V1200FT/D -&gt; ?</a:t>
            </a:r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Present Weather Codes</a:t>
            </a:r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Intensity or Proximity</a:t>
            </a:r>
            <a:endParaRPr lang="en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CA" dirty="0" smtClean="0"/>
              <a:t>Descriptor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CA" dirty="0" smtClean="0"/>
              <a:t>Precipitation intensity refers to all forms at the time combined</a:t>
            </a:r>
          </a:p>
          <a:p>
            <a:r>
              <a:rPr lang="en-CA" dirty="0" smtClean="0"/>
              <a:t>- -&gt;Light (-RA = Light rain)</a:t>
            </a:r>
          </a:p>
          <a:p>
            <a:r>
              <a:rPr lang="en-CA" dirty="0" smtClean="0"/>
              <a:t>Moderate (no qualifier)</a:t>
            </a:r>
          </a:p>
          <a:p>
            <a:r>
              <a:rPr lang="en-CA" dirty="0" smtClean="0"/>
              <a:t>+ Heavy (+SN = Heavy snow)</a:t>
            </a:r>
          </a:p>
          <a:p>
            <a:r>
              <a:rPr lang="en-CA" dirty="0" smtClean="0"/>
              <a:t>VC = In the vicinity (within 5SM)</a:t>
            </a:r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dirty="0" smtClean="0"/>
              <a:t>MI = Shallow</a:t>
            </a:r>
          </a:p>
          <a:p>
            <a:r>
              <a:rPr lang="en-CA" dirty="0" smtClean="0"/>
              <a:t>BC = Patches</a:t>
            </a:r>
          </a:p>
          <a:p>
            <a:r>
              <a:rPr lang="en-CA" dirty="0" smtClean="0"/>
              <a:t>PR = Partial</a:t>
            </a:r>
          </a:p>
          <a:p>
            <a:r>
              <a:rPr lang="en-CA" dirty="0" smtClean="0"/>
              <a:t>DR = Drifting</a:t>
            </a:r>
          </a:p>
          <a:p>
            <a:r>
              <a:rPr lang="en-CA" dirty="0" smtClean="0"/>
              <a:t>BL = Blowing</a:t>
            </a:r>
          </a:p>
          <a:p>
            <a:r>
              <a:rPr lang="en-CA" dirty="0" smtClean="0"/>
              <a:t>SH = Showers</a:t>
            </a:r>
          </a:p>
          <a:p>
            <a:r>
              <a:rPr lang="en-CA" dirty="0" smtClean="0"/>
              <a:t>TS = Thunderstorms</a:t>
            </a:r>
          </a:p>
          <a:p>
            <a:r>
              <a:rPr lang="en-CA" dirty="0" smtClean="0"/>
              <a:t>FZ = Freezing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Present Weather Codes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Precipitation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CA" dirty="0" smtClean="0"/>
              <a:t>Obscuration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DZ	= Drizzle</a:t>
            </a:r>
          </a:p>
          <a:p>
            <a:r>
              <a:rPr lang="en-CA" dirty="0" smtClean="0"/>
              <a:t>RA	= Rain</a:t>
            </a:r>
          </a:p>
          <a:p>
            <a:r>
              <a:rPr lang="en-CA" dirty="0" smtClean="0"/>
              <a:t>SN	= Snow</a:t>
            </a:r>
          </a:p>
          <a:p>
            <a:r>
              <a:rPr lang="en-CA" dirty="0" smtClean="0"/>
              <a:t>SG	= Snow grains</a:t>
            </a:r>
          </a:p>
          <a:p>
            <a:r>
              <a:rPr lang="en-CA" dirty="0" smtClean="0"/>
              <a:t>IC	= Ice crystals (Vis ≤ 6 		   SM)</a:t>
            </a:r>
          </a:p>
          <a:p>
            <a:r>
              <a:rPr lang="en-CA" dirty="0" smtClean="0"/>
              <a:t>PL	= Ice pellets</a:t>
            </a:r>
          </a:p>
          <a:p>
            <a:r>
              <a:rPr lang="en-CA" dirty="0" smtClean="0"/>
              <a:t>GR	= Hail</a:t>
            </a:r>
          </a:p>
          <a:p>
            <a:r>
              <a:rPr lang="en-CA" dirty="0" smtClean="0"/>
              <a:t>GS	= Snow pellets</a:t>
            </a:r>
          </a:p>
          <a:p>
            <a:r>
              <a:rPr lang="en-CA" dirty="0" smtClean="0"/>
              <a:t>UP	= Unknown precipitation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dirty="0" smtClean="0"/>
              <a:t>BR = Mist (Vis ≥ 5/8 SM)</a:t>
            </a:r>
          </a:p>
          <a:p>
            <a:r>
              <a:rPr lang="en-CA" dirty="0" smtClean="0"/>
              <a:t>FG = Fog (Vis &lt; 5/8 SM)</a:t>
            </a:r>
          </a:p>
          <a:p>
            <a:r>
              <a:rPr lang="en-CA" dirty="0" smtClean="0"/>
              <a:t>FU = Smoke (Vis ≤ 6 SM)</a:t>
            </a:r>
          </a:p>
          <a:p>
            <a:r>
              <a:rPr lang="en-CA" dirty="0" smtClean="0"/>
              <a:t>DU = Dust (Vis ≤ 6 SM)</a:t>
            </a:r>
          </a:p>
          <a:p>
            <a:r>
              <a:rPr lang="en-CA" dirty="0" smtClean="0"/>
              <a:t>SA = Sand (Vis ≤ 6 SM)</a:t>
            </a:r>
          </a:p>
          <a:p>
            <a:r>
              <a:rPr lang="en-CA" dirty="0" smtClean="0"/>
              <a:t>HZ = Haze (Vis ≤ 6 SM)</a:t>
            </a:r>
          </a:p>
          <a:p>
            <a:r>
              <a:rPr lang="en-CA" dirty="0" smtClean="0"/>
              <a:t>VA = Volcanic ash (Any vis)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Present Weather Codes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Other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CA" dirty="0" smtClean="0"/>
              <a:t>PO	= Dust/sand whirls 		   (dust devils)</a:t>
            </a:r>
          </a:p>
          <a:p>
            <a:r>
              <a:rPr lang="en-CA" dirty="0" smtClean="0"/>
              <a:t>SQ	= Squalls</a:t>
            </a:r>
          </a:p>
          <a:p>
            <a:r>
              <a:rPr lang="en-CA" dirty="0" smtClean="0"/>
              <a:t>+FC	= Tornado or 		  	    waterspout</a:t>
            </a:r>
          </a:p>
          <a:p>
            <a:r>
              <a:rPr lang="en-CA" dirty="0" smtClean="0"/>
              <a:t>FC	= Funnel cloud</a:t>
            </a:r>
          </a:p>
          <a:p>
            <a:r>
              <a:rPr lang="en-CA" dirty="0" smtClean="0"/>
              <a:t>SS	= Sandstorm</a:t>
            </a:r>
          </a:p>
          <a:p>
            <a:r>
              <a:rPr lang="en-CA" dirty="0" smtClean="0"/>
              <a:t>DS	= Duststorm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1274</TotalTime>
  <Words>859</Words>
  <Application>Microsoft Office PowerPoint</Application>
  <PresentationFormat>On-screen Show (4:3)</PresentationFormat>
  <Paragraphs>165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METARs, TAFs, Navigation</vt:lpstr>
      <vt:lpstr>Review</vt:lpstr>
      <vt:lpstr>Topics to be covered</vt:lpstr>
      <vt:lpstr>METeorological Aviation Reports (METARs)</vt:lpstr>
      <vt:lpstr>METARs</vt:lpstr>
      <vt:lpstr>Format of METAR</vt:lpstr>
      <vt:lpstr>Present Weather Codes</vt:lpstr>
      <vt:lpstr>Present Weather Codes</vt:lpstr>
      <vt:lpstr>Present Weather Codes</vt:lpstr>
      <vt:lpstr>Sky Condition</vt:lpstr>
      <vt:lpstr>Slide 11</vt:lpstr>
      <vt:lpstr>Remarks</vt:lpstr>
      <vt:lpstr>Terminal Area Forecasts (TAFs)</vt:lpstr>
      <vt:lpstr>Aerodrome Forecast (TAF)</vt:lpstr>
      <vt:lpstr>TAF Format</vt:lpstr>
      <vt:lpstr>TAF Format – Significant Weather</vt:lpstr>
      <vt:lpstr>Change Groups</vt:lpstr>
      <vt:lpstr>Change Groups</vt:lpstr>
      <vt:lpstr>Slide 19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Maps and Services</dc:title>
  <dc:creator>Andrew J Norwood</dc:creator>
  <cp:lastModifiedBy>mvalent2</cp:lastModifiedBy>
  <cp:revision>76</cp:revision>
  <dcterms:created xsi:type="dcterms:W3CDTF">2008-11-20T14:24:04Z</dcterms:created>
  <dcterms:modified xsi:type="dcterms:W3CDTF">2015-09-17T09:50:42Z</dcterms:modified>
</cp:coreProperties>
</file>