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7" r:id="rId2"/>
    <p:sldId id="258" r:id="rId3"/>
    <p:sldId id="259" r:id="rId4"/>
    <p:sldId id="261" r:id="rId5"/>
    <p:sldId id="318" r:id="rId6"/>
    <p:sldId id="263" r:id="rId7"/>
    <p:sldId id="260" r:id="rId8"/>
    <p:sldId id="328" r:id="rId9"/>
    <p:sldId id="262" r:id="rId10"/>
    <p:sldId id="264" r:id="rId11"/>
    <p:sldId id="265" r:id="rId12"/>
    <p:sldId id="266" r:id="rId13"/>
    <p:sldId id="267" r:id="rId14"/>
    <p:sldId id="268" r:id="rId15"/>
    <p:sldId id="333" r:id="rId16"/>
    <p:sldId id="319" r:id="rId17"/>
    <p:sldId id="269" r:id="rId18"/>
    <p:sldId id="270" r:id="rId19"/>
    <p:sldId id="271" r:id="rId20"/>
    <p:sldId id="272" r:id="rId21"/>
    <p:sldId id="316" r:id="rId22"/>
    <p:sldId id="317" r:id="rId23"/>
    <p:sldId id="273" r:id="rId24"/>
    <p:sldId id="274" r:id="rId25"/>
    <p:sldId id="321" r:id="rId26"/>
    <p:sldId id="275" r:id="rId27"/>
    <p:sldId id="322" r:id="rId28"/>
    <p:sldId id="276" r:id="rId29"/>
    <p:sldId id="331" r:id="rId30"/>
    <p:sldId id="277" r:id="rId31"/>
    <p:sldId id="278" r:id="rId32"/>
    <p:sldId id="279" r:id="rId33"/>
    <p:sldId id="332"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320" r:id="rId50"/>
    <p:sldId id="337" r:id="rId51"/>
    <p:sldId id="334" r:id="rId52"/>
    <p:sldId id="335" r:id="rId53"/>
    <p:sldId id="336" r:id="rId54"/>
    <p:sldId id="329" r:id="rId55"/>
    <p:sldId id="330"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23" r:id="rId70"/>
    <p:sldId id="308" r:id="rId71"/>
    <p:sldId id="324" r:id="rId72"/>
    <p:sldId id="309" r:id="rId73"/>
    <p:sldId id="325" r:id="rId74"/>
    <p:sldId id="310" r:id="rId75"/>
    <p:sldId id="326" r:id="rId76"/>
    <p:sldId id="311" r:id="rId77"/>
    <p:sldId id="312" r:id="rId78"/>
    <p:sldId id="327" r:id="rId79"/>
    <p:sldId id="313" r:id="rId80"/>
    <p:sldId id="314" r:id="rId81"/>
    <p:sldId id="315"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31" autoAdjust="0"/>
  </p:normalViewPr>
  <p:slideViewPr>
    <p:cSldViewPr>
      <p:cViewPr varScale="1">
        <p:scale>
          <a:sx n="62" d="100"/>
          <a:sy n="62" d="100"/>
        </p:scale>
        <p:origin x="181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1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4.wmf"/><Relationship Id="rId5" Type="http://schemas.openxmlformats.org/officeDocument/2006/relationships/image" Target="../media/image21.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9C144-0C71-4F1A-935D-343D5ABE43CC}" type="datetimeFigureOut">
              <a:rPr lang="en-US" smtClean="0"/>
              <a:pPr/>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06502-B208-437E-814F-9E0E666F5E45}" type="slidenum">
              <a:rPr lang="en-US" smtClean="0"/>
              <a:pPr/>
              <a:t>‹#›</a:t>
            </a:fld>
            <a:endParaRPr lang="en-US"/>
          </a:p>
        </p:txBody>
      </p:sp>
    </p:spTree>
    <p:extLst>
      <p:ext uri="{BB962C8B-B14F-4D97-AF65-F5344CB8AC3E}">
        <p14:creationId xmlns:p14="http://schemas.microsoft.com/office/powerpoint/2010/main" val="188643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844975C-FE32-466E-B83F-2BFC89474E56}" type="slidenum">
              <a:rPr lang="en-US" smtClean="0"/>
              <a:pPr/>
              <a:t>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38638"/>
            <a:ext cx="5029200" cy="274637"/>
          </a:xfrm>
          <a:noFill/>
          <a:ln/>
        </p:spPr>
        <p:txBody>
          <a:bodyPr/>
          <a:lstStyle/>
          <a:p>
            <a:endParaRPr lang="en-US" smtClean="0"/>
          </a:p>
        </p:txBody>
      </p:sp>
    </p:spTree>
    <p:extLst>
      <p:ext uri="{BB962C8B-B14F-4D97-AF65-F5344CB8AC3E}">
        <p14:creationId xmlns:p14="http://schemas.microsoft.com/office/powerpoint/2010/main" val="335548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baseline="0" dirty="0" smtClean="0"/>
              <a:t>Compass heading is magnetic heading corrected for deviation</a:t>
            </a:r>
          </a:p>
          <a:p>
            <a:pPr marL="228600" indent="-228600">
              <a:buAutoNum type="arabicPeriod"/>
            </a:pPr>
            <a:r>
              <a:rPr lang="en-US" sz="1200" kern="1200" baseline="0" dirty="0" smtClean="0">
                <a:solidFill>
                  <a:schemeClr val="tx1"/>
                </a:solidFill>
                <a:latin typeface="+mn-lt"/>
                <a:ea typeface="+mn-ea"/>
                <a:cs typeface="+mn-cs"/>
              </a:rPr>
              <a:t>Curved line on the Earth’s surface which intercepts all meridians at the same angle. A straight line drawn on a Mercator projection. All parallels of latitude are </a:t>
            </a:r>
            <a:r>
              <a:rPr lang="en-US" sz="1200" kern="1200" baseline="0" dirty="0" err="1" smtClean="0">
                <a:solidFill>
                  <a:schemeClr val="tx1"/>
                </a:solidFill>
                <a:latin typeface="+mn-lt"/>
                <a:ea typeface="+mn-ea"/>
                <a:cs typeface="+mn-cs"/>
              </a:rPr>
              <a:t>Rhumb</a:t>
            </a:r>
            <a:r>
              <a:rPr lang="en-US" sz="1200" kern="1200" baseline="0" dirty="0" smtClean="0">
                <a:solidFill>
                  <a:schemeClr val="tx1"/>
                </a:solidFill>
                <a:latin typeface="+mn-lt"/>
                <a:ea typeface="+mn-ea"/>
                <a:cs typeface="+mn-cs"/>
              </a:rPr>
              <a:t> lines</a:t>
            </a:r>
          </a:p>
          <a:p>
            <a:pPr marL="228600" indent="-228600">
              <a:buAutoNum type="arabicPeriod"/>
            </a:pPr>
            <a:r>
              <a:rPr lang="en-US" sz="1200" kern="1200" baseline="0" dirty="0" smtClean="0">
                <a:solidFill>
                  <a:schemeClr val="tx1"/>
                </a:solidFill>
                <a:latin typeface="+mn-lt"/>
                <a:ea typeface="+mn-ea"/>
                <a:cs typeface="+mn-cs"/>
              </a:rPr>
              <a:t>1 NM = 6080 feet</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1 NM = 1.85 km</a:t>
            </a:r>
            <a:r>
              <a:rPr lang="en-CA" sz="1200" kern="1200" baseline="0" dirty="0" smtClean="0">
                <a:solidFill>
                  <a:schemeClr val="tx1"/>
                </a:solidFill>
                <a:latin typeface="+mn-lt"/>
                <a:ea typeface="+mn-ea"/>
                <a:cs typeface="+mn-cs"/>
              </a:rPr>
              <a:t/>
            </a:r>
            <a:br>
              <a:rPr lang="en-CA" sz="1200" kern="1200" baseline="0" dirty="0" smtClean="0">
                <a:solidFill>
                  <a:schemeClr val="tx1"/>
                </a:solidFill>
                <a:latin typeface="+mn-lt"/>
                <a:ea typeface="+mn-ea"/>
                <a:cs typeface="+mn-cs"/>
              </a:rPr>
            </a:br>
            <a:r>
              <a:rPr lang="en-CA" sz="1200" kern="1200" baseline="0" dirty="0" smtClean="0">
                <a:solidFill>
                  <a:schemeClr val="tx1"/>
                </a:solidFill>
                <a:latin typeface="+mn-lt"/>
                <a:ea typeface="+mn-ea"/>
                <a:cs typeface="+mn-cs"/>
              </a:rPr>
              <a:t>1 NM = 1.15 SM</a:t>
            </a: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1 NM is the average length of a minute of latitude</a:t>
            </a: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B06502-B208-437E-814F-9E0E666F5E45}" type="slidenum">
              <a:rPr lang="en-US" smtClean="0"/>
              <a:pPr/>
              <a:t>19</a:t>
            </a:fld>
            <a:endParaRPr lang="en-US"/>
          </a:p>
        </p:txBody>
      </p:sp>
    </p:spTree>
    <p:extLst>
      <p:ext uri="{BB962C8B-B14F-4D97-AF65-F5344CB8AC3E}">
        <p14:creationId xmlns:p14="http://schemas.microsoft.com/office/powerpoint/2010/main" val="15242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Magnetic</a:t>
            </a:r>
            <a:r>
              <a:rPr lang="en-CA" baseline="0" dirty="0" smtClean="0"/>
              <a:t> North and South poles are not located at the same position as the true North and South poles</a:t>
            </a:r>
          </a:p>
          <a:p>
            <a:endParaRPr lang="en-CA" baseline="0" dirty="0" smtClean="0"/>
          </a:p>
          <a:p>
            <a:r>
              <a:rPr lang="en-CA" baseline="0" dirty="0" smtClean="0"/>
              <a:t>Position of the magnetic pole changes very slightly from year to year</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22</a:t>
            </a:fld>
            <a:endParaRPr lang="en-US"/>
          </a:p>
        </p:txBody>
      </p:sp>
    </p:spTree>
    <p:extLst>
      <p:ext uri="{BB962C8B-B14F-4D97-AF65-F5344CB8AC3E}">
        <p14:creationId xmlns:p14="http://schemas.microsoft.com/office/powerpoint/2010/main" val="3232701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23</a:t>
            </a:fld>
            <a:endParaRPr lang="en-US"/>
          </a:p>
        </p:txBody>
      </p:sp>
    </p:spTree>
    <p:extLst>
      <p:ext uri="{BB962C8B-B14F-4D97-AF65-F5344CB8AC3E}">
        <p14:creationId xmlns:p14="http://schemas.microsoft.com/office/powerpoint/2010/main" val="253279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24</a:t>
            </a:fld>
            <a:endParaRPr lang="en-US"/>
          </a:p>
        </p:txBody>
      </p:sp>
    </p:spTree>
    <p:extLst>
      <p:ext uri="{BB962C8B-B14F-4D97-AF65-F5344CB8AC3E}">
        <p14:creationId xmlns:p14="http://schemas.microsoft.com/office/powerpoint/2010/main" val="2716566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26</a:t>
            </a:fld>
            <a:endParaRPr lang="en-US"/>
          </a:p>
        </p:txBody>
      </p:sp>
    </p:spTree>
    <p:extLst>
      <p:ext uri="{BB962C8B-B14F-4D97-AF65-F5344CB8AC3E}">
        <p14:creationId xmlns:p14="http://schemas.microsoft.com/office/powerpoint/2010/main" val="110451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Montreal Map</a:t>
            </a:r>
          </a:p>
          <a:p>
            <a:r>
              <a:rPr lang="en-CA" dirty="0" err="1" smtClean="0"/>
              <a:t>Trois-Riviers</a:t>
            </a:r>
            <a:r>
              <a:rPr lang="en-CA" baseline="0" dirty="0" smtClean="0"/>
              <a:t> Airport</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28</a:t>
            </a:fld>
            <a:endParaRPr lang="en-US"/>
          </a:p>
        </p:txBody>
      </p:sp>
    </p:spTree>
    <p:extLst>
      <p:ext uri="{BB962C8B-B14F-4D97-AF65-F5344CB8AC3E}">
        <p14:creationId xmlns:p14="http://schemas.microsoft.com/office/powerpoint/2010/main" val="4251017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Swingin</a:t>
            </a:r>
            <a:r>
              <a:rPr lang="en-US" baseline="0" dirty="0" smtClean="0"/>
              <a:t>g the compass:</a:t>
            </a:r>
          </a:p>
          <a:p>
            <a:r>
              <a:rPr lang="en-US" baseline="0" dirty="0" smtClean="0"/>
              <a:t>Effect of deviation is corrected by “swinging the compass”. The aircraft is lined up on each bearing at 30 degree intervals and the compass heading is compared to the real direction. The differences are recorded on the compass correction card mounted in the cockpit as a reference</a:t>
            </a:r>
            <a:endParaRPr lang="en-US"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38</a:t>
            </a:fld>
            <a:endParaRPr lang="en-US"/>
          </a:p>
        </p:txBody>
      </p:sp>
    </p:spTree>
    <p:extLst>
      <p:ext uri="{BB962C8B-B14F-4D97-AF65-F5344CB8AC3E}">
        <p14:creationId xmlns:p14="http://schemas.microsoft.com/office/powerpoint/2010/main" val="258481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41</a:t>
            </a:fld>
            <a:endParaRPr lang="en-US"/>
          </a:p>
        </p:txBody>
      </p:sp>
    </p:spTree>
    <p:extLst>
      <p:ext uri="{BB962C8B-B14F-4D97-AF65-F5344CB8AC3E}">
        <p14:creationId xmlns:p14="http://schemas.microsoft.com/office/powerpoint/2010/main" val="298911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24 meridians</a:t>
            </a:r>
          </a:p>
          <a:p>
            <a:pPr marL="228600" indent="-228600">
              <a:buAutoNum type="arabicPeriod"/>
            </a:pPr>
            <a:r>
              <a:rPr lang="en-CA" dirty="0" smtClean="0"/>
              <a:t>Interval</a:t>
            </a:r>
            <a:r>
              <a:rPr lang="en-CA" baseline="0" dirty="0" smtClean="0"/>
              <a:t> of the sun passing the same point</a:t>
            </a:r>
          </a:p>
          <a:p>
            <a:pPr marL="228600" indent="-228600">
              <a:buAutoNum type="arabicPeriod"/>
            </a:pPr>
            <a:r>
              <a:rPr lang="en-CA" dirty="0" smtClean="0"/>
              <a:t>When an aircraft accelerates</a:t>
            </a:r>
            <a:r>
              <a:rPr lang="en-CA" baseline="0" dirty="0" smtClean="0"/>
              <a:t> on an East or West heading, the compass will tend to indicate a turn towards the North</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44</a:t>
            </a:fld>
            <a:endParaRPr lang="en-US"/>
          </a:p>
        </p:txBody>
      </p:sp>
    </p:spTree>
    <p:extLst>
      <p:ext uri="{BB962C8B-B14F-4D97-AF65-F5344CB8AC3E}">
        <p14:creationId xmlns:p14="http://schemas.microsoft.com/office/powerpoint/2010/main" val="2250932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59</a:t>
            </a:fld>
            <a:endParaRPr lang="en-US"/>
          </a:p>
        </p:txBody>
      </p:sp>
    </p:spTree>
    <p:extLst>
      <p:ext uri="{BB962C8B-B14F-4D97-AF65-F5344CB8AC3E}">
        <p14:creationId xmlns:p14="http://schemas.microsoft.com/office/powerpoint/2010/main" val="243042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8600" indent="-228600">
              <a:buAutoNum type="arabicPeriod"/>
            </a:pPr>
            <a:r>
              <a:rPr lang="en-CA" dirty="0" smtClean="0"/>
              <a:t>Issued 4 times a day</a:t>
            </a:r>
          </a:p>
          <a:p>
            <a:pPr marL="228600" indent="-228600">
              <a:buAutoNum type="arabicPeriod"/>
            </a:pPr>
            <a:r>
              <a:rPr lang="en-CA" dirty="0" smtClean="0"/>
              <a:t>Terminal Area</a:t>
            </a:r>
            <a:r>
              <a:rPr lang="en-CA" baseline="0" dirty="0" smtClean="0"/>
              <a:t> Forecast for </a:t>
            </a:r>
            <a:r>
              <a:rPr lang="en-CA" baseline="0" dirty="0" err="1" smtClean="0"/>
              <a:t>Buttonville</a:t>
            </a:r>
            <a:r>
              <a:rPr lang="en-CA" baseline="0" dirty="0" smtClean="0"/>
              <a:t> Airport</a:t>
            </a:r>
            <a:br>
              <a:rPr lang="en-CA" baseline="0" dirty="0" smtClean="0"/>
            </a:br>
            <a:r>
              <a:rPr lang="en-CA" baseline="0" dirty="0" smtClean="0"/>
              <a:t>Issued on the 7</a:t>
            </a:r>
            <a:r>
              <a:rPr lang="en-CA" baseline="30000" dirty="0" smtClean="0"/>
              <a:t>th</a:t>
            </a:r>
            <a:r>
              <a:rPr lang="en-CA" baseline="0" dirty="0" smtClean="0"/>
              <a:t> at 1742 Zulu</a:t>
            </a:r>
            <a:br>
              <a:rPr lang="en-CA" baseline="0" dirty="0" smtClean="0"/>
            </a:br>
            <a:r>
              <a:rPr lang="en-CA" baseline="0" dirty="0" smtClean="0"/>
              <a:t>For use on the 7</a:t>
            </a:r>
            <a:r>
              <a:rPr lang="en-CA" baseline="30000" dirty="0" smtClean="0"/>
              <a:t>th</a:t>
            </a:r>
            <a:r>
              <a:rPr lang="en-CA" baseline="0" dirty="0" smtClean="0"/>
              <a:t> at 1800Zulu to the 8</a:t>
            </a:r>
            <a:r>
              <a:rPr lang="en-CA" baseline="30000" dirty="0" smtClean="0"/>
              <a:t>th</a:t>
            </a:r>
            <a:r>
              <a:rPr lang="en-CA" baseline="0" dirty="0" smtClean="0"/>
              <a:t> at 0600Zulu</a:t>
            </a:r>
            <a:br>
              <a:rPr lang="en-CA" baseline="0" dirty="0" smtClean="0"/>
            </a:br>
            <a:r>
              <a:rPr lang="en-CA" baseline="0" dirty="0" smtClean="0"/>
              <a:t>Winds forecast to be 150 degrees True at 7 knots</a:t>
            </a:r>
            <a:br>
              <a:rPr lang="en-CA" baseline="0" dirty="0" smtClean="0"/>
            </a:br>
            <a:r>
              <a:rPr lang="en-CA" baseline="0" dirty="0" smtClean="0"/>
              <a:t>Visibility forecast greater than 6 statute miles</a:t>
            </a:r>
            <a:br>
              <a:rPr lang="en-CA" baseline="0" dirty="0" smtClean="0"/>
            </a:br>
            <a:r>
              <a:rPr lang="en-CA" baseline="0" dirty="0" smtClean="0"/>
              <a:t>Few clouds forecast at 2000 feet above ground level</a:t>
            </a:r>
            <a:br>
              <a:rPr lang="en-CA" baseline="0" dirty="0" smtClean="0"/>
            </a:br>
            <a:r>
              <a:rPr lang="en-CA" baseline="0" dirty="0" smtClean="0"/>
              <a:t>Scattered clouds forecast at 6000 feet above ground</a:t>
            </a:r>
            <a:br>
              <a:rPr lang="en-CA" baseline="0" dirty="0" smtClean="0"/>
            </a:br>
            <a:r>
              <a:rPr lang="en-CA" baseline="0" dirty="0" smtClean="0"/>
              <a:t>Overcast clouds forecast at 13000 feet above ground</a:t>
            </a:r>
            <a:br>
              <a:rPr lang="en-CA" baseline="0" dirty="0" smtClean="0"/>
            </a:br>
            <a:r>
              <a:rPr lang="en-CA" baseline="0" dirty="0" smtClean="0"/>
              <a:t/>
            </a:r>
            <a:br>
              <a:rPr lang="en-CA" baseline="0" dirty="0" smtClean="0"/>
            </a:br>
            <a:r>
              <a:rPr lang="en-CA" baseline="0" dirty="0" smtClean="0"/>
              <a:t>40% probability between 7</a:t>
            </a:r>
            <a:r>
              <a:rPr lang="en-CA" baseline="30000" dirty="0" smtClean="0"/>
              <a:t>th</a:t>
            </a:r>
            <a:r>
              <a:rPr lang="en-CA" baseline="0" dirty="0" smtClean="0"/>
              <a:t> from 1900-2400 Zulu that:</a:t>
            </a:r>
            <a:br>
              <a:rPr lang="en-CA" baseline="0" dirty="0" smtClean="0"/>
            </a:br>
            <a:r>
              <a:rPr lang="en-CA" baseline="0" dirty="0" smtClean="0"/>
              <a:t>Winds will be variable direction at 15 knots gusting to 25 knots</a:t>
            </a:r>
            <a:br>
              <a:rPr lang="en-CA" baseline="0" dirty="0" smtClean="0"/>
            </a:br>
            <a:r>
              <a:rPr lang="en-CA" baseline="0" dirty="0" smtClean="0"/>
              <a:t>Visibility will be 2 statute miles</a:t>
            </a:r>
            <a:br>
              <a:rPr lang="en-CA" baseline="0" dirty="0" smtClean="0"/>
            </a:br>
            <a:r>
              <a:rPr lang="en-CA" baseline="0" dirty="0" smtClean="0"/>
              <a:t>There will be thunderstorms and heavy rain and mist</a:t>
            </a:r>
            <a:br>
              <a:rPr lang="en-CA" baseline="0" dirty="0" smtClean="0"/>
            </a:br>
            <a:r>
              <a:rPr lang="en-CA" baseline="0" dirty="0" smtClean="0"/>
              <a:t>Ceiling will be broken at 2000 feet above ground and</a:t>
            </a:r>
            <a:br>
              <a:rPr lang="en-CA" baseline="0" dirty="0" smtClean="0"/>
            </a:br>
            <a:r>
              <a:rPr lang="en-CA" baseline="0" dirty="0" smtClean="0"/>
              <a:t>Clouds will be overcast at 5000 feet above ground due to cumulonimbus</a:t>
            </a:r>
            <a:br>
              <a:rPr lang="en-CA" baseline="0" dirty="0" smtClean="0"/>
            </a:br>
            <a:r>
              <a:rPr lang="en-CA" baseline="0" dirty="0" smtClean="0"/>
              <a:t/>
            </a:r>
            <a:br>
              <a:rPr lang="en-CA" baseline="0" dirty="0" smtClean="0"/>
            </a:br>
            <a:r>
              <a:rPr lang="en-CA" baseline="0" dirty="0" smtClean="0"/>
              <a:t>From the 8</a:t>
            </a:r>
            <a:r>
              <a:rPr lang="en-CA" baseline="30000" dirty="0" smtClean="0"/>
              <a:t>th</a:t>
            </a:r>
            <a:r>
              <a:rPr lang="en-CA" baseline="0" dirty="0" smtClean="0"/>
              <a:t> at 0000 Zulu</a:t>
            </a:r>
            <a:br>
              <a:rPr lang="en-CA" baseline="0" dirty="0" smtClean="0"/>
            </a:br>
            <a:r>
              <a:rPr lang="en-CA" baseline="0" dirty="0" smtClean="0"/>
              <a:t>Winds are forecast 050 degrees true at 3 knots</a:t>
            </a:r>
            <a:br>
              <a:rPr lang="en-CA" baseline="0" dirty="0" smtClean="0"/>
            </a:br>
            <a:r>
              <a:rPr lang="en-CA" baseline="0" dirty="0" smtClean="0"/>
              <a:t>Greater than 6 statute mile visibility is forecast</a:t>
            </a:r>
            <a:br>
              <a:rPr lang="en-CA" baseline="0" dirty="0" smtClean="0"/>
            </a:br>
            <a:r>
              <a:rPr lang="en-CA" baseline="0" dirty="0" smtClean="0"/>
              <a:t>Clouds forecast broken at 11000 feet above ground</a:t>
            </a:r>
            <a:br>
              <a:rPr lang="en-CA" baseline="0" dirty="0" smtClean="0"/>
            </a:br>
            <a:r>
              <a:rPr lang="en-CA" baseline="0" dirty="0" smtClean="0"/>
              <a:t/>
            </a:r>
            <a:br>
              <a:rPr lang="en-CA" baseline="0" dirty="0" smtClean="0"/>
            </a:br>
            <a:r>
              <a:rPr lang="en-CA" baseline="0" dirty="0" smtClean="0"/>
              <a:t>50% chance during 8</a:t>
            </a:r>
            <a:r>
              <a:rPr lang="en-CA" baseline="30000" dirty="0" smtClean="0"/>
              <a:t>th</a:t>
            </a:r>
            <a:r>
              <a:rPr lang="en-CA" baseline="0" dirty="0" smtClean="0"/>
              <a:t> between 0000-0300 Zulu that</a:t>
            </a:r>
            <a:br>
              <a:rPr lang="en-CA" baseline="0" dirty="0" smtClean="0"/>
            </a:br>
            <a:r>
              <a:rPr lang="en-CA" baseline="0" dirty="0" smtClean="0"/>
              <a:t>Greater than 6 statute miles visibility</a:t>
            </a:r>
            <a:br>
              <a:rPr lang="en-CA" baseline="0" dirty="0" smtClean="0"/>
            </a:br>
            <a:r>
              <a:rPr lang="en-CA" baseline="0" dirty="0" smtClean="0"/>
              <a:t>Light rain showers</a:t>
            </a:r>
            <a:br>
              <a:rPr lang="en-CA" baseline="0" dirty="0" smtClean="0"/>
            </a:br>
            <a:r>
              <a:rPr lang="en-CA" baseline="0" dirty="0" smtClean="0"/>
              <a:t>Broken ceiling at 1500 feet above ground</a:t>
            </a:r>
            <a:br>
              <a:rPr lang="en-CA" baseline="0" dirty="0" smtClean="0"/>
            </a:br>
            <a:r>
              <a:rPr lang="en-CA" baseline="0" dirty="0" smtClean="0"/>
              <a:t/>
            </a:r>
            <a:br>
              <a:rPr lang="en-CA" baseline="0" dirty="0" smtClean="0"/>
            </a:br>
            <a:r>
              <a:rPr lang="en-CA" baseline="0" dirty="0" smtClean="0"/>
              <a:t>From the 8</a:t>
            </a:r>
            <a:r>
              <a:rPr lang="en-CA" baseline="30000" dirty="0" smtClean="0"/>
              <a:t>th</a:t>
            </a:r>
            <a:r>
              <a:rPr lang="en-CA" baseline="0" dirty="0" smtClean="0"/>
              <a:t> at 0300 Zulu</a:t>
            </a:r>
            <a:br>
              <a:rPr lang="en-CA" baseline="0" dirty="0" smtClean="0"/>
            </a:br>
            <a:r>
              <a:rPr lang="en-CA" baseline="0" dirty="0" smtClean="0"/>
              <a:t>Winds forecast 020 degrees true at 5 knots</a:t>
            </a:r>
            <a:br>
              <a:rPr lang="en-CA" baseline="0" dirty="0" smtClean="0"/>
            </a:br>
            <a:r>
              <a:rPr lang="en-CA" baseline="0" dirty="0" smtClean="0"/>
              <a:t>Visibility forecast 3 statute miles</a:t>
            </a:r>
            <a:br>
              <a:rPr lang="en-CA" baseline="0" dirty="0" smtClean="0"/>
            </a:br>
            <a:r>
              <a:rPr lang="en-CA" baseline="0" dirty="0" smtClean="0"/>
              <a:t>Forecast rain showers and mist</a:t>
            </a:r>
            <a:br>
              <a:rPr lang="en-CA" baseline="0" dirty="0" smtClean="0"/>
            </a:br>
            <a:r>
              <a:rPr lang="en-CA" baseline="0" dirty="0" smtClean="0"/>
              <a:t>Clouds forecast overcast at 800 feet above ground</a:t>
            </a:r>
            <a:br>
              <a:rPr lang="en-CA" baseline="0" dirty="0" smtClean="0"/>
            </a:br>
            <a:r>
              <a:rPr lang="en-CA" baseline="0" dirty="0" smtClean="0"/>
              <a:t/>
            </a:r>
            <a:br>
              <a:rPr lang="en-CA" baseline="0" dirty="0" smtClean="0"/>
            </a:br>
            <a:r>
              <a:rPr lang="en-CA" baseline="0" dirty="0" smtClean="0"/>
              <a:t>30% chance during 8</a:t>
            </a:r>
            <a:r>
              <a:rPr lang="en-CA" baseline="30000" dirty="0" smtClean="0"/>
              <a:t>th</a:t>
            </a:r>
            <a:r>
              <a:rPr lang="en-CA" baseline="0" dirty="0" smtClean="0"/>
              <a:t> from 0300-0600Zulu</a:t>
            </a:r>
            <a:br>
              <a:rPr lang="en-CA" baseline="0" dirty="0" smtClean="0"/>
            </a:br>
            <a:r>
              <a:rPr lang="en-CA" baseline="0" dirty="0" smtClean="0"/>
              <a:t>Winds variable direction at 20knots gusting to 35 knots</a:t>
            </a:r>
            <a:br>
              <a:rPr lang="en-CA" baseline="0" dirty="0" smtClean="0"/>
            </a:br>
            <a:r>
              <a:rPr lang="en-CA" baseline="0" dirty="0" smtClean="0"/>
              <a:t>Visibility 1 and ½ statute miles</a:t>
            </a:r>
            <a:br>
              <a:rPr lang="en-CA" baseline="0" dirty="0" smtClean="0"/>
            </a:br>
            <a:r>
              <a:rPr lang="en-CA" baseline="0" dirty="0" smtClean="0"/>
              <a:t>Thunderstorms and heavy rain and mist</a:t>
            </a:r>
            <a:br>
              <a:rPr lang="en-CA" baseline="0" dirty="0" smtClean="0"/>
            </a:br>
            <a:r>
              <a:rPr lang="en-CA" baseline="0" dirty="0" smtClean="0"/>
              <a:t>Ceiling overcast at 600 feet above ground due to cumulonimbus</a:t>
            </a:r>
            <a:br>
              <a:rPr lang="en-CA" baseline="0" dirty="0" smtClean="0"/>
            </a:br>
            <a:r>
              <a:rPr lang="en-CA" baseline="0" dirty="0" smtClean="0"/>
              <a:t/>
            </a:r>
            <a:br>
              <a:rPr lang="en-CA" baseline="0" dirty="0" smtClean="0"/>
            </a:br>
            <a:r>
              <a:rPr lang="en-CA" baseline="0" dirty="0" smtClean="0"/>
              <a:t>Next forecast by the 8</a:t>
            </a:r>
            <a:r>
              <a:rPr lang="en-CA" baseline="30000" dirty="0" smtClean="0"/>
              <a:t>th</a:t>
            </a:r>
            <a:r>
              <a:rPr lang="en-CA" baseline="0" dirty="0" smtClean="0"/>
              <a:t> at 0000Zulu</a:t>
            </a:r>
          </a:p>
        </p:txBody>
      </p:sp>
      <p:sp>
        <p:nvSpPr>
          <p:cNvPr id="4" name="Slide Number Placeholder 3"/>
          <p:cNvSpPr>
            <a:spLocks noGrp="1"/>
          </p:cNvSpPr>
          <p:nvPr>
            <p:ph type="sldNum" sz="quarter" idx="10"/>
          </p:nvPr>
        </p:nvSpPr>
        <p:spPr/>
        <p:txBody>
          <a:bodyPr/>
          <a:lstStyle/>
          <a:p>
            <a:fld id="{60B06502-B208-437E-814F-9E0E666F5E45}" type="slidenum">
              <a:rPr lang="en-US" smtClean="0"/>
              <a:pPr/>
              <a:t>2</a:t>
            </a:fld>
            <a:endParaRPr lang="en-US"/>
          </a:p>
        </p:txBody>
      </p:sp>
    </p:spTree>
    <p:extLst>
      <p:ext uri="{BB962C8B-B14F-4D97-AF65-F5344CB8AC3E}">
        <p14:creationId xmlns:p14="http://schemas.microsoft.com/office/powerpoint/2010/main" val="4082211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Symbols:</a:t>
            </a:r>
          </a:p>
          <a:p>
            <a:r>
              <a:rPr lang="en-CA" b="1" dirty="0" err="1" smtClean="0"/>
              <a:t>Isogonic</a:t>
            </a:r>
            <a:r>
              <a:rPr lang="en-CA" b="1" dirty="0" smtClean="0"/>
              <a:t> lines</a:t>
            </a:r>
            <a:r>
              <a:rPr lang="en-CA" dirty="0" smtClean="0"/>
              <a:t>: shown as dashed line with value printed at regular intervals</a:t>
            </a:r>
          </a:p>
          <a:p>
            <a:r>
              <a:rPr lang="en-CA" b="1" dirty="0" smtClean="0"/>
              <a:t>Settlements</a:t>
            </a:r>
            <a:r>
              <a:rPr lang="en-CA" dirty="0" smtClean="0"/>
              <a:t>: Towns</a:t>
            </a:r>
            <a:r>
              <a:rPr lang="en-CA" baseline="0" dirty="0" smtClean="0"/>
              <a:t> and villages are yellow squares or circles; cities and large towns are yellow with a black border corresponding to the real shape and size of the settlement</a:t>
            </a:r>
            <a:endParaRPr lang="en-CA" dirty="0" smtClean="0"/>
          </a:p>
          <a:p>
            <a:r>
              <a:rPr lang="en-CA" b="1" baseline="0" dirty="0" smtClean="0"/>
              <a:t>Highways</a:t>
            </a:r>
            <a:r>
              <a:rPr lang="en-CA" baseline="0" dirty="0" smtClean="0"/>
              <a:t>: red or brown line and divided highways are double lines</a:t>
            </a:r>
          </a:p>
          <a:p>
            <a:r>
              <a:rPr lang="en-CA" b="1" baseline="0" dirty="0" smtClean="0"/>
              <a:t>Railways</a:t>
            </a:r>
            <a:r>
              <a:rPr lang="en-CA" baseline="0" dirty="0" smtClean="0"/>
              <a:t>: black lines with hash marks through it</a:t>
            </a:r>
          </a:p>
          <a:p>
            <a:r>
              <a:rPr lang="en-CA" b="1" baseline="0" dirty="0" smtClean="0"/>
              <a:t>Aerodromes</a:t>
            </a:r>
            <a:r>
              <a:rPr lang="en-CA" baseline="0" dirty="0" smtClean="0"/>
              <a:t>: small aerodromes are represented by a circle</a:t>
            </a:r>
          </a:p>
          <a:p>
            <a:r>
              <a:rPr lang="en-CA" baseline="0" dirty="0" smtClean="0"/>
              <a:t>Larger aerodromes with paved runways are represented in their precise location on the chart by a diagram of their runway layout</a:t>
            </a:r>
          </a:p>
          <a:p>
            <a:r>
              <a:rPr lang="en-CA" b="1" baseline="0" dirty="0" smtClean="0"/>
              <a:t>Restricted airspace</a:t>
            </a:r>
            <a:r>
              <a:rPr lang="en-CA" b="0" baseline="0" dirty="0" smtClean="0"/>
              <a:t>: Circle or shape with hash marks on the inside of the outline</a:t>
            </a:r>
          </a:p>
          <a:p>
            <a:r>
              <a:rPr lang="en-CA" b="0" baseline="0" dirty="0" smtClean="0"/>
              <a:t>Include alert zones, danger areas, restricted airspace, advisory airspace, altitude reservations and military operation areas</a:t>
            </a:r>
          </a:p>
          <a:p>
            <a:r>
              <a:rPr lang="en-CA" b="1" baseline="0" dirty="0" smtClean="0"/>
              <a:t>Compass rose</a:t>
            </a:r>
            <a:r>
              <a:rPr lang="en-CA" b="0" baseline="0" dirty="0" smtClean="0"/>
              <a:t>: circle divided into 360 degrees printed on chart centered on radio navigation aids (VOR and TACAN) can be used for measuring directions</a:t>
            </a:r>
          </a:p>
          <a:p>
            <a:r>
              <a:rPr lang="en-CA" b="1" baseline="0" dirty="0" smtClean="0"/>
              <a:t>Aeronautical data</a:t>
            </a:r>
            <a:r>
              <a:rPr lang="en-CA" b="0" baseline="0" dirty="0" smtClean="0"/>
              <a:t>: legend explains all symbols and information found on the chart</a:t>
            </a:r>
          </a:p>
          <a:p>
            <a:r>
              <a:rPr lang="en-CA" b="1" baseline="0" dirty="0" smtClean="0"/>
              <a:t>Aerodrome data</a:t>
            </a:r>
            <a:r>
              <a:rPr lang="en-CA" b="0" baseline="0" dirty="0" smtClean="0"/>
              <a:t>: next to the aerodrome symbol is a line leading to a box containing the name of the aerodrome. Under is information about elevation, lighting equipment, longest runway length, zone type and proper frequency</a:t>
            </a:r>
          </a:p>
          <a:p>
            <a:r>
              <a:rPr lang="en-CA" b="1" baseline="0" dirty="0" smtClean="0"/>
              <a:t>Obstructions</a:t>
            </a:r>
            <a:r>
              <a:rPr lang="en-CA" b="0" baseline="0" dirty="0" smtClean="0"/>
              <a:t>: identified by a symbols; usually a tower with elevation in ASL </a:t>
            </a:r>
            <a:r>
              <a:rPr lang="en-CA" b="0" baseline="0" smtClean="0"/>
              <a:t>and then (AGL)</a:t>
            </a:r>
            <a:endParaRPr lang="en-CA" b="1" dirty="0" smtClean="0"/>
          </a:p>
        </p:txBody>
      </p:sp>
      <p:sp>
        <p:nvSpPr>
          <p:cNvPr id="4" name="Slide Number Placeholder 3"/>
          <p:cNvSpPr>
            <a:spLocks noGrp="1"/>
          </p:cNvSpPr>
          <p:nvPr>
            <p:ph type="sldNum" sz="quarter" idx="10"/>
          </p:nvPr>
        </p:nvSpPr>
        <p:spPr/>
        <p:txBody>
          <a:bodyPr/>
          <a:lstStyle/>
          <a:p>
            <a:fld id="{60B06502-B208-437E-814F-9E0E666F5E45}" type="slidenum">
              <a:rPr lang="en-US" smtClean="0"/>
              <a:pPr/>
              <a:t>62</a:t>
            </a:fld>
            <a:endParaRPr lang="en-US"/>
          </a:p>
        </p:txBody>
      </p:sp>
    </p:spTree>
    <p:extLst>
      <p:ext uri="{BB962C8B-B14F-4D97-AF65-F5344CB8AC3E}">
        <p14:creationId xmlns:p14="http://schemas.microsoft.com/office/powerpoint/2010/main" val="349302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Scale: relationship</a:t>
            </a:r>
            <a:r>
              <a:rPr lang="en-CA" baseline="0" dirty="0" smtClean="0"/>
              <a:t> between units of distance on the chart to the real distance on the Earth</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63</a:t>
            </a:fld>
            <a:endParaRPr lang="en-US"/>
          </a:p>
        </p:txBody>
      </p:sp>
    </p:spTree>
    <p:extLst>
      <p:ext uri="{BB962C8B-B14F-4D97-AF65-F5344CB8AC3E}">
        <p14:creationId xmlns:p14="http://schemas.microsoft.com/office/powerpoint/2010/main" val="1546022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Known obstacles or groups of obstacles: elevations</a:t>
            </a:r>
            <a:r>
              <a:rPr lang="en-CA" baseline="0" dirty="0" smtClean="0"/>
              <a:t> are indicated in ASL and AGL in parentheses</a:t>
            </a:r>
            <a:endParaRPr lang="en-CA" dirty="0" smtClean="0"/>
          </a:p>
        </p:txBody>
      </p:sp>
      <p:sp>
        <p:nvSpPr>
          <p:cNvPr id="4" name="Slide Number Placeholder 3"/>
          <p:cNvSpPr>
            <a:spLocks noGrp="1"/>
          </p:cNvSpPr>
          <p:nvPr>
            <p:ph type="sldNum" sz="quarter" idx="10"/>
          </p:nvPr>
        </p:nvSpPr>
        <p:spPr/>
        <p:txBody>
          <a:bodyPr/>
          <a:lstStyle/>
          <a:p>
            <a:fld id="{60B06502-B208-437E-814F-9E0E666F5E45}" type="slidenum">
              <a:rPr lang="en-US" smtClean="0"/>
              <a:pPr/>
              <a:t>64</a:t>
            </a:fld>
            <a:endParaRPr lang="en-US"/>
          </a:p>
        </p:txBody>
      </p:sp>
    </p:spTree>
    <p:extLst>
      <p:ext uri="{BB962C8B-B14F-4D97-AF65-F5344CB8AC3E}">
        <p14:creationId xmlns:p14="http://schemas.microsoft.com/office/powerpoint/2010/main" val="658934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Maximum Elevation</a:t>
            </a:r>
            <a:r>
              <a:rPr lang="en-CA" baseline="0" dirty="0" smtClean="0"/>
              <a:t> Figure (MEF): a large number found at the centre of each section formed by lines of longitude and latitude.</a:t>
            </a:r>
          </a:p>
          <a:p>
            <a:r>
              <a:rPr lang="en-CA" baseline="0" dirty="0" smtClean="0"/>
              <a:t>Represents the highest terrain altitude within that section plus 328 feet/100 meters, or the highest obstacles known (whichever is higher) then rounded up to the next hundred of feet</a:t>
            </a:r>
          </a:p>
          <a:p>
            <a:endParaRPr lang="en-CA" baseline="0" dirty="0" smtClean="0"/>
          </a:p>
          <a:p>
            <a:r>
              <a:rPr lang="en-CA" baseline="0" dirty="0" smtClean="0"/>
              <a:t>Highest elevation on a chart:</a:t>
            </a:r>
          </a:p>
          <a:p>
            <a:r>
              <a:rPr lang="en-CA" baseline="0" dirty="0" smtClean="0"/>
              <a:t>The position and elevation of the highest point on the chart is found in the border over the layer tinting scale, which is found in the legend of the chart</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65</a:t>
            </a:fld>
            <a:endParaRPr lang="en-US"/>
          </a:p>
        </p:txBody>
      </p:sp>
    </p:spTree>
    <p:extLst>
      <p:ext uri="{BB962C8B-B14F-4D97-AF65-F5344CB8AC3E}">
        <p14:creationId xmlns:p14="http://schemas.microsoft.com/office/powerpoint/2010/main" val="2447834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A</a:t>
            </a:r>
            <a:r>
              <a:rPr lang="en-CA" baseline="0" dirty="0" smtClean="0"/>
              <a:t> track error of 1 degree will result in an error of 1 mile off track in a distance 60 miles</a:t>
            </a:r>
          </a:p>
          <a:p>
            <a:pPr marL="228600" indent="-228600">
              <a:buAutoNum type="arabicPeriod"/>
            </a:pPr>
            <a:r>
              <a:rPr lang="en-CA" baseline="0" dirty="0" smtClean="0"/>
              <a:t>Area</a:t>
            </a:r>
            <a:br>
              <a:rPr lang="en-CA" baseline="0" dirty="0" smtClean="0"/>
            </a:br>
            <a:r>
              <a:rPr lang="en-CA" baseline="0" dirty="0" smtClean="0"/>
              <a:t>Shapes</a:t>
            </a:r>
            <a:br>
              <a:rPr lang="en-CA" baseline="0" dirty="0" smtClean="0"/>
            </a:br>
            <a:r>
              <a:rPr lang="en-CA" baseline="0" dirty="0" smtClean="0"/>
              <a:t>Bearings</a:t>
            </a:r>
            <a:br>
              <a:rPr lang="en-CA" baseline="0" dirty="0" smtClean="0"/>
            </a:br>
            <a:r>
              <a:rPr lang="en-CA" baseline="0" dirty="0" smtClean="0"/>
              <a:t>Distances</a:t>
            </a:r>
          </a:p>
          <a:p>
            <a:pPr marL="228600" indent="-228600">
              <a:buAutoNum type="arabicPeriod"/>
            </a:pPr>
            <a:r>
              <a:rPr lang="en-CA" baseline="0" dirty="0" smtClean="0"/>
              <a:t>Lambert Conic Conformal Projection</a:t>
            </a:r>
            <a:br>
              <a:rPr lang="en-CA" baseline="0" dirty="0" smtClean="0"/>
            </a:br>
            <a:r>
              <a:rPr lang="en-CA" baseline="0" dirty="0" smtClean="0"/>
              <a:t>Mercator Projection</a:t>
            </a:r>
            <a:br>
              <a:rPr lang="en-CA" baseline="0" dirty="0" smtClean="0"/>
            </a:br>
            <a:r>
              <a:rPr lang="en-CA" baseline="0" dirty="0" smtClean="0"/>
              <a:t>Transverse Mercator Projection</a:t>
            </a:r>
            <a:br>
              <a:rPr lang="en-CA" baseline="0" dirty="0" smtClean="0"/>
            </a:b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66</a:t>
            </a:fld>
            <a:endParaRPr lang="en-US"/>
          </a:p>
        </p:txBody>
      </p:sp>
    </p:spTree>
    <p:extLst>
      <p:ext uri="{BB962C8B-B14F-4D97-AF65-F5344CB8AC3E}">
        <p14:creationId xmlns:p14="http://schemas.microsoft.com/office/powerpoint/2010/main" val="768718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1 inch = approximately</a:t>
            </a:r>
            <a:r>
              <a:rPr lang="en-CA" baseline="0" dirty="0" smtClean="0"/>
              <a:t> 8 SM</a:t>
            </a:r>
          </a:p>
          <a:p>
            <a:endParaRPr lang="en-CA" baseline="0" dirty="0" smtClean="0"/>
          </a:p>
          <a:p>
            <a:r>
              <a:rPr lang="en-CA" baseline="0" dirty="0" smtClean="0"/>
              <a:t>Intended for visual navigation</a:t>
            </a:r>
          </a:p>
          <a:p>
            <a:r>
              <a:rPr lang="en-CA" baseline="0" dirty="0" smtClean="0"/>
              <a:t>Chart is printed on both sides</a:t>
            </a:r>
          </a:p>
          <a:p>
            <a:r>
              <a:rPr lang="en-CA" baseline="0" dirty="0" smtClean="0"/>
              <a:t>Each chart is designated by the name of its major feature (Toronto, Winnipeg, Montreal...)</a:t>
            </a:r>
          </a:p>
          <a:p>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68</a:t>
            </a:fld>
            <a:endParaRPr lang="en-US"/>
          </a:p>
        </p:txBody>
      </p:sp>
    </p:spTree>
    <p:extLst>
      <p:ext uri="{BB962C8B-B14F-4D97-AF65-F5344CB8AC3E}">
        <p14:creationId xmlns:p14="http://schemas.microsoft.com/office/powerpoint/2010/main" val="4160779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Intended</a:t>
            </a:r>
            <a:r>
              <a:rPr lang="en-CA" baseline="0" dirty="0" smtClean="0"/>
              <a:t> for visual navigation</a:t>
            </a:r>
          </a:p>
        </p:txBody>
      </p:sp>
      <p:sp>
        <p:nvSpPr>
          <p:cNvPr id="4" name="Slide Number Placeholder 3"/>
          <p:cNvSpPr>
            <a:spLocks noGrp="1"/>
          </p:cNvSpPr>
          <p:nvPr>
            <p:ph type="sldNum" sz="quarter" idx="10"/>
          </p:nvPr>
        </p:nvSpPr>
        <p:spPr/>
        <p:txBody>
          <a:bodyPr/>
          <a:lstStyle/>
          <a:p>
            <a:fld id="{60B06502-B208-437E-814F-9E0E666F5E45}" type="slidenum">
              <a:rPr lang="en-US" smtClean="0"/>
              <a:pPr/>
              <a:t>70</a:t>
            </a:fld>
            <a:endParaRPr lang="en-US"/>
          </a:p>
        </p:txBody>
      </p:sp>
    </p:spTree>
    <p:extLst>
      <p:ext uri="{BB962C8B-B14F-4D97-AF65-F5344CB8AC3E}">
        <p14:creationId xmlns:p14="http://schemas.microsoft.com/office/powerpoint/2010/main" val="731084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VTA border are drawn on VNC maps</a:t>
            </a:r>
            <a:r>
              <a:rPr lang="en-CA" baseline="0" dirty="0" smtClean="0"/>
              <a:t> to help the pilot identify where they are located and when he needs to refer to them</a:t>
            </a:r>
          </a:p>
          <a:p>
            <a:endParaRPr lang="en-CA" baseline="0" dirty="0" smtClean="0"/>
          </a:p>
          <a:p>
            <a:r>
              <a:rPr lang="en-CA" baseline="0" dirty="0" smtClean="0"/>
              <a:t>Contains calling in points and VFR standard procedure inside its boundary</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72</a:t>
            </a:fld>
            <a:endParaRPr lang="en-US"/>
          </a:p>
        </p:txBody>
      </p:sp>
    </p:spTree>
    <p:extLst>
      <p:ext uri="{BB962C8B-B14F-4D97-AF65-F5344CB8AC3E}">
        <p14:creationId xmlns:p14="http://schemas.microsoft.com/office/powerpoint/2010/main" val="1003538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Provide necessary information for radio navigation using the established airways</a:t>
            </a:r>
          </a:p>
          <a:p>
            <a:r>
              <a:rPr lang="en-CA" dirty="0" smtClean="0"/>
              <a:t>Designed</a:t>
            </a:r>
            <a:r>
              <a:rPr lang="en-CA" baseline="0" dirty="0" smtClean="0"/>
              <a:t> for IFR use</a:t>
            </a:r>
          </a:p>
          <a:p>
            <a:r>
              <a:rPr lang="en-CA" baseline="0" dirty="0" smtClean="0"/>
              <a:t>Do not show cities, towns or geographic features (except major ones)</a:t>
            </a:r>
          </a:p>
          <a:p>
            <a:r>
              <a:rPr lang="en-CA" baseline="0" dirty="0" smtClean="0"/>
              <a:t>Show radio-navigation aids, IFR checkpoints, radio frequencies, etc.</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74</a:t>
            </a:fld>
            <a:endParaRPr lang="en-US"/>
          </a:p>
        </p:txBody>
      </p:sp>
    </p:spTree>
    <p:extLst>
      <p:ext uri="{BB962C8B-B14F-4D97-AF65-F5344CB8AC3E}">
        <p14:creationId xmlns:p14="http://schemas.microsoft.com/office/powerpoint/2010/main" val="1619069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Developed to consolidate</a:t>
            </a:r>
            <a:r>
              <a:rPr lang="en-US" baseline="0" dirty="0" smtClean="0"/>
              <a:t> pre-flight reference information into a single primary document</a:t>
            </a:r>
          </a:p>
          <a:p>
            <a:r>
              <a:rPr lang="en-US" baseline="0" dirty="0" smtClean="0"/>
              <a:t>Provides crews with single source for information concerning rules of the air and procedures for aircraft operation in CARs of interest to pilots</a:t>
            </a:r>
            <a:endParaRPr lang="en-US" dirty="0" smtClean="0"/>
          </a:p>
          <a:p>
            <a:r>
              <a:rPr lang="en-US" dirty="0" smtClean="0"/>
              <a:t>CARs-Canadian</a:t>
            </a:r>
            <a:r>
              <a:rPr lang="en-US" baseline="0" dirty="0" smtClean="0"/>
              <a:t> Aviation Regulations</a:t>
            </a:r>
          </a:p>
          <a:p>
            <a:r>
              <a:rPr lang="en-US" baseline="0" dirty="0" smtClean="0"/>
              <a:t>TC-AIM has no legal value and juridical questions must be referred directly to CARs</a:t>
            </a:r>
          </a:p>
          <a:p>
            <a:endParaRPr lang="en-US" baseline="0" dirty="0" smtClean="0"/>
          </a:p>
          <a:p>
            <a:r>
              <a:rPr lang="en-US" baseline="0" dirty="0" smtClean="0"/>
              <a:t>Updates are published twice a year in April and October. Pilot’s responsibility to ensure document is up to date.</a:t>
            </a:r>
          </a:p>
          <a:p>
            <a:endParaRPr lang="en-US" baseline="0" dirty="0" smtClean="0"/>
          </a:p>
          <a:p>
            <a:r>
              <a:rPr lang="en-US" baseline="0" dirty="0" smtClean="0"/>
              <a:t>Subscriptions available, copies may be purchased from Transport Canada or available for free online.</a:t>
            </a:r>
            <a:endParaRPr lang="en-US" dirty="0"/>
          </a:p>
        </p:txBody>
      </p:sp>
      <p:sp>
        <p:nvSpPr>
          <p:cNvPr id="4" name="Slide Number Placeholder 3"/>
          <p:cNvSpPr>
            <a:spLocks noGrp="1"/>
          </p:cNvSpPr>
          <p:nvPr>
            <p:ph type="sldNum" sz="quarter" idx="10"/>
          </p:nvPr>
        </p:nvSpPr>
        <p:spPr/>
        <p:txBody>
          <a:bodyPr/>
          <a:lstStyle/>
          <a:p>
            <a:pPr>
              <a:defRPr/>
            </a:pPr>
            <a:fld id="{7DE9236E-3204-41A0-B61C-174DE76E1D08}" type="slidenum">
              <a:rPr lang="en-US" smtClean="0"/>
              <a:pPr>
                <a:defRPr/>
              </a:pPr>
              <a:t>76</a:t>
            </a:fld>
            <a:endParaRPr lang="en-US" dirty="0"/>
          </a:p>
        </p:txBody>
      </p:sp>
    </p:spTree>
    <p:extLst>
      <p:ext uri="{BB962C8B-B14F-4D97-AF65-F5344CB8AC3E}">
        <p14:creationId xmlns:p14="http://schemas.microsoft.com/office/powerpoint/2010/main" val="353929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Variation is used to convert heading or bearing from true to magnetic or vice versa</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4</a:t>
            </a:fld>
            <a:endParaRPr lang="en-US"/>
          </a:p>
        </p:txBody>
      </p:sp>
    </p:spTree>
    <p:extLst>
      <p:ext uri="{BB962C8B-B14F-4D97-AF65-F5344CB8AC3E}">
        <p14:creationId xmlns:p14="http://schemas.microsoft.com/office/powerpoint/2010/main" val="3305476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0105922-6586-4739-A57E-EBAE313C90D5}" type="slidenum">
              <a:rPr lang="en-US" smtClean="0"/>
              <a:pPr/>
              <a:t>77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38638"/>
            <a:ext cx="5029200" cy="274637"/>
          </a:xfrm>
          <a:noFill/>
          <a:ln/>
        </p:spPr>
        <p:txBody>
          <a:bodyPr>
            <a:normAutofit fontScale="25000" lnSpcReduction="20000"/>
          </a:bodyPr>
          <a:lstStyle/>
          <a:p>
            <a:r>
              <a:rPr lang="en-US" dirty="0" smtClean="0"/>
              <a:t>Indicates diagram of aerodrome, layout of runways, placement of buildings and control tower, alphanumeric code of the aerodrome,</a:t>
            </a:r>
            <a:r>
              <a:rPr lang="en-US" baseline="0" dirty="0" smtClean="0"/>
              <a:t> geographic co-ordinates, magnetic variation, local time conversions, elevation of aerodrome, radio frequencies, services offered and various other information</a:t>
            </a:r>
            <a:endParaRPr lang="en-US" dirty="0" smtClean="0"/>
          </a:p>
          <a:p>
            <a:endParaRPr lang="en-US" dirty="0" smtClean="0"/>
          </a:p>
          <a:p>
            <a:r>
              <a:rPr lang="en-US" dirty="0" smtClean="0"/>
              <a:t>Joint</a:t>
            </a:r>
            <a:r>
              <a:rPr lang="en-US" baseline="0" dirty="0" smtClean="0"/>
              <a:t> civil/military publication</a:t>
            </a:r>
          </a:p>
          <a:p>
            <a:r>
              <a:rPr lang="en-US" baseline="0" dirty="0" smtClean="0"/>
              <a:t>Information on land and some water aerodromes and used as a reference for planning and safe conduct of air operations</a:t>
            </a:r>
          </a:p>
          <a:p>
            <a:r>
              <a:rPr lang="en-US" baseline="0" dirty="0" smtClean="0"/>
              <a:t>Typically only provides information on aerodromes that:</a:t>
            </a:r>
          </a:p>
          <a:p>
            <a:r>
              <a:rPr lang="en-US" baseline="0" dirty="0" smtClean="0"/>
              <a:t>-are open to the public</a:t>
            </a:r>
          </a:p>
          <a:p>
            <a:r>
              <a:rPr lang="en-US" baseline="0" dirty="0" smtClean="0"/>
              <a:t>-used by more than one aircraft</a:t>
            </a:r>
          </a:p>
          <a:p>
            <a:r>
              <a:rPr lang="en-US" baseline="0" dirty="0" smtClean="0"/>
              <a:t>-telephone available to aerodrome users</a:t>
            </a:r>
          </a:p>
          <a:p>
            <a:endParaRPr lang="en-US" dirty="0" smtClean="0"/>
          </a:p>
          <a:p>
            <a:r>
              <a:rPr lang="en-US" dirty="0" smtClean="0"/>
              <a:t>Information is only current to the date of submission for printing</a:t>
            </a:r>
          </a:p>
          <a:p>
            <a:r>
              <a:rPr lang="en-US" dirty="0" smtClean="0"/>
              <a:t>NOTAMs amend</a:t>
            </a:r>
            <a:r>
              <a:rPr lang="en-US" baseline="0" dirty="0" smtClean="0"/>
              <a:t> or cancel the information in this document and must therefore be consulted to ensure that current information is sued for flight operation</a:t>
            </a:r>
            <a:endParaRPr lang="en-US" dirty="0" smtClean="0"/>
          </a:p>
        </p:txBody>
      </p:sp>
    </p:spTree>
    <p:extLst>
      <p:ext uri="{BB962C8B-B14F-4D97-AF65-F5344CB8AC3E}">
        <p14:creationId xmlns:p14="http://schemas.microsoft.com/office/powerpoint/2010/main" val="28889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Flight time: Time calculated from the moment the aircraft begins to move under its own power with the intention of taking off until the moment that the aircraft comes to a stop at the end of the flight.</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Pre-flight inspection:</a:t>
            </a:r>
          </a:p>
          <a:p>
            <a:r>
              <a:rPr lang="en-US" sz="1200" b="0" kern="1200" baseline="0" dirty="0" smtClean="0">
                <a:solidFill>
                  <a:schemeClr val="tx1"/>
                </a:solidFill>
                <a:latin typeface="+mn-lt"/>
                <a:ea typeface="+mn-ea"/>
                <a:cs typeface="+mn-cs"/>
              </a:rPr>
              <a:t>Pre-flight inspections must be performed in accordance with the manufacturer’s manual, checklists and school procedures before each flight. Verify the validity and conformity of documents carried on board with the requirements before flight and carry them on board.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Weight and Balance:</a:t>
            </a:r>
          </a:p>
          <a:p>
            <a:r>
              <a:rPr lang="en-US" sz="1200" b="0" kern="1200" baseline="0" dirty="0" smtClean="0">
                <a:solidFill>
                  <a:schemeClr val="tx1"/>
                </a:solidFill>
                <a:latin typeface="+mn-lt"/>
                <a:ea typeface="+mn-ea"/>
                <a:cs typeface="+mn-cs"/>
              </a:rPr>
              <a:t>A weight and balance calculation using the graphs and tables in the POH must be carried out to ensure that the centre of gravity is within permissible limits and to determine if the aircraft is adequately loaded in accordance with the principles of FLIGHT SAFETY.</a:t>
            </a:r>
            <a:endParaRPr lang="en-US" b="0"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79</a:t>
            </a:fld>
            <a:endParaRPr lang="en-US"/>
          </a:p>
        </p:txBody>
      </p:sp>
    </p:spTree>
    <p:extLst>
      <p:ext uri="{BB962C8B-B14F-4D97-AF65-F5344CB8AC3E}">
        <p14:creationId xmlns:p14="http://schemas.microsoft.com/office/powerpoint/2010/main" val="2974489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baseline="0" dirty="0" smtClean="0"/>
              <a:t>Circle on the surface of the Earth whose plane passes through the centre of the Earth and cuts it into equal parts</a:t>
            </a:r>
          </a:p>
          <a:p>
            <a:pPr marL="228600" indent="-228600">
              <a:buAutoNum type="arabicPeriod"/>
            </a:pPr>
            <a:r>
              <a:rPr lang="en-CA" baseline="0" dirty="0" smtClean="0"/>
              <a:t>VNC</a:t>
            </a:r>
            <a:br>
              <a:rPr lang="en-CA" baseline="0" dirty="0" smtClean="0"/>
            </a:br>
            <a:r>
              <a:rPr lang="en-CA" baseline="0" dirty="0" smtClean="0"/>
              <a:t>VTA</a:t>
            </a:r>
            <a:br>
              <a:rPr lang="en-CA" baseline="0" dirty="0" smtClean="0"/>
            </a:br>
            <a:r>
              <a:rPr lang="en-CA" baseline="0" dirty="0" smtClean="0"/>
              <a:t>WAC</a:t>
            </a:r>
            <a:br>
              <a:rPr lang="en-CA" baseline="0" dirty="0" smtClean="0"/>
            </a:br>
            <a:r>
              <a:rPr lang="en-CA" baseline="0" dirty="0" smtClean="0"/>
              <a:t>HI/LO </a:t>
            </a:r>
            <a:r>
              <a:rPr lang="en-CA" baseline="0" dirty="0" err="1" smtClean="0"/>
              <a:t>enroute</a:t>
            </a:r>
            <a:endParaRPr lang="en-CA" baseline="0" dirty="0" smtClean="0"/>
          </a:p>
          <a:p>
            <a:pPr marL="228600" indent="-228600">
              <a:buAutoNum type="arabicPeriod"/>
            </a:pPr>
            <a:r>
              <a:rPr lang="en-CA" baseline="0" dirty="0" smtClean="0"/>
              <a:t>Aerodrome name and identifier, elevation</a:t>
            </a:r>
            <a:br>
              <a:rPr lang="en-CA" baseline="0" dirty="0" smtClean="0"/>
            </a:br>
            <a:r>
              <a:rPr lang="en-CA" baseline="0" dirty="0" smtClean="0"/>
              <a:t>Runway orientation, length, composition</a:t>
            </a:r>
            <a:br>
              <a:rPr lang="en-CA" baseline="0" dirty="0" smtClean="0"/>
            </a:br>
            <a:r>
              <a:rPr lang="en-CA" baseline="0" dirty="0" smtClean="0"/>
              <a:t>Building and tower locations</a:t>
            </a:r>
            <a:br>
              <a:rPr lang="en-CA" baseline="0" dirty="0" smtClean="0"/>
            </a:br>
            <a:r>
              <a:rPr lang="en-CA" baseline="0" dirty="0" smtClean="0"/>
              <a:t>Frequencies</a:t>
            </a:r>
            <a:br>
              <a:rPr lang="en-CA" baseline="0" dirty="0" smtClean="0"/>
            </a:br>
            <a:r>
              <a:rPr lang="en-CA" baseline="0" dirty="0" smtClean="0"/>
              <a:t>Radio navigation facilities</a:t>
            </a:r>
            <a:br>
              <a:rPr lang="en-CA" baseline="0" dirty="0" smtClean="0"/>
            </a:br>
            <a:r>
              <a:rPr lang="en-CA" baseline="0" dirty="0" smtClean="0"/>
              <a:t>Lighting equipment</a:t>
            </a:r>
            <a:br>
              <a:rPr lang="en-CA" baseline="0" dirty="0" smtClean="0"/>
            </a:br>
            <a:r>
              <a:rPr lang="en-CA" baseline="0" dirty="0" smtClean="0"/>
              <a:t>Other aerodrome characteristics and facilities</a:t>
            </a:r>
          </a:p>
        </p:txBody>
      </p:sp>
      <p:sp>
        <p:nvSpPr>
          <p:cNvPr id="4" name="Slide Number Placeholder 3"/>
          <p:cNvSpPr>
            <a:spLocks noGrp="1"/>
          </p:cNvSpPr>
          <p:nvPr>
            <p:ph type="sldNum" sz="quarter" idx="10"/>
          </p:nvPr>
        </p:nvSpPr>
        <p:spPr/>
        <p:txBody>
          <a:bodyPr/>
          <a:lstStyle/>
          <a:p>
            <a:fld id="{60B06502-B208-437E-814F-9E0E666F5E45}" type="slidenum">
              <a:rPr lang="en-US" smtClean="0"/>
              <a:pPr/>
              <a:t>80</a:t>
            </a:fld>
            <a:endParaRPr lang="en-US"/>
          </a:p>
        </p:txBody>
      </p:sp>
    </p:spTree>
    <p:extLst>
      <p:ext uri="{BB962C8B-B14F-4D97-AF65-F5344CB8AC3E}">
        <p14:creationId xmlns:p14="http://schemas.microsoft.com/office/powerpoint/2010/main" val="129919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Compass</a:t>
            </a:r>
            <a:r>
              <a:rPr lang="en-CA" baseline="0" dirty="0" smtClean="0"/>
              <a:t> heading: magnetic heading corrected for deviation errors of the compass</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6</a:t>
            </a:fld>
            <a:endParaRPr lang="en-US"/>
          </a:p>
        </p:txBody>
      </p:sp>
    </p:spTree>
    <p:extLst>
      <p:ext uri="{BB962C8B-B14F-4D97-AF65-F5344CB8AC3E}">
        <p14:creationId xmlns:p14="http://schemas.microsoft.com/office/powerpoint/2010/main" val="339386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Equator</a:t>
            </a:r>
            <a:r>
              <a:rPr lang="en-CA" baseline="0" dirty="0" smtClean="0"/>
              <a:t> is the only line on the surface of the Earth that is both a </a:t>
            </a:r>
            <a:r>
              <a:rPr lang="en-CA" baseline="0" dirty="0" err="1" smtClean="0"/>
              <a:t>rhumb</a:t>
            </a:r>
            <a:r>
              <a:rPr lang="en-CA" baseline="0" dirty="0" smtClean="0"/>
              <a:t> line and a great circle at the same time!</a:t>
            </a:r>
            <a:endParaRPr lang="en-CA" dirty="0" smtClean="0"/>
          </a:p>
        </p:txBody>
      </p:sp>
      <p:sp>
        <p:nvSpPr>
          <p:cNvPr id="4" name="Slide Number Placeholder 3"/>
          <p:cNvSpPr>
            <a:spLocks noGrp="1"/>
          </p:cNvSpPr>
          <p:nvPr>
            <p:ph type="sldNum" sz="quarter" idx="10"/>
          </p:nvPr>
        </p:nvSpPr>
        <p:spPr/>
        <p:txBody>
          <a:bodyPr/>
          <a:lstStyle/>
          <a:p>
            <a:fld id="{60B06502-B208-437E-814F-9E0E666F5E45}" type="slidenum">
              <a:rPr lang="en-US" smtClean="0"/>
              <a:pPr/>
              <a:t>7</a:t>
            </a:fld>
            <a:endParaRPr lang="en-US"/>
          </a:p>
        </p:txBody>
      </p:sp>
    </p:spTree>
    <p:extLst>
      <p:ext uri="{BB962C8B-B14F-4D97-AF65-F5344CB8AC3E}">
        <p14:creationId xmlns:p14="http://schemas.microsoft.com/office/powerpoint/2010/main" val="160867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Isogonic</a:t>
            </a:r>
            <a:r>
              <a:rPr lang="en-CA" baseline="0" dirty="0" smtClean="0"/>
              <a:t> and Agonic lines are not straight lines</a:t>
            </a:r>
          </a:p>
          <a:p>
            <a:r>
              <a:rPr lang="en-CA" baseline="0" dirty="0" smtClean="0"/>
              <a:t>They bend and twist due to the influence of local perturbations in the local magnetic field due to magnetic bodies below the Earth’s surface</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9</a:t>
            </a:fld>
            <a:endParaRPr lang="en-US"/>
          </a:p>
        </p:txBody>
      </p:sp>
    </p:spTree>
    <p:extLst>
      <p:ext uri="{BB962C8B-B14F-4D97-AF65-F5344CB8AC3E}">
        <p14:creationId xmlns:p14="http://schemas.microsoft.com/office/powerpoint/2010/main" val="1908214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1</a:t>
            </a:r>
            <a:r>
              <a:rPr lang="en-CA" baseline="0" dirty="0" smtClean="0"/>
              <a:t> NM = 1.85 KM</a:t>
            </a:r>
          </a:p>
          <a:p>
            <a:r>
              <a:rPr lang="en-CA" baseline="0" dirty="0" smtClean="0"/>
              <a:t>1 NM = 1.15 SM</a:t>
            </a:r>
          </a:p>
          <a:p>
            <a:endParaRPr lang="en-CA" baseline="0" dirty="0" smtClean="0"/>
          </a:p>
          <a:p>
            <a:r>
              <a:rPr lang="en-CA" baseline="0" dirty="0" smtClean="0"/>
              <a:t>66NM = 76 SM = 122KM</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11</a:t>
            </a:fld>
            <a:endParaRPr lang="en-US"/>
          </a:p>
        </p:txBody>
      </p:sp>
    </p:spTree>
    <p:extLst>
      <p:ext uri="{BB962C8B-B14F-4D97-AF65-F5344CB8AC3E}">
        <p14:creationId xmlns:p14="http://schemas.microsoft.com/office/powerpoint/2010/main" val="408534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Speed: the rate of change of position over time compared to an</a:t>
            </a:r>
            <a:r>
              <a:rPr lang="en-CA" baseline="0" dirty="0" smtClean="0"/>
              <a:t> object at rest</a:t>
            </a:r>
            <a:endParaRPr lang="en-CA" dirty="0"/>
          </a:p>
        </p:txBody>
      </p:sp>
      <p:sp>
        <p:nvSpPr>
          <p:cNvPr id="4" name="Slide Number Placeholder 3"/>
          <p:cNvSpPr>
            <a:spLocks noGrp="1"/>
          </p:cNvSpPr>
          <p:nvPr>
            <p:ph type="sldNum" sz="quarter" idx="10"/>
          </p:nvPr>
        </p:nvSpPr>
        <p:spPr/>
        <p:txBody>
          <a:bodyPr/>
          <a:lstStyle/>
          <a:p>
            <a:fld id="{60B06502-B208-437E-814F-9E0E666F5E45}" type="slidenum">
              <a:rPr lang="en-US" smtClean="0"/>
              <a:pPr/>
              <a:t>12</a:t>
            </a:fld>
            <a:endParaRPr lang="en-US"/>
          </a:p>
        </p:txBody>
      </p:sp>
    </p:spTree>
    <p:extLst>
      <p:ext uri="{BB962C8B-B14F-4D97-AF65-F5344CB8AC3E}">
        <p14:creationId xmlns:p14="http://schemas.microsoft.com/office/powerpoint/2010/main" val="217145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t>Speed = Distance/Time</a:t>
            </a:r>
          </a:p>
        </p:txBody>
      </p:sp>
      <p:sp>
        <p:nvSpPr>
          <p:cNvPr id="62468" name="Slide Number Placeholder 3"/>
          <p:cNvSpPr>
            <a:spLocks noGrp="1"/>
          </p:cNvSpPr>
          <p:nvPr>
            <p:ph type="sldNum" sz="quarter" idx="5"/>
          </p:nvPr>
        </p:nvSpPr>
        <p:spPr>
          <a:noFill/>
        </p:spPr>
        <p:txBody>
          <a:bodyPr/>
          <a:lstStyle/>
          <a:p>
            <a:fld id="{947BC0B8-E814-4A56-9DE0-52A0CA922833}" type="slidenum">
              <a:rPr lang="en-US" smtClean="0"/>
              <a:pPr/>
              <a:t>13</a:t>
            </a:fld>
            <a:endParaRPr lang="en-US" smtClean="0"/>
          </a:p>
        </p:txBody>
      </p:sp>
    </p:spTree>
    <p:extLst>
      <p:ext uri="{BB962C8B-B14F-4D97-AF65-F5344CB8AC3E}">
        <p14:creationId xmlns:p14="http://schemas.microsoft.com/office/powerpoint/2010/main" val="98232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754055D-D732-40A8-B3D3-18765D80197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54055D-D732-40A8-B3D3-18765D8019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54055D-D732-40A8-B3D3-18765D8019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54055D-D732-40A8-B3D3-18765D8019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54055D-D732-40A8-B3D3-18765D80197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54055D-D732-40A8-B3D3-18765D8019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754055D-D732-40A8-B3D3-18765D8019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54055D-D732-40A8-B3D3-18765D8019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754055D-D732-40A8-B3D3-18765D80197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54055D-D732-40A8-B3D3-18765D8019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E039869-0FC7-46F2-A824-45C0B481D498}" type="datetimeFigureOut">
              <a:rPr lang="en-US" smtClean="0"/>
              <a:pPr/>
              <a:t>11/10/2016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54055D-D732-40A8-B3D3-18765D80197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E039869-0FC7-46F2-A824-45C0B481D498}" type="datetimeFigureOut">
              <a:rPr lang="en-US" smtClean="0"/>
              <a:pPr/>
              <a:t>11/10/2016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754055D-D732-40A8-B3D3-18765D80197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4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Documents and Settings\Jurij Bilyk\My Documents\My Pictures\AirlinersNetPhotoID436721.jpg"/>
          <p:cNvPicPr>
            <a:picLocks noChangeAspect="1" noChangeArrowheads="1"/>
          </p:cNvPicPr>
          <p:nvPr/>
        </p:nvPicPr>
        <p:blipFill>
          <a:blip r:embed="rId3" cstate="print"/>
          <a:srcRect/>
          <a:stretch>
            <a:fillRect/>
          </a:stretch>
        </p:blipFill>
        <p:spPr bwMode="auto">
          <a:xfrm>
            <a:off x="0" y="0"/>
            <a:ext cx="9144000" cy="6964363"/>
          </a:xfrm>
          <a:prstGeom prst="rect">
            <a:avLst/>
          </a:prstGeom>
          <a:noFill/>
          <a:ln w="9525">
            <a:noFill/>
            <a:miter lim="800000"/>
            <a:headEnd/>
            <a:tailEnd/>
          </a:ln>
        </p:spPr>
      </p:pic>
      <p:sp>
        <p:nvSpPr>
          <p:cNvPr id="5123" name="Rectangle 2"/>
          <p:cNvSpPr>
            <a:spLocks noGrp="1" noChangeArrowheads="1"/>
          </p:cNvSpPr>
          <p:nvPr>
            <p:ph type="ctrTitle"/>
          </p:nvPr>
        </p:nvSpPr>
        <p:spPr/>
        <p:txBody>
          <a:bodyPr/>
          <a:lstStyle/>
          <a:p>
            <a:pPr>
              <a:defRPr/>
            </a:pPr>
            <a:r>
              <a:rPr lang="en-US" dirty="0" smtClean="0">
                <a:solidFill>
                  <a:schemeClr val="tx1">
                    <a:lumMod val="95000"/>
                    <a:lumOff val="5000"/>
                  </a:schemeClr>
                </a:solidFill>
              </a:rPr>
              <a:t>Navigation</a:t>
            </a:r>
          </a:p>
        </p:txBody>
      </p:sp>
      <p:sp>
        <p:nvSpPr>
          <p:cNvPr id="5124" name="Subtitle 3"/>
          <p:cNvSpPr>
            <a:spLocks noGrp="1"/>
          </p:cNvSpPr>
          <p:nvPr>
            <p:ph type="subTitle" idx="1"/>
          </p:nvPr>
        </p:nvSpPr>
        <p:spPr/>
        <p:txBody>
          <a:bodyPr/>
          <a:lstStyle/>
          <a:p>
            <a:pPr algn="l"/>
            <a:r>
              <a:rPr lang="en-US" sz="2400" dirty="0" smtClean="0"/>
              <a:t>References: FTGU Pages 175 - 255</a:t>
            </a:r>
          </a:p>
        </p:txBody>
      </p:sp>
      <p:sp>
        <p:nvSpPr>
          <p:cNvPr id="5125" name="TextBox 4"/>
          <p:cNvSpPr txBox="1">
            <a:spLocks noChangeArrowheads="1"/>
          </p:cNvSpPr>
          <p:nvPr/>
        </p:nvSpPr>
        <p:spPr bwMode="auto">
          <a:xfrm>
            <a:off x="6588125" y="188913"/>
            <a:ext cx="2232025" cy="461962"/>
          </a:xfrm>
          <a:prstGeom prst="rect">
            <a:avLst/>
          </a:prstGeom>
          <a:noFill/>
          <a:ln w="9525">
            <a:noFill/>
            <a:miter lim="800000"/>
            <a:headEnd/>
            <a:tailEnd/>
          </a:ln>
        </p:spPr>
        <p:txBody>
          <a:bodyPr>
            <a:spAutoFit/>
          </a:bodyPr>
          <a:lstStyle/>
          <a:p>
            <a:r>
              <a:rPr lang="en-US"/>
              <a:t>CI Valentine</a:t>
            </a:r>
          </a:p>
        </p:txBody>
      </p:sp>
      <p:sp>
        <p:nvSpPr>
          <p:cNvPr id="5126" name="TextBox 5"/>
          <p:cNvSpPr txBox="1">
            <a:spLocks noChangeArrowheads="1"/>
          </p:cNvSpPr>
          <p:nvPr/>
        </p:nvSpPr>
        <p:spPr bwMode="auto">
          <a:xfrm>
            <a:off x="3203575" y="3357563"/>
            <a:ext cx="1873250" cy="369332"/>
          </a:xfrm>
          <a:prstGeom prst="rect">
            <a:avLst/>
          </a:prstGeom>
          <a:noFill/>
          <a:ln w="9525">
            <a:noFill/>
            <a:miter lim="800000"/>
            <a:headEnd/>
            <a:tailEnd/>
          </a:ln>
        </p:spPr>
        <p:txBody>
          <a:bodyPr>
            <a:spAutoFit/>
          </a:bodyPr>
          <a:lstStyle/>
          <a:p>
            <a:pPr algn="l"/>
            <a:r>
              <a:rPr lang="en-US" dirty="0"/>
              <a:t>PO </a:t>
            </a:r>
            <a:r>
              <a:rPr lang="en-US" dirty="0" smtClean="0"/>
              <a:t>403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Documents and Settings\Jurij Bilyk\My Documents\My Pictures\Flying Schol PP\AirlinersNetPhotoID438458.jpg"/>
          <p:cNvPicPr>
            <a:picLocks noChangeAspect="1" noChangeArrowheads="1"/>
          </p:cNvPicPr>
          <p:nvPr/>
        </p:nvPicPr>
        <p:blipFill>
          <a:blip r:embed="rId2" cstate="print"/>
          <a:srcRect/>
          <a:stretch>
            <a:fillRect/>
          </a:stretch>
        </p:blipFill>
        <p:spPr bwMode="auto">
          <a:xfrm>
            <a:off x="-990600" y="-30163"/>
            <a:ext cx="10515600" cy="7137401"/>
          </a:xfrm>
          <a:prstGeom prst="rect">
            <a:avLst/>
          </a:prstGeom>
          <a:noFill/>
          <a:ln w="9525">
            <a:noFill/>
            <a:miter lim="800000"/>
            <a:headEnd/>
            <a:tailEnd/>
          </a:ln>
        </p:spPr>
      </p:pic>
      <p:sp>
        <p:nvSpPr>
          <p:cNvPr id="12291" name="Rectangle 2"/>
          <p:cNvSpPr>
            <a:spLocks noGrp="1" noChangeArrowheads="1"/>
          </p:cNvSpPr>
          <p:nvPr>
            <p:ph type="title"/>
          </p:nvPr>
        </p:nvSpPr>
        <p:spPr>
          <a:xfrm>
            <a:off x="2209800" y="4724400"/>
            <a:ext cx="7772400" cy="1143000"/>
          </a:xfrm>
        </p:spPr>
        <p:txBody>
          <a:bodyPr/>
          <a:lstStyle/>
          <a:p>
            <a:r>
              <a:rPr lang="en-US" smtClean="0">
                <a:solidFill>
                  <a:srgbClr val="CC3300"/>
                </a:solidFill>
              </a:rPr>
              <a:t>More Definitions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More Definitions</a:t>
            </a:r>
          </a:p>
        </p:txBody>
      </p:sp>
      <p:sp>
        <p:nvSpPr>
          <p:cNvPr id="13315" name="Content Placeholder 3"/>
          <p:cNvSpPr>
            <a:spLocks noGrp="1"/>
          </p:cNvSpPr>
          <p:nvPr>
            <p:ph idx="1"/>
          </p:nvPr>
        </p:nvSpPr>
        <p:spPr/>
        <p:txBody>
          <a:bodyPr/>
          <a:lstStyle/>
          <a:p>
            <a:pPr>
              <a:spcBef>
                <a:spcPct val="50000"/>
              </a:spcBef>
            </a:pPr>
            <a:r>
              <a:rPr lang="en-US" sz="2400" b="1" dirty="0" smtClean="0"/>
              <a:t>Bearing</a:t>
            </a:r>
          </a:p>
          <a:p>
            <a:pPr lvl="1">
              <a:spcBef>
                <a:spcPct val="50000"/>
              </a:spcBef>
            </a:pPr>
            <a:r>
              <a:rPr lang="en-US" sz="2000" dirty="0" smtClean="0"/>
              <a:t>The position of an object relative to the longitudinal axis of the aircraft</a:t>
            </a:r>
          </a:p>
          <a:p>
            <a:pPr>
              <a:spcBef>
                <a:spcPct val="50000"/>
              </a:spcBef>
            </a:pPr>
            <a:r>
              <a:rPr lang="en-US" sz="2400" b="1" dirty="0" smtClean="0"/>
              <a:t>Nautical Mile: 6080 feet</a:t>
            </a:r>
          </a:p>
          <a:p>
            <a:pPr lvl="1">
              <a:spcBef>
                <a:spcPct val="50000"/>
              </a:spcBef>
            </a:pPr>
            <a:r>
              <a:rPr lang="en-US" sz="2000" dirty="0" smtClean="0"/>
              <a:t>The average length of one minute of latitude</a:t>
            </a:r>
          </a:p>
          <a:p>
            <a:pPr>
              <a:spcBef>
                <a:spcPct val="50000"/>
              </a:spcBef>
            </a:pPr>
            <a:r>
              <a:rPr lang="en-US" sz="2400" b="1" dirty="0" smtClean="0"/>
              <a:t>Statute Mile: 5280 feet</a:t>
            </a:r>
            <a:endParaRPr lang="en-US" sz="2400" dirty="0" smtClean="0"/>
          </a:p>
          <a:p>
            <a:pPr>
              <a:spcBef>
                <a:spcPct val="50000"/>
              </a:spcBef>
            </a:pPr>
            <a:r>
              <a:rPr lang="en-US" sz="2400" b="1" dirty="0" err="1" smtClean="0"/>
              <a:t>Kilometre</a:t>
            </a:r>
            <a:r>
              <a:rPr lang="en-US" sz="2400" b="1" dirty="0" smtClean="0"/>
              <a:t>: 3280 feet</a:t>
            </a: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smtClean="0"/>
              <a:t>Speed</a:t>
            </a:r>
          </a:p>
        </p:txBody>
      </p:sp>
      <p:sp>
        <p:nvSpPr>
          <p:cNvPr id="14339" name="Content Placeholder 4"/>
          <p:cNvSpPr>
            <a:spLocks noGrp="1"/>
          </p:cNvSpPr>
          <p:nvPr>
            <p:ph idx="1"/>
          </p:nvPr>
        </p:nvSpPr>
        <p:spPr/>
        <p:txBody>
          <a:bodyPr/>
          <a:lstStyle/>
          <a:p>
            <a:pPr>
              <a:spcBef>
                <a:spcPct val="50000"/>
              </a:spcBef>
            </a:pPr>
            <a:r>
              <a:rPr lang="en-US" sz="2800" b="1" dirty="0" smtClean="0"/>
              <a:t>Knots (</a:t>
            </a:r>
            <a:r>
              <a:rPr lang="en-US" sz="2800" b="1" dirty="0" err="1" smtClean="0"/>
              <a:t>kts</a:t>
            </a:r>
            <a:r>
              <a:rPr lang="en-US" sz="2800" b="1" dirty="0" smtClean="0"/>
              <a:t>)</a:t>
            </a:r>
            <a:endParaRPr lang="en-US" sz="2800" dirty="0" smtClean="0"/>
          </a:p>
          <a:p>
            <a:pPr lvl="1">
              <a:spcBef>
                <a:spcPct val="50000"/>
              </a:spcBef>
            </a:pPr>
            <a:r>
              <a:rPr lang="en-US" sz="2400" dirty="0" smtClean="0"/>
              <a:t>Speed in nautical miles per hour</a:t>
            </a:r>
            <a:endParaRPr lang="en-US" sz="2400" b="1" dirty="0" smtClean="0"/>
          </a:p>
          <a:p>
            <a:pPr>
              <a:spcBef>
                <a:spcPct val="50000"/>
              </a:spcBef>
            </a:pPr>
            <a:r>
              <a:rPr lang="en-US" sz="2800" b="1" dirty="0" smtClean="0"/>
              <a:t>Miles per Hour (mph)</a:t>
            </a:r>
          </a:p>
          <a:p>
            <a:pPr lvl="1">
              <a:spcBef>
                <a:spcPct val="50000"/>
              </a:spcBef>
            </a:pPr>
            <a:r>
              <a:rPr lang="en-US" sz="2400" dirty="0" smtClean="0"/>
              <a:t>Speed in statute miles per hour</a:t>
            </a:r>
          </a:p>
          <a:p>
            <a:pPr>
              <a:spcBef>
                <a:spcPct val="50000"/>
              </a:spcBef>
            </a:pPr>
            <a:r>
              <a:rPr lang="en-US" sz="2800" b="1" dirty="0" err="1" smtClean="0"/>
              <a:t>Kilometres</a:t>
            </a:r>
            <a:r>
              <a:rPr lang="en-US" sz="2800" b="1" dirty="0" smtClean="0"/>
              <a:t> per Hour (km/h)</a:t>
            </a:r>
          </a:p>
          <a:p>
            <a:pPr lvl="1">
              <a:spcBef>
                <a:spcPct val="50000"/>
              </a:spcBef>
            </a:pPr>
            <a:r>
              <a:rPr lang="en-US" sz="2400" dirty="0" smtClean="0"/>
              <a:t>Speed in </a:t>
            </a:r>
            <a:r>
              <a:rPr lang="en-US" sz="2400" dirty="0" err="1" smtClean="0"/>
              <a:t>kilometres</a:t>
            </a:r>
            <a:r>
              <a:rPr lang="en-US" sz="2400" dirty="0" smtClean="0"/>
              <a:t> per hour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Speeds</a:t>
            </a:r>
          </a:p>
        </p:txBody>
      </p:sp>
      <p:sp>
        <p:nvSpPr>
          <p:cNvPr id="15363" name="Content Placeholder 3"/>
          <p:cNvSpPr>
            <a:spLocks noGrp="1"/>
          </p:cNvSpPr>
          <p:nvPr>
            <p:ph idx="1"/>
          </p:nvPr>
        </p:nvSpPr>
        <p:spPr/>
        <p:txBody>
          <a:bodyPr/>
          <a:lstStyle/>
          <a:p>
            <a:pPr>
              <a:spcBef>
                <a:spcPct val="50000"/>
              </a:spcBef>
            </a:pPr>
            <a:r>
              <a:rPr lang="en-US" sz="2800" b="1" dirty="0" smtClean="0"/>
              <a:t>Indicated Airspeed (IAS)</a:t>
            </a:r>
            <a:endParaRPr lang="en-US" sz="2800" dirty="0" smtClean="0"/>
          </a:p>
          <a:p>
            <a:pPr lvl="1">
              <a:spcBef>
                <a:spcPct val="50000"/>
              </a:spcBef>
            </a:pPr>
            <a:r>
              <a:rPr lang="en-US" sz="2400" dirty="0" smtClean="0"/>
              <a:t>The airspeed shown on the Airspeed Indicator</a:t>
            </a:r>
            <a:endParaRPr lang="en-US" sz="2400" b="1" dirty="0" smtClean="0"/>
          </a:p>
          <a:p>
            <a:pPr>
              <a:spcBef>
                <a:spcPct val="50000"/>
              </a:spcBef>
            </a:pPr>
            <a:r>
              <a:rPr lang="en-US" sz="2800" b="1" dirty="0" smtClean="0"/>
              <a:t>True Airspeed (TAS)</a:t>
            </a:r>
          </a:p>
          <a:p>
            <a:pPr lvl="1">
              <a:spcBef>
                <a:spcPct val="50000"/>
              </a:spcBef>
            </a:pPr>
            <a:r>
              <a:rPr lang="en-US" sz="2400" dirty="0" smtClean="0"/>
              <a:t>Speed of the aircraft relative to the air</a:t>
            </a:r>
          </a:p>
          <a:p>
            <a:pPr lvl="1">
              <a:spcBef>
                <a:spcPct val="50000"/>
              </a:spcBef>
            </a:pPr>
            <a:r>
              <a:rPr lang="en-US" sz="2400" dirty="0" smtClean="0"/>
              <a:t>Calibrated airspeed corrected for compressibility and density</a:t>
            </a:r>
          </a:p>
          <a:p>
            <a:pPr>
              <a:spcBef>
                <a:spcPct val="50000"/>
              </a:spcBef>
            </a:pPr>
            <a:r>
              <a:rPr lang="en-US" sz="2800" b="1" dirty="0" smtClean="0"/>
              <a:t>Groundspeed</a:t>
            </a:r>
          </a:p>
          <a:p>
            <a:pPr lvl="1">
              <a:spcBef>
                <a:spcPct val="50000"/>
              </a:spcBef>
            </a:pPr>
            <a:r>
              <a:rPr lang="en-US" sz="2400" dirty="0" smtClean="0"/>
              <a:t>Speed of the aircraft relative to the ground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Tracks</a:t>
            </a:r>
          </a:p>
        </p:txBody>
      </p:sp>
      <p:sp>
        <p:nvSpPr>
          <p:cNvPr id="16387" name="Content Placeholder 3"/>
          <p:cNvSpPr>
            <a:spLocks noGrp="1"/>
          </p:cNvSpPr>
          <p:nvPr>
            <p:ph idx="1"/>
          </p:nvPr>
        </p:nvSpPr>
        <p:spPr/>
        <p:txBody>
          <a:bodyPr/>
          <a:lstStyle/>
          <a:p>
            <a:pPr>
              <a:spcBef>
                <a:spcPct val="50000"/>
              </a:spcBef>
            </a:pPr>
            <a:r>
              <a:rPr lang="en-US" sz="2800" b="1" dirty="0" smtClean="0"/>
              <a:t>Track</a:t>
            </a:r>
            <a:endParaRPr lang="en-US" sz="2800" dirty="0" smtClean="0"/>
          </a:p>
          <a:p>
            <a:pPr lvl="1">
              <a:spcBef>
                <a:spcPct val="50000"/>
              </a:spcBef>
            </a:pPr>
            <a:r>
              <a:rPr lang="en-US" sz="2400" dirty="0" smtClean="0"/>
              <a:t>The intended path of the aircraft over the ground</a:t>
            </a:r>
            <a:endParaRPr lang="en-US" sz="2400" b="1" dirty="0" smtClean="0"/>
          </a:p>
          <a:p>
            <a:pPr>
              <a:spcBef>
                <a:spcPct val="50000"/>
              </a:spcBef>
            </a:pPr>
            <a:r>
              <a:rPr lang="en-US" sz="2800" b="1" dirty="0" smtClean="0"/>
              <a:t>Track Made Good</a:t>
            </a:r>
          </a:p>
          <a:p>
            <a:pPr lvl="1">
              <a:spcBef>
                <a:spcPct val="50000"/>
              </a:spcBef>
            </a:pPr>
            <a:r>
              <a:rPr lang="en-US" sz="2400" dirty="0" smtClean="0"/>
              <a:t>The actual path of the aircraft over the ground</a:t>
            </a:r>
          </a:p>
          <a:p>
            <a:pPr>
              <a:spcBef>
                <a:spcPct val="50000"/>
              </a:spcBef>
            </a:pPr>
            <a:r>
              <a:rPr lang="en-US" sz="2800" b="1" dirty="0" smtClean="0"/>
              <a:t>Drift</a:t>
            </a:r>
          </a:p>
          <a:p>
            <a:pPr lvl="1">
              <a:spcBef>
                <a:spcPct val="50000"/>
              </a:spcBef>
            </a:pPr>
            <a:r>
              <a:rPr lang="en-US" sz="2400" dirty="0" smtClean="0"/>
              <a:t>The angle between the heading of the aircraft and the track made good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7"/>
          <p:cNvPicPr>
            <a:picLocks noChangeAspect="1" noChangeArrowheads="1"/>
          </p:cNvPicPr>
          <p:nvPr/>
        </p:nvPicPr>
        <p:blipFill>
          <a:blip r:embed="rId2"/>
          <a:srcRect/>
          <a:stretch>
            <a:fillRect/>
          </a:stretch>
        </p:blipFill>
        <p:spPr bwMode="auto">
          <a:xfrm>
            <a:off x="0" y="1905000"/>
            <a:ext cx="9124369" cy="2793870"/>
          </a:xfrm>
          <a:prstGeom prst="rect">
            <a:avLst/>
          </a:prstGeom>
          <a:noFill/>
          <a:ln w="9525">
            <a:noFill/>
            <a:miter lim="800000"/>
            <a:headEnd/>
            <a:tailEnd/>
          </a:ln>
          <a:effectLst/>
        </p:spPr>
      </p:pic>
      <p:sp>
        <p:nvSpPr>
          <p:cNvPr id="8" name="Arc 7"/>
          <p:cNvSpPr/>
          <p:nvPr/>
        </p:nvSpPr>
        <p:spPr>
          <a:xfrm rot="12050923">
            <a:off x="3515902" y="2133335"/>
            <a:ext cx="1121036" cy="1446444"/>
          </a:xfrm>
          <a:prstGeom prst="arc">
            <a:avLst>
              <a:gd name="adj1" fmla="val 16200000"/>
              <a:gd name="adj2" fmla="val 33442"/>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CA">
              <a:ln w="0"/>
              <a:effectLst>
                <a:outerShdw blurRad="38100" dist="19050" dir="2700000" algn="tl" rotWithShape="0">
                  <a:schemeClr val="dk1">
                    <a:alpha val="40000"/>
                  </a:schemeClr>
                </a:outerShdw>
              </a:effectLst>
            </a:endParaRPr>
          </a:p>
        </p:txBody>
      </p:sp>
      <p:sp>
        <p:nvSpPr>
          <p:cNvPr id="9" name="TextBox 8"/>
          <p:cNvSpPr txBox="1"/>
          <p:nvPr/>
        </p:nvSpPr>
        <p:spPr>
          <a:xfrm>
            <a:off x="2786970" y="2856557"/>
            <a:ext cx="635110" cy="369332"/>
          </a:xfrm>
          <a:prstGeom prst="rect">
            <a:avLst/>
          </a:prstGeom>
          <a:noFill/>
        </p:spPr>
        <p:txBody>
          <a:bodyPr wrap="none" rtlCol="0">
            <a:spAutoFit/>
          </a:bodyPr>
          <a:lstStyle/>
          <a:p>
            <a:r>
              <a:rPr lang="en-CA" dirty="0" smtClean="0"/>
              <a:t>Drift</a:t>
            </a:r>
            <a:endParaRPr lang="en-CA" dirty="0"/>
          </a:p>
        </p:txBody>
      </p:sp>
    </p:spTree>
    <p:extLst>
      <p:ext uri="{BB962C8B-B14F-4D97-AF65-F5344CB8AC3E}">
        <p14:creationId xmlns:p14="http://schemas.microsoft.com/office/powerpoint/2010/main" val="2928656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Cardinal Point of the Compass Rose</a:t>
            </a:r>
            <a:endParaRPr lang="en-CA" dirty="0"/>
          </a:p>
        </p:txBody>
      </p:sp>
      <p:pic>
        <p:nvPicPr>
          <p:cNvPr id="57346" name="Picture 2"/>
          <p:cNvPicPr>
            <a:picLocks noGrp="1" noChangeAspect="1" noChangeArrowheads="1"/>
          </p:cNvPicPr>
          <p:nvPr>
            <p:ph idx="1"/>
          </p:nvPr>
        </p:nvPicPr>
        <p:blipFill>
          <a:blip r:embed="rId2" cstate="print"/>
          <a:srcRect/>
          <a:stretch>
            <a:fillRect/>
          </a:stretch>
        </p:blipFill>
        <p:spPr bwMode="auto">
          <a:xfrm>
            <a:off x="2286000" y="1510912"/>
            <a:ext cx="5638799" cy="45463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Heading vs. Bearing</a:t>
            </a:r>
          </a:p>
        </p:txBody>
      </p:sp>
      <p:grpSp>
        <p:nvGrpSpPr>
          <p:cNvPr id="2" name="Group 26"/>
          <p:cNvGrpSpPr>
            <a:grpSpLocks/>
          </p:cNvGrpSpPr>
          <p:nvPr/>
        </p:nvGrpSpPr>
        <p:grpSpPr bwMode="auto">
          <a:xfrm>
            <a:off x="1752600" y="1752600"/>
            <a:ext cx="5181600" cy="2546350"/>
            <a:chOff x="1104" y="1104"/>
            <a:chExt cx="3264" cy="1604"/>
          </a:xfrm>
        </p:grpSpPr>
        <p:sp>
          <p:nvSpPr>
            <p:cNvPr id="17421" name="Text Box 3"/>
            <p:cNvSpPr txBox="1">
              <a:spLocks noChangeArrowheads="1"/>
            </p:cNvSpPr>
            <p:nvPr/>
          </p:nvSpPr>
          <p:spPr bwMode="auto">
            <a:xfrm rot="-5400000">
              <a:off x="1186" y="1646"/>
              <a:ext cx="816" cy="980"/>
            </a:xfrm>
            <a:prstGeom prst="rect">
              <a:avLst/>
            </a:prstGeom>
            <a:noFill/>
            <a:ln w="9525">
              <a:noFill/>
              <a:miter lim="800000"/>
              <a:headEnd/>
              <a:tailEnd/>
            </a:ln>
          </p:spPr>
          <p:txBody>
            <a:bodyPr>
              <a:spAutoFit/>
            </a:bodyPr>
            <a:lstStyle/>
            <a:p>
              <a:pPr>
                <a:spcBef>
                  <a:spcPct val="50000"/>
                </a:spcBef>
              </a:pPr>
              <a:r>
                <a:rPr lang="en-US" sz="9600">
                  <a:sym typeface="Wingdings" pitchFamily="2" charset="2"/>
                </a:rPr>
                <a:t></a:t>
              </a:r>
              <a:endParaRPr lang="en-US" sz="9600"/>
            </a:p>
          </p:txBody>
        </p:sp>
        <p:sp>
          <p:nvSpPr>
            <p:cNvPr id="17422" name="Text Box 4"/>
            <p:cNvSpPr txBox="1">
              <a:spLocks noChangeArrowheads="1"/>
            </p:cNvSpPr>
            <p:nvPr/>
          </p:nvSpPr>
          <p:spPr bwMode="auto">
            <a:xfrm>
              <a:off x="3552" y="1728"/>
              <a:ext cx="816" cy="980"/>
            </a:xfrm>
            <a:prstGeom prst="rect">
              <a:avLst/>
            </a:prstGeom>
            <a:noFill/>
            <a:ln w="9525">
              <a:noFill/>
              <a:miter lim="800000"/>
              <a:headEnd/>
              <a:tailEnd/>
            </a:ln>
          </p:spPr>
          <p:txBody>
            <a:bodyPr>
              <a:spAutoFit/>
            </a:bodyPr>
            <a:lstStyle/>
            <a:p>
              <a:pPr>
                <a:spcBef>
                  <a:spcPct val="50000"/>
                </a:spcBef>
              </a:pPr>
              <a:r>
                <a:rPr lang="en-US" sz="9600">
                  <a:sym typeface="Wingdings" pitchFamily="2" charset="2"/>
                </a:rPr>
                <a:t></a:t>
              </a:r>
              <a:endParaRPr lang="en-US" sz="9600"/>
            </a:p>
          </p:txBody>
        </p:sp>
        <p:sp>
          <p:nvSpPr>
            <p:cNvPr id="17423" name="Text Box 6"/>
            <p:cNvSpPr txBox="1">
              <a:spLocks noChangeArrowheads="1"/>
            </p:cNvSpPr>
            <p:nvPr/>
          </p:nvSpPr>
          <p:spPr bwMode="auto">
            <a:xfrm>
              <a:off x="1344" y="1104"/>
              <a:ext cx="480" cy="404"/>
            </a:xfrm>
            <a:prstGeom prst="rect">
              <a:avLst/>
            </a:prstGeom>
            <a:noFill/>
            <a:ln w="9525">
              <a:noFill/>
              <a:miter lim="800000"/>
              <a:headEnd/>
              <a:tailEnd/>
            </a:ln>
          </p:spPr>
          <p:txBody>
            <a:bodyPr>
              <a:spAutoFit/>
            </a:bodyPr>
            <a:lstStyle/>
            <a:p>
              <a:pPr>
                <a:spcBef>
                  <a:spcPct val="50000"/>
                </a:spcBef>
              </a:pPr>
              <a:r>
                <a:rPr lang="en-US" sz="3600" b="1"/>
                <a:t>A</a:t>
              </a:r>
              <a:endParaRPr lang="en-US"/>
            </a:p>
          </p:txBody>
        </p:sp>
        <p:sp>
          <p:nvSpPr>
            <p:cNvPr id="17424" name="Text Box 7"/>
            <p:cNvSpPr txBox="1">
              <a:spLocks noChangeArrowheads="1"/>
            </p:cNvSpPr>
            <p:nvPr/>
          </p:nvSpPr>
          <p:spPr bwMode="auto">
            <a:xfrm>
              <a:off x="3696" y="1104"/>
              <a:ext cx="480" cy="404"/>
            </a:xfrm>
            <a:prstGeom prst="rect">
              <a:avLst/>
            </a:prstGeom>
            <a:noFill/>
            <a:ln w="9525">
              <a:noFill/>
              <a:miter lim="800000"/>
              <a:headEnd/>
              <a:tailEnd/>
            </a:ln>
          </p:spPr>
          <p:txBody>
            <a:bodyPr>
              <a:spAutoFit/>
            </a:bodyPr>
            <a:lstStyle/>
            <a:p>
              <a:pPr>
                <a:spcBef>
                  <a:spcPct val="50000"/>
                </a:spcBef>
              </a:pPr>
              <a:r>
                <a:rPr lang="en-US" sz="3600" b="1"/>
                <a:t>B</a:t>
              </a:r>
              <a:endParaRPr lang="en-US"/>
            </a:p>
          </p:txBody>
        </p:sp>
      </p:grpSp>
      <p:sp>
        <p:nvSpPr>
          <p:cNvPr id="12307" name="Text Box 19"/>
          <p:cNvSpPr txBox="1">
            <a:spLocks noChangeArrowheads="1"/>
          </p:cNvSpPr>
          <p:nvPr/>
        </p:nvSpPr>
        <p:spPr bwMode="auto">
          <a:xfrm>
            <a:off x="685800" y="5486400"/>
            <a:ext cx="6629400" cy="457200"/>
          </a:xfrm>
          <a:prstGeom prst="rect">
            <a:avLst/>
          </a:prstGeom>
          <a:noFill/>
          <a:ln w="9525">
            <a:noFill/>
            <a:miter lim="800000"/>
            <a:headEnd/>
            <a:tailEnd/>
          </a:ln>
        </p:spPr>
        <p:txBody>
          <a:bodyPr>
            <a:spAutoFit/>
          </a:bodyPr>
          <a:lstStyle/>
          <a:p>
            <a:pPr algn="l">
              <a:spcBef>
                <a:spcPct val="50000"/>
              </a:spcBef>
            </a:pPr>
            <a:r>
              <a:rPr lang="en-US">
                <a:solidFill>
                  <a:schemeClr val="accent2"/>
                </a:solidFill>
              </a:rPr>
              <a:t>The bearing to aircraft B is 090°</a:t>
            </a:r>
            <a:endParaRPr lang="en-US"/>
          </a:p>
        </p:txBody>
      </p:sp>
      <p:sp>
        <p:nvSpPr>
          <p:cNvPr id="12297" name="Text Box 9"/>
          <p:cNvSpPr txBox="1">
            <a:spLocks noChangeArrowheads="1"/>
          </p:cNvSpPr>
          <p:nvPr/>
        </p:nvSpPr>
        <p:spPr bwMode="auto">
          <a:xfrm>
            <a:off x="685800" y="4953000"/>
            <a:ext cx="7924800" cy="457200"/>
          </a:xfrm>
          <a:prstGeom prst="rect">
            <a:avLst/>
          </a:prstGeom>
          <a:noFill/>
          <a:ln w="9525">
            <a:noFill/>
            <a:miter lim="800000"/>
            <a:headEnd/>
            <a:tailEnd/>
          </a:ln>
        </p:spPr>
        <p:txBody>
          <a:bodyPr>
            <a:spAutoFit/>
          </a:bodyPr>
          <a:lstStyle/>
          <a:p>
            <a:pPr algn="l">
              <a:spcBef>
                <a:spcPct val="50000"/>
              </a:spcBef>
            </a:pPr>
            <a:r>
              <a:rPr lang="en-US">
                <a:solidFill>
                  <a:srgbClr val="FF0000"/>
                </a:solidFill>
              </a:rPr>
              <a:t>Aircraft A is on a heading of 000°</a:t>
            </a:r>
            <a:endParaRPr lang="en-US"/>
          </a:p>
        </p:txBody>
      </p:sp>
      <p:grpSp>
        <p:nvGrpSpPr>
          <p:cNvPr id="3" name="Group 24"/>
          <p:cNvGrpSpPr>
            <a:grpSpLocks/>
          </p:cNvGrpSpPr>
          <p:nvPr/>
        </p:nvGrpSpPr>
        <p:grpSpPr bwMode="auto">
          <a:xfrm>
            <a:off x="1600200" y="2438400"/>
            <a:ext cx="990600" cy="533400"/>
            <a:chOff x="1008" y="1536"/>
            <a:chExt cx="624" cy="336"/>
          </a:xfrm>
        </p:grpSpPr>
        <p:sp>
          <p:nvSpPr>
            <p:cNvPr id="17419" name="Line 11"/>
            <p:cNvSpPr>
              <a:spLocks noChangeShapeType="1"/>
            </p:cNvSpPr>
            <p:nvPr/>
          </p:nvSpPr>
          <p:spPr bwMode="auto">
            <a:xfrm flipV="1">
              <a:off x="1632" y="1536"/>
              <a:ext cx="0" cy="288"/>
            </a:xfrm>
            <a:prstGeom prst="line">
              <a:avLst/>
            </a:prstGeom>
            <a:noFill/>
            <a:ln w="28575">
              <a:solidFill>
                <a:srgbClr val="FF0000"/>
              </a:solidFill>
              <a:round/>
              <a:headEnd/>
              <a:tailEnd type="triangle" w="med" len="med"/>
            </a:ln>
          </p:spPr>
          <p:txBody>
            <a:bodyPr wrap="none" anchor="ctr"/>
            <a:lstStyle/>
            <a:p>
              <a:endParaRPr lang="en-US"/>
            </a:p>
          </p:txBody>
        </p:sp>
        <p:sp>
          <p:nvSpPr>
            <p:cNvPr id="17420" name="Text Box 20"/>
            <p:cNvSpPr txBox="1">
              <a:spLocks noChangeArrowheads="1"/>
            </p:cNvSpPr>
            <p:nvPr/>
          </p:nvSpPr>
          <p:spPr bwMode="auto">
            <a:xfrm>
              <a:off x="1008" y="1584"/>
              <a:ext cx="528" cy="288"/>
            </a:xfrm>
            <a:prstGeom prst="rect">
              <a:avLst/>
            </a:prstGeom>
            <a:noFill/>
            <a:ln w="9525">
              <a:noFill/>
              <a:miter lim="800000"/>
              <a:headEnd/>
              <a:tailEnd/>
            </a:ln>
          </p:spPr>
          <p:txBody>
            <a:bodyPr>
              <a:spAutoFit/>
            </a:bodyPr>
            <a:lstStyle/>
            <a:p>
              <a:pPr algn="l">
                <a:spcBef>
                  <a:spcPct val="50000"/>
                </a:spcBef>
              </a:pPr>
              <a:r>
                <a:rPr lang="en-US">
                  <a:solidFill>
                    <a:srgbClr val="FF0000"/>
                  </a:solidFill>
                </a:rPr>
                <a:t>000°</a:t>
              </a:r>
            </a:p>
          </p:txBody>
        </p:sp>
      </p:grpSp>
      <p:grpSp>
        <p:nvGrpSpPr>
          <p:cNvPr id="4" name="Group 25"/>
          <p:cNvGrpSpPr>
            <a:grpSpLocks/>
          </p:cNvGrpSpPr>
          <p:nvPr/>
        </p:nvGrpSpPr>
        <p:grpSpPr bwMode="auto">
          <a:xfrm>
            <a:off x="2667000" y="2514600"/>
            <a:ext cx="1981200" cy="990600"/>
            <a:chOff x="1680" y="1584"/>
            <a:chExt cx="1248" cy="624"/>
          </a:xfrm>
        </p:grpSpPr>
        <p:sp>
          <p:nvSpPr>
            <p:cNvPr id="17416" name="Line 12"/>
            <p:cNvSpPr>
              <a:spLocks noChangeShapeType="1"/>
            </p:cNvSpPr>
            <p:nvPr/>
          </p:nvSpPr>
          <p:spPr bwMode="auto">
            <a:xfrm>
              <a:off x="1920" y="2208"/>
              <a:ext cx="1008" cy="0"/>
            </a:xfrm>
            <a:prstGeom prst="line">
              <a:avLst/>
            </a:prstGeom>
            <a:noFill/>
            <a:ln w="28575">
              <a:solidFill>
                <a:schemeClr val="accent2"/>
              </a:solidFill>
              <a:round/>
              <a:headEnd/>
              <a:tailEnd type="triangle" w="med" len="med"/>
            </a:ln>
          </p:spPr>
          <p:txBody>
            <a:bodyPr wrap="none" anchor="ctr"/>
            <a:lstStyle/>
            <a:p>
              <a:endParaRPr lang="en-US"/>
            </a:p>
          </p:txBody>
        </p:sp>
        <p:sp>
          <p:nvSpPr>
            <p:cNvPr id="17417" name="AutoShape 16"/>
            <p:cNvSpPr>
              <a:spLocks noChangeArrowheads="1"/>
            </p:cNvSpPr>
            <p:nvPr/>
          </p:nvSpPr>
          <p:spPr bwMode="auto">
            <a:xfrm rot="5400000">
              <a:off x="1704" y="1656"/>
              <a:ext cx="480" cy="52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4336 h 21600"/>
                <a:gd name="T14" fmla="*/ 19170 w 21600"/>
                <a:gd name="T15" fmla="*/ 7814 h 21600"/>
              </a:gdLst>
              <a:ahLst/>
              <a:cxnLst>
                <a:cxn ang="T8">
                  <a:pos x="T0" y="T1"/>
                </a:cxn>
                <a:cxn ang="T9">
                  <a:pos x="T2" y="T3"/>
                </a:cxn>
                <a:cxn ang="T10">
                  <a:pos x="T4" y="T5"/>
                </a:cxn>
                <a:cxn ang="T11">
                  <a:pos x="T6" y="T7"/>
                </a:cxn>
              </a:cxnLst>
              <a:rect l="T12" t="T13" r="T14" b="T15"/>
              <a:pathLst>
                <a:path w="21600" h="21600">
                  <a:moveTo>
                    <a:pt x="21600" y="6079"/>
                  </a:moveTo>
                  <a:lnTo>
                    <a:pt x="13049" y="0"/>
                  </a:lnTo>
                  <a:lnTo>
                    <a:pt x="13049" y="4336"/>
                  </a:lnTo>
                  <a:lnTo>
                    <a:pt x="12427" y="4336"/>
                  </a:lnTo>
                  <a:cubicBezTo>
                    <a:pt x="5564" y="4336"/>
                    <a:pt x="0" y="7838"/>
                    <a:pt x="0" y="12158"/>
                  </a:cubicBezTo>
                  <a:lnTo>
                    <a:pt x="0" y="21600"/>
                  </a:lnTo>
                  <a:lnTo>
                    <a:pt x="3563" y="21600"/>
                  </a:lnTo>
                  <a:lnTo>
                    <a:pt x="3563" y="12158"/>
                  </a:lnTo>
                  <a:cubicBezTo>
                    <a:pt x="3563" y="9763"/>
                    <a:pt x="7532" y="7822"/>
                    <a:pt x="12427" y="7822"/>
                  </a:cubicBezTo>
                  <a:lnTo>
                    <a:pt x="13049" y="7822"/>
                  </a:lnTo>
                  <a:lnTo>
                    <a:pt x="13049"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7418" name="Text Box 22"/>
            <p:cNvSpPr txBox="1">
              <a:spLocks noChangeArrowheads="1"/>
            </p:cNvSpPr>
            <p:nvPr/>
          </p:nvSpPr>
          <p:spPr bwMode="auto">
            <a:xfrm>
              <a:off x="2112" y="1584"/>
              <a:ext cx="528" cy="288"/>
            </a:xfrm>
            <a:prstGeom prst="rect">
              <a:avLst/>
            </a:prstGeom>
            <a:noFill/>
            <a:ln w="9525">
              <a:noFill/>
              <a:miter lim="800000"/>
              <a:headEnd/>
              <a:tailEnd/>
            </a:ln>
          </p:spPr>
          <p:txBody>
            <a:bodyPr>
              <a:spAutoFit/>
            </a:bodyPr>
            <a:lstStyle/>
            <a:p>
              <a:pPr algn="l">
                <a:spcBef>
                  <a:spcPct val="50000"/>
                </a:spcBef>
              </a:pPr>
              <a:r>
                <a:rPr lang="en-US">
                  <a:solidFill>
                    <a:schemeClr val="tx2"/>
                  </a:solidFill>
                </a:rPr>
                <a:t>090°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297">
                                            <p:txEl>
                                              <p:pRg st="0" end="0"/>
                                            </p:txEl>
                                          </p:spTgt>
                                        </p:tgtEl>
                                        <p:attrNameLst>
                                          <p:attrName>style.visibility</p:attrName>
                                        </p:attrNameLst>
                                      </p:cBhvr>
                                      <p:to>
                                        <p:strVal val="visible"/>
                                      </p:to>
                                    </p:set>
                                    <p:animEffect transition="in" filter="barn(outVertical)">
                                      <p:cBhvr>
                                        <p:cTn id="12" dur="500"/>
                                        <p:tgtEl>
                                          <p:spTgt spid="122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2307"/>
                                        </p:tgtEl>
                                        <p:attrNameLst>
                                          <p:attrName>style.visibility</p:attrName>
                                        </p:attrNameLst>
                                      </p:cBhvr>
                                      <p:to>
                                        <p:strVal val="visible"/>
                                      </p:to>
                                    </p:set>
                                    <p:animEffect transition="in" filter="barn(outVertical)">
                                      <p:cBhvr>
                                        <p:cTn id="22" dur="500"/>
                                        <p:tgtEl>
                                          <p:spTgt spid="123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autoUpdateAnimBg="0"/>
      <p:bldP spid="1229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Heading vs. Bearing</a:t>
            </a:r>
          </a:p>
        </p:txBody>
      </p:sp>
      <p:grpSp>
        <p:nvGrpSpPr>
          <p:cNvPr id="2" name="Group 3"/>
          <p:cNvGrpSpPr>
            <a:grpSpLocks/>
          </p:cNvGrpSpPr>
          <p:nvPr/>
        </p:nvGrpSpPr>
        <p:grpSpPr bwMode="auto">
          <a:xfrm>
            <a:off x="1752600" y="1752600"/>
            <a:ext cx="5181600" cy="2546350"/>
            <a:chOff x="1104" y="1104"/>
            <a:chExt cx="3264" cy="1604"/>
          </a:xfrm>
        </p:grpSpPr>
        <p:sp>
          <p:nvSpPr>
            <p:cNvPr id="18445" name="Text Box 4"/>
            <p:cNvSpPr txBox="1">
              <a:spLocks noChangeArrowheads="1"/>
            </p:cNvSpPr>
            <p:nvPr/>
          </p:nvSpPr>
          <p:spPr bwMode="auto">
            <a:xfrm rot="-5400000">
              <a:off x="1186" y="1646"/>
              <a:ext cx="816" cy="980"/>
            </a:xfrm>
            <a:prstGeom prst="rect">
              <a:avLst/>
            </a:prstGeom>
            <a:noFill/>
            <a:ln w="9525">
              <a:noFill/>
              <a:miter lim="800000"/>
              <a:headEnd/>
              <a:tailEnd/>
            </a:ln>
          </p:spPr>
          <p:txBody>
            <a:bodyPr>
              <a:spAutoFit/>
            </a:bodyPr>
            <a:lstStyle/>
            <a:p>
              <a:pPr>
                <a:spcBef>
                  <a:spcPct val="50000"/>
                </a:spcBef>
              </a:pPr>
              <a:r>
                <a:rPr lang="en-US" sz="9600">
                  <a:sym typeface="Wingdings" pitchFamily="2" charset="2"/>
                </a:rPr>
                <a:t></a:t>
              </a:r>
              <a:endParaRPr lang="en-US" sz="9600"/>
            </a:p>
          </p:txBody>
        </p:sp>
        <p:sp>
          <p:nvSpPr>
            <p:cNvPr id="18446" name="Text Box 5"/>
            <p:cNvSpPr txBox="1">
              <a:spLocks noChangeArrowheads="1"/>
            </p:cNvSpPr>
            <p:nvPr/>
          </p:nvSpPr>
          <p:spPr bwMode="auto">
            <a:xfrm>
              <a:off x="3552" y="1728"/>
              <a:ext cx="816" cy="980"/>
            </a:xfrm>
            <a:prstGeom prst="rect">
              <a:avLst/>
            </a:prstGeom>
            <a:noFill/>
            <a:ln w="9525">
              <a:noFill/>
              <a:miter lim="800000"/>
              <a:headEnd/>
              <a:tailEnd/>
            </a:ln>
          </p:spPr>
          <p:txBody>
            <a:bodyPr>
              <a:spAutoFit/>
            </a:bodyPr>
            <a:lstStyle/>
            <a:p>
              <a:pPr>
                <a:spcBef>
                  <a:spcPct val="50000"/>
                </a:spcBef>
              </a:pPr>
              <a:r>
                <a:rPr lang="en-US" sz="9600">
                  <a:sym typeface="Wingdings" pitchFamily="2" charset="2"/>
                </a:rPr>
                <a:t></a:t>
              </a:r>
              <a:endParaRPr lang="en-US" sz="9600"/>
            </a:p>
          </p:txBody>
        </p:sp>
        <p:sp>
          <p:nvSpPr>
            <p:cNvPr id="18447" name="Text Box 6"/>
            <p:cNvSpPr txBox="1">
              <a:spLocks noChangeArrowheads="1"/>
            </p:cNvSpPr>
            <p:nvPr/>
          </p:nvSpPr>
          <p:spPr bwMode="auto">
            <a:xfrm>
              <a:off x="1344" y="1104"/>
              <a:ext cx="480" cy="404"/>
            </a:xfrm>
            <a:prstGeom prst="rect">
              <a:avLst/>
            </a:prstGeom>
            <a:noFill/>
            <a:ln w="9525">
              <a:noFill/>
              <a:miter lim="800000"/>
              <a:headEnd/>
              <a:tailEnd/>
            </a:ln>
          </p:spPr>
          <p:txBody>
            <a:bodyPr>
              <a:spAutoFit/>
            </a:bodyPr>
            <a:lstStyle/>
            <a:p>
              <a:pPr>
                <a:spcBef>
                  <a:spcPct val="50000"/>
                </a:spcBef>
              </a:pPr>
              <a:r>
                <a:rPr lang="en-US" sz="3600" b="1"/>
                <a:t>A</a:t>
              </a:r>
              <a:endParaRPr lang="en-US"/>
            </a:p>
          </p:txBody>
        </p:sp>
        <p:sp>
          <p:nvSpPr>
            <p:cNvPr id="18448" name="Text Box 7"/>
            <p:cNvSpPr txBox="1">
              <a:spLocks noChangeArrowheads="1"/>
            </p:cNvSpPr>
            <p:nvPr/>
          </p:nvSpPr>
          <p:spPr bwMode="auto">
            <a:xfrm>
              <a:off x="3696" y="1104"/>
              <a:ext cx="480" cy="404"/>
            </a:xfrm>
            <a:prstGeom prst="rect">
              <a:avLst/>
            </a:prstGeom>
            <a:noFill/>
            <a:ln w="9525">
              <a:noFill/>
              <a:miter lim="800000"/>
              <a:headEnd/>
              <a:tailEnd/>
            </a:ln>
          </p:spPr>
          <p:txBody>
            <a:bodyPr>
              <a:spAutoFit/>
            </a:bodyPr>
            <a:lstStyle/>
            <a:p>
              <a:pPr>
                <a:spcBef>
                  <a:spcPct val="50000"/>
                </a:spcBef>
              </a:pPr>
              <a:r>
                <a:rPr lang="en-US" sz="3600" b="1"/>
                <a:t>B</a:t>
              </a:r>
              <a:endParaRPr lang="en-US"/>
            </a:p>
          </p:txBody>
        </p:sp>
      </p:grpSp>
      <p:sp>
        <p:nvSpPr>
          <p:cNvPr id="19464" name="Text Box 8"/>
          <p:cNvSpPr txBox="1">
            <a:spLocks noChangeArrowheads="1"/>
          </p:cNvSpPr>
          <p:nvPr/>
        </p:nvSpPr>
        <p:spPr bwMode="auto">
          <a:xfrm>
            <a:off x="685800" y="5486400"/>
            <a:ext cx="6629400" cy="457200"/>
          </a:xfrm>
          <a:prstGeom prst="rect">
            <a:avLst/>
          </a:prstGeom>
          <a:noFill/>
          <a:ln w="9525">
            <a:noFill/>
            <a:miter lim="800000"/>
            <a:headEnd/>
            <a:tailEnd/>
          </a:ln>
        </p:spPr>
        <p:txBody>
          <a:bodyPr>
            <a:spAutoFit/>
          </a:bodyPr>
          <a:lstStyle/>
          <a:p>
            <a:pPr algn="l">
              <a:spcBef>
                <a:spcPct val="50000"/>
              </a:spcBef>
            </a:pPr>
            <a:r>
              <a:rPr lang="en-US">
                <a:solidFill>
                  <a:schemeClr val="accent2"/>
                </a:solidFill>
              </a:rPr>
              <a:t>The bearing to aircraft A is 180°</a:t>
            </a:r>
            <a:endParaRPr lang="en-US"/>
          </a:p>
        </p:txBody>
      </p:sp>
      <p:sp>
        <p:nvSpPr>
          <p:cNvPr id="19465" name="Text Box 9"/>
          <p:cNvSpPr txBox="1">
            <a:spLocks noChangeArrowheads="1"/>
          </p:cNvSpPr>
          <p:nvPr/>
        </p:nvSpPr>
        <p:spPr bwMode="auto">
          <a:xfrm>
            <a:off x="685800" y="4953000"/>
            <a:ext cx="7924800" cy="457200"/>
          </a:xfrm>
          <a:prstGeom prst="rect">
            <a:avLst/>
          </a:prstGeom>
          <a:noFill/>
          <a:ln w="9525">
            <a:noFill/>
            <a:miter lim="800000"/>
            <a:headEnd/>
            <a:tailEnd/>
          </a:ln>
        </p:spPr>
        <p:txBody>
          <a:bodyPr>
            <a:spAutoFit/>
          </a:bodyPr>
          <a:lstStyle/>
          <a:p>
            <a:pPr algn="l">
              <a:spcBef>
                <a:spcPct val="50000"/>
              </a:spcBef>
            </a:pPr>
            <a:r>
              <a:rPr lang="en-US">
                <a:solidFill>
                  <a:srgbClr val="FF0000"/>
                </a:solidFill>
              </a:rPr>
              <a:t>Aircraft B is on a heading of 090°</a:t>
            </a:r>
            <a:endParaRPr lang="en-US"/>
          </a:p>
        </p:txBody>
      </p:sp>
      <p:grpSp>
        <p:nvGrpSpPr>
          <p:cNvPr id="3" name="Group 17"/>
          <p:cNvGrpSpPr>
            <a:grpSpLocks/>
          </p:cNvGrpSpPr>
          <p:nvPr/>
        </p:nvGrpSpPr>
        <p:grpSpPr bwMode="auto">
          <a:xfrm>
            <a:off x="6934200" y="2895600"/>
            <a:ext cx="1066800" cy="685800"/>
            <a:chOff x="4368" y="1824"/>
            <a:chExt cx="672" cy="432"/>
          </a:xfrm>
        </p:grpSpPr>
        <p:sp>
          <p:nvSpPr>
            <p:cNvPr id="18443" name="Line 11"/>
            <p:cNvSpPr>
              <a:spLocks noChangeShapeType="1"/>
            </p:cNvSpPr>
            <p:nvPr/>
          </p:nvSpPr>
          <p:spPr bwMode="auto">
            <a:xfrm rot="5400000" flipV="1">
              <a:off x="4704" y="1920"/>
              <a:ext cx="0" cy="672"/>
            </a:xfrm>
            <a:prstGeom prst="line">
              <a:avLst/>
            </a:prstGeom>
            <a:noFill/>
            <a:ln w="28575">
              <a:solidFill>
                <a:srgbClr val="FF0000"/>
              </a:solidFill>
              <a:round/>
              <a:headEnd/>
              <a:tailEnd type="triangle" w="med" len="med"/>
            </a:ln>
          </p:spPr>
          <p:txBody>
            <a:bodyPr wrap="none" anchor="ctr"/>
            <a:lstStyle/>
            <a:p>
              <a:endParaRPr lang="en-US"/>
            </a:p>
          </p:txBody>
        </p:sp>
        <p:sp>
          <p:nvSpPr>
            <p:cNvPr id="18444" name="Text Box 12"/>
            <p:cNvSpPr txBox="1">
              <a:spLocks noChangeArrowheads="1"/>
            </p:cNvSpPr>
            <p:nvPr/>
          </p:nvSpPr>
          <p:spPr bwMode="auto">
            <a:xfrm>
              <a:off x="4416" y="1824"/>
              <a:ext cx="528" cy="288"/>
            </a:xfrm>
            <a:prstGeom prst="rect">
              <a:avLst/>
            </a:prstGeom>
            <a:noFill/>
            <a:ln w="9525">
              <a:noFill/>
              <a:miter lim="800000"/>
              <a:headEnd/>
              <a:tailEnd/>
            </a:ln>
          </p:spPr>
          <p:txBody>
            <a:bodyPr>
              <a:spAutoFit/>
            </a:bodyPr>
            <a:lstStyle/>
            <a:p>
              <a:pPr algn="l">
                <a:spcBef>
                  <a:spcPct val="50000"/>
                </a:spcBef>
              </a:pPr>
              <a:r>
                <a:rPr lang="en-US">
                  <a:solidFill>
                    <a:srgbClr val="FF0000"/>
                  </a:solidFill>
                </a:rPr>
                <a:t>090°</a:t>
              </a:r>
            </a:p>
          </p:txBody>
        </p:sp>
      </p:grpSp>
      <p:grpSp>
        <p:nvGrpSpPr>
          <p:cNvPr id="4" name="Group 21"/>
          <p:cNvGrpSpPr>
            <a:grpSpLocks/>
          </p:cNvGrpSpPr>
          <p:nvPr/>
        </p:nvGrpSpPr>
        <p:grpSpPr bwMode="auto">
          <a:xfrm>
            <a:off x="3505200" y="3429000"/>
            <a:ext cx="3810000" cy="1600200"/>
            <a:chOff x="2208" y="2160"/>
            <a:chExt cx="2400" cy="1008"/>
          </a:xfrm>
        </p:grpSpPr>
        <p:sp>
          <p:nvSpPr>
            <p:cNvPr id="18440" name="Line 14"/>
            <p:cNvSpPr>
              <a:spLocks noChangeShapeType="1"/>
            </p:cNvSpPr>
            <p:nvPr/>
          </p:nvSpPr>
          <p:spPr bwMode="auto">
            <a:xfrm rot="10800000">
              <a:off x="2208" y="2208"/>
              <a:ext cx="1392" cy="0"/>
            </a:xfrm>
            <a:prstGeom prst="line">
              <a:avLst/>
            </a:prstGeom>
            <a:noFill/>
            <a:ln w="28575">
              <a:solidFill>
                <a:schemeClr val="accent2"/>
              </a:solidFill>
              <a:round/>
              <a:headEnd/>
              <a:tailEnd type="triangle" w="med" len="med"/>
            </a:ln>
          </p:spPr>
          <p:txBody>
            <a:bodyPr wrap="none" anchor="ctr"/>
            <a:lstStyle/>
            <a:p>
              <a:endParaRPr lang="en-US"/>
            </a:p>
          </p:txBody>
        </p:sp>
        <p:sp>
          <p:nvSpPr>
            <p:cNvPr id="18441" name="Text Box 16"/>
            <p:cNvSpPr txBox="1">
              <a:spLocks noChangeArrowheads="1"/>
            </p:cNvSpPr>
            <p:nvPr/>
          </p:nvSpPr>
          <p:spPr bwMode="auto">
            <a:xfrm>
              <a:off x="4032" y="2880"/>
              <a:ext cx="528" cy="288"/>
            </a:xfrm>
            <a:prstGeom prst="rect">
              <a:avLst/>
            </a:prstGeom>
            <a:noFill/>
            <a:ln w="9525">
              <a:noFill/>
              <a:miter lim="800000"/>
              <a:headEnd/>
              <a:tailEnd/>
            </a:ln>
          </p:spPr>
          <p:txBody>
            <a:bodyPr>
              <a:spAutoFit/>
            </a:bodyPr>
            <a:lstStyle/>
            <a:p>
              <a:pPr algn="l">
                <a:spcBef>
                  <a:spcPct val="50000"/>
                </a:spcBef>
              </a:pPr>
              <a:r>
                <a:rPr lang="en-US">
                  <a:solidFill>
                    <a:schemeClr val="tx2"/>
                  </a:solidFill>
                </a:rPr>
                <a:t>180°</a:t>
              </a:r>
            </a:p>
          </p:txBody>
        </p:sp>
        <p:sp>
          <p:nvSpPr>
            <p:cNvPr id="18442" name="AutoShape 18"/>
            <p:cNvSpPr>
              <a:spLocks noChangeArrowheads="1"/>
            </p:cNvSpPr>
            <p:nvPr/>
          </p:nvSpPr>
          <p:spPr bwMode="auto">
            <a:xfrm rot="10800000">
              <a:off x="3312" y="2160"/>
              <a:ext cx="1296"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50 h 21600"/>
                <a:gd name="T20" fmla="*/ 18433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565" y="10828"/>
                  </a:moveTo>
                  <a:cubicBezTo>
                    <a:pt x="16565" y="10819"/>
                    <a:pt x="16566" y="10809"/>
                    <a:pt x="16566" y="10800"/>
                  </a:cubicBezTo>
                  <a:cubicBezTo>
                    <a:pt x="16566" y="7615"/>
                    <a:pt x="13984" y="5034"/>
                    <a:pt x="10800" y="5034"/>
                  </a:cubicBezTo>
                  <a:cubicBezTo>
                    <a:pt x="7615" y="5034"/>
                    <a:pt x="5034" y="7615"/>
                    <a:pt x="5034" y="10800"/>
                  </a:cubicBezTo>
                  <a:cubicBezTo>
                    <a:pt x="5033" y="10927"/>
                    <a:pt x="5038" y="11054"/>
                    <a:pt x="5046" y="11181"/>
                  </a:cubicBezTo>
                  <a:lnTo>
                    <a:pt x="23" y="11515"/>
                  </a:lnTo>
                  <a:cubicBezTo>
                    <a:pt x="7" y="11277"/>
                    <a:pt x="0" y="11038"/>
                    <a:pt x="0" y="10800"/>
                  </a:cubicBezTo>
                  <a:cubicBezTo>
                    <a:pt x="0" y="4835"/>
                    <a:pt x="4835" y="0"/>
                    <a:pt x="10800" y="0"/>
                  </a:cubicBezTo>
                  <a:cubicBezTo>
                    <a:pt x="16764" y="0"/>
                    <a:pt x="21600" y="4835"/>
                    <a:pt x="21600" y="10800"/>
                  </a:cubicBezTo>
                  <a:cubicBezTo>
                    <a:pt x="21600" y="10818"/>
                    <a:pt x="21599" y="10836"/>
                    <a:pt x="21599" y="10854"/>
                  </a:cubicBezTo>
                  <a:lnTo>
                    <a:pt x="24299" y="10867"/>
                  </a:lnTo>
                  <a:lnTo>
                    <a:pt x="19056" y="16058"/>
                  </a:lnTo>
                  <a:lnTo>
                    <a:pt x="13865" y="10815"/>
                  </a:lnTo>
                  <a:lnTo>
                    <a:pt x="16565" y="10828"/>
                  </a:lnTo>
                  <a:close/>
                </a:path>
              </a:pathLst>
            </a:custGeom>
            <a:solidFill>
              <a:srgbClr val="FFFF00"/>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465">
                                            <p:txEl>
                                              <p:pRg st="0" end="0"/>
                                            </p:txEl>
                                          </p:spTgt>
                                        </p:tgtEl>
                                        <p:attrNameLst>
                                          <p:attrName>style.visibility</p:attrName>
                                        </p:attrNameLst>
                                      </p:cBhvr>
                                      <p:to>
                                        <p:strVal val="visible"/>
                                      </p:to>
                                    </p:set>
                                    <p:animEffect transition="in" filter="barn(outVertical)">
                                      <p:cBhvr>
                                        <p:cTn id="7" dur="500"/>
                                        <p:tgtEl>
                                          <p:spTgt spid="194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barn(outVertical)">
                                      <p:cBhvr>
                                        <p:cTn id="17" dur="500"/>
                                        <p:tgtEl>
                                          <p:spTgt spid="194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utoUpdateAnimBg="0"/>
      <p:bldP spid="1946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Review</a:t>
            </a:r>
          </a:p>
        </p:txBody>
      </p:sp>
      <p:sp>
        <p:nvSpPr>
          <p:cNvPr id="19459" name="Content Placeholder 2"/>
          <p:cNvSpPr>
            <a:spLocks noGrp="1"/>
          </p:cNvSpPr>
          <p:nvPr>
            <p:ph idx="1"/>
          </p:nvPr>
        </p:nvSpPr>
        <p:spPr/>
        <p:txBody>
          <a:bodyPr/>
          <a:lstStyle/>
          <a:p>
            <a:pPr marL="596646" indent="-514350">
              <a:buFont typeface="+mj-lt"/>
              <a:buAutoNum type="arabicPeriod"/>
            </a:pPr>
            <a:r>
              <a:rPr lang="en-US" dirty="0" smtClean="0"/>
              <a:t>What is the difference between magnetic and compass heading?</a:t>
            </a:r>
          </a:p>
          <a:p>
            <a:pPr marL="596646" indent="-514350">
              <a:buFont typeface="+mj-lt"/>
              <a:buAutoNum type="arabicPeriod"/>
            </a:pPr>
            <a:endParaRPr lang="en-US" dirty="0" smtClean="0"/>
          </a:p>
          <a:p>
            <a:pPr marL="596646" indent="-514350">
              <a:buFont typeface="+mj-lt"/>
              <a:buAutoNum type="arabicPeriod"/>
            </a:pPr>
            <a:r>
              <a:rPr lang="en-US" dirty="0" smtClean="0"/>
              <a:t>What is a </a:t>
            </a:r>
            <a:r>
              <a:rPr lang="en-US" dirty="0" err="1" smtClean="0"/>
              <a:t>rhumb</a:t>
            </a:r>
            <a:r>
              <a:rPr lang="en-US" dirty="0" smtClean="0"/>
              <a:t> line?</a:t>
            </a:r>
          </a:p>
          <a:p>
            <a:pPr marL="596646" indent="-514350">
              <a:buFont typeface="+mj-lt"/>
              <a:buAutoNum type="arabicPeriod"/>
            </a:pPr>
            <a:endParaRPr lang="en-US" dirty="0" smtClean="0"/>
          </a:p>
          <a:p>
            <a:pPr marL="596646" indent="-514350">
              <a:buFont typeface="+mj-lt"/>
              <a:buAutoNum type="arabicPeriod"/>
            </a:pPr>
            <a:r>
              <a:rPr lang="en-US" dirty="0" smtClean="0"/>
              <a:t>What is the length of a nautical mile?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Review</a:t>
            </a:r>
          </a:p>
        </p:txBody>
      </p:sp>
      <p:sp>
        <p:nvSpPr>
          <p:cNvPr id="6147" name="Content Placeholder 2"/>
          <p:cNvSpPr>
            <a:spLocks noGrp="1"/>
          </p:cNvSpPr>
          <p:nvPr>
            <p:ph idx="1"/>
          </p:nvPr>
        </p:nvSpPr>
        <p:spPr/>
        <p:txBody>
          <a:bodyPr/>
          <a:lstStyle/>
          <a:p>
            <a:pPr marL="596646" indent="-514350">
              <a:buFont typeface="+mj-lt"/>
              <a:buAutoNum type="arabicPeriod"/>
            </a:pPr>
            <a:r>
              <a:rPr lang="en-US" dirty="0" smtClean="0"/>
              <a:t>How often are GFA’s published?</a:t>
            </a:r>
          </a:p>
          <a:p>
            <a:pPr marL="596646" indent="-514350">
              <a:buFont typeface="+mj-lt"/>
              <a:buAutoNum type="arabicPeriod"/>
            </a:pPr>
            <a:endParaRPr lang="en-US" dirty="0" smtClean="0"/>
          </a:p>
          <a:p>
            <a:pPr marL="596646" indent="-514350">
              <a:buFont typeface="+mj-lt"/>
              <a:buAutoNum type="arabicPeriod"/>
            </a:pPr>
            <a:r>
              <a:rPr lang="en-US" dirty="0" smtClean="0"/>
              <a:t>Decode this TAF</a:t>
            </a:r>
          </a:p>
          <a:p>
            <a:pPr marL="425196" indent="-342900">
              <a:buNone/>
            </a:pPr>
            <a:r>
              <a:rPr lang="en-US" sz="1600" dirty="0" smtClean="0"/>
              <a:t>	TAF CYKZ 071742Z 0718/0806 15007KT P6SM FEW020 SCT060 OVC130 PROB40 0719/0724 VRB15G25KT 2SM +TSRA BR BKN020 OVC050CB </a:t>
            </a:r>
            <a:br>
              <a:rPr lang="en-US" sz="1600" dirty="0" smtClean="0"/>
            </a:br>
            <a:r>
              <a:rPr lang="en-US" sz="1600" dirty="0" smtClean="0"/>
              <a:t>FM080000 05003KT P6SM BKN110 TEMPO 0800/0803 P6SM -SHRA BKN015 </a:t>
            </a:r>
            <a:br>
              <a:rPr lang="en-US" sz="1600" dirty="0" smtClean="0"/>
            </a:br>
            <a:r>
              <a:rPr lang="en-US" sz="1600" dirty="0" smtClean="0"/>
              <a:t>FM080300 02005KT 3SM SHRA BR OVC008 PROB30 0803/0806 VRB20G35KT </a:t>
            </a:r>
            <a:br>
              <a:rPr lang="en-US" sz="1600" dirty="0" smtClean="0"/>
            </a:br>
            <a:r>
              <a:rPr lang="en-US" sz="1600" dirty="0" smtClean="0"/>
              <a:t>11/2SM +TSRA BR OVC006CB </a:t>
            </a:r>
            <a:br>
              <a:rPr lang="en-US" sz="1600" dirty="0" smtClean="0"/>
            </a:br>
            <a:r>
              <a:rPr lang="en-US" sz="1600" dirty="0" smtClean="0"/>
              <a:t>RMK NXT FCST BY 080000Z=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Documents and Settings\Jurij Bilyk\My Documents\My Pictures\Flying Schol PP\AirlinersNetPhotoID273855.jpg"/>
          <p:cNvPicPr>
            <a:picLocks noChangeAspect="1" noChangeArrowheads="1"/>
          </p:cNvPicPr>
          <p:nvPr/>
        </p:nvPicPr>
        <p:blipFill>
          <a:blip r:embed="rId2" cstate="print"/>
          <a:srcRect/>
          <a:stretch>
            <a:fillRect/>
          </a:stretch>
        </p:blipFill>
        <p:spPr bwMode="auto">
          <a:xfrm>
            <a:off x="-914400" y="0"/>
            <a:ext cx="10515600" cy="7137400"/>
          </a:xfrm>
          <a:prstGeom prst="rect">
            <a:avLst/>
          </a:prstGeom>
          <a:noFill/>
          <a:ln w="9525">
            <a:noFill/>
            <a:miter lim="800000"/>
            <a:headEnd/>
            <a:tailEnd/>
          </a:ln>
        </p:spPr>
      </p:pic>
      <p:sp>
        <p:nvSpPr>
          <p:cNvPr id="20483" name="Rectangle 2"/>
          <p:cNvSpPr>
            <a:spLocks noGrp="1" noChangeArrowheads="1"/>
          </p:cNvSpPr>
          <p:nvPr>
            <p:ph type="title"/>
          </p:nvPr>
        </p:nvSpPr>
        <p:spPr>
          <a:xfrm>
            <a:off x="2667000" y="1981200"/>
            <a:ext cx="6477000" cy="1143000"/>
          </a:xfrm>
        </p:spPr>
        <p:txBody>
          <a:bodyPr>
            <a:normAutofit fontScale="90000"/>
          </a:bodyPr>
          <a:lstStyle/>
          <a:p>
            <a:r>
              <a:rPr lang="en-US" dirty="0" smtClean="0">
                <a:solidFill>
                  <a:schemeClr val="bg1"/>
                </a:solidFill>
              </a:rPr>
              <a:t>Latitude, Longitude and the Earth’s Magnetism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Earth</a:t>
            </a:r>
            <a:endParaRPr lang="en-CA" dirty="0"/>
          </a:p>
        </p:txBody>
      </p:sp>
      <p:sp>
        <p:nvSpPr>
          <p:cNvPr id="3" name="Content Placeholder 2"/>
          <p:cNvSpPr>
            <a:spLocks noGrp="1"/>
          </p:cNvSpPr>
          <p:nvPr>
            <p:ph idx="1"/>
          </p:nvPr>
        </p:nvSpPr>
        <p:spPr/>
        <p:txBody>
          <a:bodyPr/>
          <a:lstStyle/>
          <a:p>
            <a:r>
              <a:rPr lang="en-CA" dirty="0" smtClean="0"/>
              <a:t>Earth is an oblate spheroid; a sphere flattened at the top and bottom</a:t>
            </a:r>
          </a:p>
          <a:p>
            <a:r>
              <a:rPr lang="en-CA" dirty="0" smtClean="0"/>
              <a:t>Surface of the globe is divide into geometrical pattern of intersecting circles called </a:t>
            </a:r>
            <a:r>
              <a:rPr lang="en-CA" b="1" dirty="0" err="1" smtClean="0"/>
              <a:t>graticule</a:t>
            </a:r>
            <a:endParaRPr lang="en-CA" b="1" dirty="0" smtClean="0"/>
          </a:p>
          <a:p>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Earth’s Magnetism</a:t>
            </a:r>
            <a:endParaRPr lang="en-CA" dirty="0"/>
          </a:p>
        </p:txBody>
      </p:sp>
      <p:sp>
        <p:nvSpPr>
          <p:cNvPr id="3" name="Content Placeholder 2"/>
          <p:cNvSpPr>
            <a:spLocks noGrp="1"/>
          </p:cNvSpPr>
          <p:nvPr>
            <p:ph idx="1"/>
          </p:nvPr>
        </p:nvSpPr>
        <p:spPr/>
        <p:txBody>
          <a:bodyPr/>
          <a:lstStyle/>
          <a:p>
            <a:r>
              <a:rPr lang="en-CA" dirty="0" smtClean="0"/>
              <a:t>Earth is a giant magnet</a:t>
            </a:r>
          </a:p>
          <a:p>
            <a:r>
              <a:rPr lang="en-CA" dirty="0" smtClean="0"/>
              <a:t>Invisible lines of force link the two poles, creating a magnetic field which encircles the planet</a:t>
            </a:r>
          </a:p>
          <a:p>
            <a:r>
              <a:rPr lang="en-CA" dirty="0" smtClean="0"/>
              <a:t>Form magnetic meridians</a:t>
            </a:r>
          </a:p>
          <a:p>
            <a:r>
              <a:rPr lang="en-CA" dirty="0" smtClean="0"/>
              <a:t>Lines of force are horizontal, parallel with the Earth’s surface at the equator and more vertical near the poles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Meridians of Longitude</a:t>
            </a:r>
          </a:p>
        </p:txBody>
      </p:sp>
      <p:sp>
        <p:nvSpPr>
          <p:cNvPr id="21507" name="Content Placeholder 3"/>
          <p:cNvSpPr>
            <a:spLocks noGrp="1"/>
          </p:cNvSpPr>
          <p:nvPr>
            <p:ph idx="1"/>
          </p:nvPr>
        </p:nvSpPr>
        <p:spPr/>
        <p:txBody>
          <a:bodyPr/>
          <a:lstStyle/>
          <a:p>
            <a:pPr>
              <a:spcBef>
                <a:spcPct val="50000"/>
              </a:spcBef>
            </a:pPr>
            <a:r>
              <a:rPr lang="en-US" sz="2800" dirty="0" smtClean="0"/>
              <a:t>Semi-great circles that join the geographic poles of the earth</a:t>
            </a:r>
          </a:p>
          <a:p>
            <a:pPr>
              <a:spcBef>
                <a:spcPct val="50000"/>
              </a:spcBef>
            </a:pPr>
            <a:r>
              <a:rPr lang="en-US" sz="2800" dirty="0" smtClean="0"/>
              <a:t>They are measured from 0 to 180 degrees East and West of the </a:t>
            </a:r>
            <a:r>
              <a:rPr lang="en-US" sz="2800" b="1" dirty="0" smtClean="0"/>
              <a:t>Prime Meridian</a:t>
            </a:r>
            <a:r>
              <a:rPr lang="en-US" sz="2800" dirty="0" smtClean="0"/>
              <a:t>, which runs through Greenwich, England</a:t>
            </a:r>
          </a:p>
          <a:p>
            <a:pPr>
              <a:spcBef>
                <a:spcPct val="50000"/>
              </a:spcBef>
            </a:pPr>
            <a:r>
              <a:rPr lang="en-US" sz="2800" dirty="0" smtClean="0"/>
              <a:t>The meridian opposite the Prime Meridian is called the </a:t>
            </a:r>
            <a:r>
              <a:rPr lang="en-US" sz="2800" b="1" dirty="0" smtClean="0"/>
              <a:t>International Date Line; </a:t>
            </a:r>
            <a:r>
              <a:rPr lang="en-US" sz="2800" dirty="0" smtClean="0"/>
              <a:t>time changes by a day (180°)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Meridians of Longitude</a:t>
            </a:r>
          </a:p>
        </p:txBody>
      </p:sp>
      <p:sp>
        <p:nvSpPr>
          <p:cNvPr id="22531" name="Content Placeholder 2"/>
          <p:cNvSpPr>
            <a:spLocks noGrp="1"/>
          </p:cNvSpPr>
          <p:nvPr>
            <p:ph idx="1"/>
          </p:nvPr>
        </p:nvSpPr>
        <p:spPr/>
        <p:txBody>
          <a:bodyPr/>
          <a:lstStyle/>
          <a:p>
            <a:r>
              <a:rPr lang="en-US" smtClean="0"/>
              <a:t>Longitude is measured in degrees, minutes and seconds</a:t>
            </a:r>
          </a:p>
          <a:p>
            <a:r>
              <a:rPr lang="en-US" smtClean="0"/>
              <a:t>There are 60 minutes in a degree and 60 seconds in a minute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2" cstate="print"/>
          <a:srcRect/>
          <a:stretch>
            <a:fillRect/>
          </a:stretch>
        </p:blipFill>
        <p:spPr bwMode="auto">
          <a:xfrm>
            <a:off x="1600200" y="-6350"/>
            <a:ext cx="6769100" cy="6864350"/>
          </a:xfrm>
          <a:prstGeom prst="rect">
            <a:avLst/>
          </a:prstGeom>
          <a:noFill/>
          <a:ln w="38100">
            <a:noFill/>
            <a:miter lim="800000"/>
            <a:headEnd/>
            <a:tailEnd/>
          </a:ln>
        </p:spPr>
      </p:pic>
    </p:spTree>
    <p:extLst>
      <p:ext uri="{BB962C8B-B14F-4D97-AF65-F5344CB8AC3E}">
        <p14:creationId xmlns:p14="http://schemas.microsoft.com/office/powerpoint/2010/main" val="33985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Parallels of Latitude</a:t>
            </a:r>
          </a:p>
        </p:txBody>
      </p:sp>
      <p:sp>
        <p:nvSpPr>
          <p:cNvPr id="23555" name="Content Placeholder 3"/>
          <p:cNvSpPr>
            <a:spLocks noGrp="1"/>
          </p:cNvSpPr>
          <p:nvPr>
            <p:ph idx="1"/>
          </p:nvPr>
        </p:nvSpPr>
        <p:spPr/>
        <p:txBody>
          <a:bodyPr/>
          <a:lstStyle/>
          <a:p>
            <a:pPr>
              <a:spcBef>
                <a:spcPct val="50000"/>
              </a:spcBef>
            </a:pPr>
            <a:r>
              <a:rPr lang="en-US" dirty="0" smtClean="0"/>
              <a:t>Circles on the earth’s surface which lie parallel to the equator</a:t>
            </a:r>
          </a:p>
          <a:p>
            <a:pPr>
              <a:spcBef>
                <a:spcPct val="50000"/>
              </a:spcBef>
            </a:pPr>
            <a:r>
              <a:rPr lang="en-US" dirty="0" smtClean="0"/>
              <a:t>They are measured from 0 to 90 degrees north and south of the </a:t>
            </a:r>
            <a:r>
              <a:rPr lang="en-US" b="1" dirty="0" smtClean="0"/>
              <a:t>Equator</a:t>
            </a:r>
            <a:endParaRPr lang="en-US" dirty="0" smtClean="0"/>
          </a:p>
          <a:p>
            <a:pPr>
              <a:spcBef>
                <a:spcPct val="50000"/>
              </a:spcBef>
            </a:pPr>
            <a:r>
              <a:rPr lang="en-US" dirty="0" smtClean="0"/>
              <a:t>Latitude is also measured in degrees, minutes and seconds</a:t>
            </a:r>
          </a:p>
          <a:p>
            <a:pPr>
              <a:spcBef>
                <a:spcPct val="50000"/>
              </a:spcBef>
            </a:pPr>
            <a:r>
              <a:rPr lang="en-US" dirty="0" smtClean="0"/>
              <a:t>Each minute of latitude represents 1 NM in distance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4"/>
          <p:cNvPicPr>
            <a:picLocks noChangeAspect="1" noChangeArrowheads="1"/>
          </p:cNvPicPr>
          <p:nvPr/>
        </p:nvPicPr>
        <p:blipFill>
          <a:blip r:embed="rId2" cstate="print"/>
          <a:srcRect/>
          <a:stretch>
            <a:fillRect/>
          </a:stretch>
        </p:blipFill>
        <p:spPr bwMode="auto">
          <a:xfrm>
            <a:off x="1600200" y="9525"/>
            <a:ext cx="6696075" cy="6848475"/>
          </a:xfrm>
          <a:prstGeom prst="rect">
            <a:avLst/>
          </a:prstGeom>
          <a:noFill/>
          <a:ln w="38100">
            <a:noFill/>
            <a:miter lim="800000"/>
            <a:headEnd/>
            <a:tailEnd/>
          </a:ln>
        </p:spPr>
      </p:pic>
    </p:spTree>
    <p:extLst>
      <p:ext uri="{BB962C8B-B14F-4D97-AF65-F5344CB8AC3E}">
        <p14:creationId xmlns:p14="http://schemas.microsoft.com/office/powerpoint/2010/main" val="29805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Geographical Coordinates</a:t>
            </a:r>
          </a:p>
        </p:txBody>
      </p:sp>
      <p:sp>
        <p:nvSpPr>
          <p:cNvPr id="24579" name="Content Placeholder 3"/>
          <p:cNvSpPr>
            <a:spLocks noGrp="1"/>
          </p:cNvSpPr>
          <p:nvPr>
            <p:ph idx="1"/>
          </p:nvPr>
        </p:nvSpPr>
        <p:spPr/>
        <p:txBody>
          <a:bodyPr/>
          <a:lstStyle/>
          <a:p>
            <a:pPr>
              <a:spcBef>
                <a:spcPct val="50000"/>
              </a:spcBef>
            </a:pPr>
            <a:r>
              <a:rPr lang="en-US" sz="2800" smtClean="0"/>
              <a:t>The location of any object on the earth’s surface can be expressed by its relation to the lines of latitude and longitude</a:t>
            </a:r>
          </a:p>
          <a:p>
            <a:pPr>
              <a:spcBef>
                <a:spcPct val="50000"/>
              </a:spcBef>
            </a:pPr>
            <a:r>
              <a:rPr lang="en-US" sz="2800" smtClean="0"/>
              <a:t>On most maps, the lines representing the meridians and parallels are numbered, and each tick on these lines represents one minute</a:t>
            </a:r>
          </a:p>
          <a:p>
            <a:pPr>
              <a:spcBef>
                <a:spcPct val="50000"/>
              </a:spcBef>
            </a:pPr>
            <a:r>
              <a:rPr lang="en-US" sz="2800" smtClean="0"/>
              <a:t>The latitude of an object is always given first</a:t>
            </a:r>
          </a:p>
          <a:p>
            <a:pPr>
              <a:spcBef>
                <a:spcPct val="50000"/>
              </a:spcBef>
            </a:pPr>
            <a:r>
              <a:rPr lang="en-US" sz="2800" smtClean="0"/>
              <a:t>i.e. N46° 21’ 10” W72° 40’ 46”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descr="Geographical Coordinates"/>
          <p:cNvPicPr>
            <a:picLocks noGrp="1" noChangeAspect="1" noChangeArrowheads="1"/>
          </p:cNvPicPr>
          <p:nvPr>
            <p:ph idx="1"/>
          </p:nvPr>
        </p:nvPicPr>
        <p:blipFill>
          <a:blip r:embed="rId2"/>
          <a:srcRect/>
          <a:stretch>
            <a:fillRect/>
          </a:stretch>
        </p:blipFill>
        <p:spPr bwMode="auto">
          <a:xfrm>
            <a:off x="1295400" y="300469"/>
            <a:ext cx="6807327" cy="6592197"/>
          </a:xfrm>
          <a:prstGeom prst="rect">
            <a:avLst/>
          </a:prstGeom>
          <a:noFill/>
        </p:spPr>
      </p:pic>
      <p:cxnSp>
        <p:nvCxnSpPr>
          <p:cNvPr id="7" name="Straight Arrow Connector 6"/>
          <p:cNvCxnSpPr/>
          <p:nvPr/>
        </p:nvCxnSpPr>
        <p:spPr>
          <a:xfrm flipV="1">
            <a:off x="304800" y="1417638"/>
            <a:ext cx="1371600" cy="944562"/>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p:cNvCxnSpPr/>
          <p:nvPr/>
        </p:nvCxnSpPr>
        <p:spPr>
          <a:xfrm flipH="1" flipV="1">
            <a:off x="2514600" y="859739"/>
            <a:ext cx="762000" cy="1197661"/>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304800" y="2667000"/>
            <a:ext cx="1418978" cy="461665"/>
          </a:xfrm>
          <a:prstGeom prst="rect">
            <a:avLst/>
          </a:prstGeom>
          <a:noFill/>
        </p:spPr>
        <p:txBody>
          <a:bodyPr wrap="none" rtlCol="0">
            <a:spAutoFit/>
          </a:bodyPr>
          <a:lstStyle/>
          <a:p>
            <a:r>
              <a:rPr lang="en-CA" sz="2400" dirty="0" smtClean="0"/>
              <a:t>Longitude</a:t>
            </a:r>
            <a:endParaRPr lang="en-CA" dirty="0"/>
          </a:p>
        </p:txBody>
      </p:sp>
      <p:sp>
        <p:nvSpPr>
          <p:cNvPr id="11" name="TextBox 10"/>
          <p:cNvSpPr txBox="1"/>
          <p:nvPr/>
        </p:nvSpPr>
        <p:spPr>
          <a:xfrm>
            <a:off x="3276600" y="1889919"/>
            <a:ext cx="1197764" cy="461665"/>
          </a:xfrm>
          <a:prstGeom prst="rect">
            <a:avLst/>
          </a:prstGeom>
          <a:noFill/>
        </p:spPr>
        <p:txBody>
          <a:bodyPr wrap="none" rtlCol="0">
            <a:spAutoFit/>
          </a:bodyPr>
          <a:lstStyle/>
          <a:p>
            <a:r>
              <a:rPr lang="en-CA" sz="2400" dirty="0" smtClean="0"/>
              <a:t>Latitude</a:t>
            </a:r>
            <a:endParaRPr lang="en-CA" dirty="0"/>
          </a:p>
        </p:txBody>
      </p:sp>
    </p:spTree>
    <p:extLst>
      <p:ext uri="{BB962C8B-B14F-4D97-AF65-F5344CB8AC3E}">
        <p14:creationId xmlns:p14="http://schemas.microsoft.com/office/powerpoint/2010/main" val="171920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Topics to be covered today</a:t>
            </a:r>
          </a:p>
        </p:txBody>
      </p:sp>
      <p:sp>
        <p:nvSpPr>
          <p:cNvPr id="7171" name="Content Placeholder 2"/>
          <p:cNvSpPr>
            <a:spLocks noGrp="1"/>
          </p:cNvSpPr>
          <p:nvPr>
            <p:ph idx="1"/>
          </p:nvPr>
        </p:nvSpPr>
        <p:spPr/>
        <p:txBody>
          <a:bodyPr/>
          <a:lstStyle/>
          <a:p>
            <a:r>
              <a:rPr lang="en-US" dirty="0" smtClean="0"/>
              <a:t>Definitions</a:t>
            </a:r>
          </a:p>
          <a:p>
            <a:r>
              <a:rPr lang="en-US" dirty="0" smtClean="0"/>
              <a:t>Latitude and Longitude</a:t>
            </a:r>
          </a:p>
          <a:p>
            <a:r>
              <a:rPr lang="en-US" dirty="0" smtClean="0"/>
              <a:t>Earth’s Magnetism</a:t>
            </a:r>
          </a:p>
          <a:p>
            <a:r>
              <a:rPr lang="en-US" dirty="0" smtClean="0"/>
              <a:t>Compass Errors</a:t>
            </a:r>
          </a:p>
          <a:p>
            <a:r>
              <a:rPr lang="en-US" dirty="0" smtClean="0"/>
              <a:t>Projections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Jurij Bilyk\My Documents\My Pictures\Flying Schol PP\vnc.jpeg"/>
          <p:cNvPicPr>
            <a:picLocks noChangeAspect="1" noChangeArrowheads="1"/>
          </p:cNvPicPr>
          <p:nvPr/>
        </p:nvPicPr>
        <p:blipFill>
          <a:blip r:embed="rId2" cstate="print"/>
          <a:srcRect/>
          <a:stretch>
            <a:fillRect/>
          </a:stretch>
        </p:blipFill>
        <p:spPr bwMode="auto">
          <a:xfrm>
            <a:off x="-228600" y="-614363"/>
            <a:ext cx="9372600" cy="7472363"/>
          </a:xfrm>
          <a:prstGeom prst="rect">
            <a:avLst/>
          </a:prstGeom>
          <a:noFill/>
          <a:ln w="9525">
            <a:noFill/>
            <a:miter lim="800000"/>
            <a:headEnd/>
            <a:tailEnd/>
          </a:ln>
        </p:spPr>
      </p:pic>
      <p:sp>
        <p:nvSpPr>
          <p:cNvPr id="25603" name="Text Box 6"/>
          <p:cNvSpPr txBox="1">
            <a:spLocks noChangeArrowheads="1"/>
          </p:cNvSpPr>
          <p:nvPr/>
        </p:nvSpPr>
        <p:spPr bwMode="auto">
          <a:xfrm>
            <a:off x="0" y="3200400"/>
            <a:ext cx="838200" cy="228600"/>
          </a:xfrm>
          <a:prstGeom prst="rect">
            <a:avLst/>
          </a:prstGeom>
          <a:noFill/>
          <a:ln w="9525">
            <a:noFill/>
            <a:miter lim="800000"/>
            <a:headEnd/>
            <a:tailEnd/>
          </a:ln>
        </p:spPr>
        <p:txBody>
          <a:bodyPr>
            <a:spAutoFit/>
          </a:bodyPr>
          <a:lstStyle/>
          <a:p>
            <a:pPr algn="l">
              <a:spcBef>
                <a:spcPct val="50000"/>
              </a:spcBef>
            </a:pPr>
            <a:r>
              <a:rPr lang="en-US" sz="900" b="1" i="1">
                <a:solidFill>
                  <a:srgbClr val="292929"/>
                </a:solidFill>
              </a:rPr>
              <a:t>50° 30’</a:t>
            </a:r>
          </a:p>
        </p:txBody>
      </p:sp>
      <p:grpSp>
        <p:nvGrpSpPr>
          <p:cNvPr id="2" name="Group 15"/>
          <p:cNvGrpSpPr>
            <a:grpSpLocks/>
          </p:cNvGrpSpPr>
          <p:nvPr/>
        </p:nvGrpSpPr>
        <p:grpSpPr bwMode="auto">
          <a:xfrm>
            <a:off x="-76200" y="2895600"/>
            <a:ext cx="3505200" cy="822325"/>
            <a:chOff x="-48" y="1824"/>
            <a:chExt cx="2208" cy="518"/>
          </a:xfrm>
        </p:grpSpPr>
        <p:sp>
          <p:nvSpPr>
            <p:cNvPr id="25615" name="Oval 8"/>
            <p:cNvSpPr>
              <a:spLocks noChangeArrowheads="1"/>
            </p:cNvSpPr>
            <p:nvPr/>
          </p:nvSpPr>
          <p:spPr bwMode="auto">
            <a:xfrm>
              <a:off x="-48" y="1968"/>
              <a:ext cx="432" cy="288"/>
            </a:xfrm>
            <a:prstGeom prst="ellipse">
              <a:avLst/>
            </a:prstGeom>
            <a:noFill/>
            <a:ln w="12700">
              <a:solidFill>
                <a:srgbClr val="FF0000"/>
              </a:solidFill>
              <a:round/>
              <a:headEnd/>
              <a:tailEnd/>
            </a:ln>
          </p:spPr>
          <p:txBody>
            <a:bodyPr wrap="none" anchor="ctr"/>
            <a:lstStyle/>
            <a:p>
              <a:endParaRPr lang="en-CA"/>
            </a:p>
          </p:txBody>
        </p:sp>
        <p:sp>
          <p:nvSpPr>
            <p:cNvPr id="25616" name="Line 9"/>
            <p:cNvSpPr>
              <a:spLocks noChangeShapeType="1"/>
            </p:cNvSpPr>
            <p:nvPr/>
          </p:nvSpPr>
          <p:spPr bwMode="auto">
            <a:xfrm flipV="1">
              <a:off x="336" y="1968"/>
              <a:ext cx="384" cy="48"/>
            </a:xfrm>
            <a:prstGeom prst="line">
              <a:avLst/>
            </a:prstGeom>
            <a:noFill/>
            <a:ln w="12700">
              <a:solidFill>
                <a:srgbClr val="FF0000"/>
              </a:solidFill>
              <a:round/>
              <a:headEnd/>
              <a:tailEnd/>
            </a:ln>
          </p:spPr>
          <p:txBody>
            <a:bodyPr wrap="none" anchor="ctr"/>
            <a:lstStyle/>
            <a:p>
              <a:endParaRPr lang="en-US"/>
            </a:p>
          </p:txBody>
        </p:sp>
        <p:sp>
          <p:nvSpPr>
            <p:cNvPr id="25617" name="Text Box 10"/>
            <p:cNvSpPr txBox="1">
              <a:spLocks noChangeArrowheads="1"/>
            </p:cNvSpPr>
            <p:nvPr/>
          </p:nvSpPr>
          <p:spPr bwMode="auto">
            <a:xfrm>
              <a:off x="672" y="1824"/>
              <a:ext cx="1488" cy="518"/>
            </a:xfrm>
            <a:prstGeom prst="rect">
              <a:avLst/>
            </a:prstGeom>
            <a:noFill/>
            <a:ln w="9525">
              <a:noFill/>
              <a:miter lim="800000"/>
              <a:headEnd/>
              <a:tailEnd/>
            </a:ln>
          </p:spPr>
          <p:txBody>
            <a:bodyPr>
              <a:spAutoFit/>
            </a:bodyPr>
            <a:lstStyle/>
            <a:p>
              <a:pPr algn="l">
                <a:spcBef>
                  <a:spcPct val="50000"/>
                </a:spcBef>
              </a:pPr>
              <a:r>
                <a:rPr lang="en-US">
                  <a:solidFill>
                    <a:srgbClr val="FF0000"/>
                  </a:solidFill>
                </a:rPr>
                <a:t>Parallel of Latitude</a:t>
              </a:r>
            </a:p>
          </p:txBody>
        </p:sp>
      </p:grpSp>
      <p:grpSp>
        <p:nvGrpSpPr>
          <p:cNvPr id="3" name="Group 19"/>
          <p:cNvGrpSpPr>
            <a:grpSpLocks/>
          </p:cNvGrpSpPr>
          <p:nvPr/>
        </p:nvGrpSpPr>
        <p:grpSpPr bwMode="auto">
          <a:xfrm>
            <a:off x="6400800" y="3733800"/>
            <a:ext cx="2133600" cy="457200"/>
            <a:chOff x="4032" y="2352"/>
            <a:chExt cx="1344" cy="288"/>
          </a:xfrm>
        </p:grpSpPr>
        <p:sp>
          <p:nvSpPr>
            <p:cNvPr id="25613" name="Line 12"/>
            <p:cNvSpPr>
              <a:spLocks noChangeShapeType="1"/>
            </p:cNvSpPr>
            <p:nvPr/>
          </p:nvSpPr>
          <p:spPr bwMode="auto">
            <a:xfrm>
              <a:off x="4032" y="2496"/>
              <a:ext cx="528" cy="0"/>
            </a:xfrm>
            <a:prstGeom prst="line">
              <a:avLst/>
            </a:prstGeom>
            <a:noFill/>
            <a:ln w="12700">
              <a:solidFill>
                <a:srgbClr val="FF0000"/>
              </a:solidFill>
              <a:round/>
              <a:headEnd/>
              <a:tailEnd/>
            </a:ln>
          </p:spPr>
          <p:txBody>
            <a:bodyPr wrap="none" anchor="ctr"/>
            <a:lstStyle/>
            <a:p>
              <a:endParaRPr lang="en-US"/>
            </a:p>
          </p:txBody>
        </p:sp>
        <p:sp>
          <p:nvSpPr>
            <p:cNvPr id="25614" name="Text Box 13"/>
            <p:cNvSpPr txBox="1">
              <a:spLocks noChangeArrowheads="1"/>
            </p:cNvSpPr>
            <p:nvPr/>
          </p:nvSpPr>
          <p:spPr bwMode="auto">
            <a:xfrm>
              <a:off x="4512" y="2352"/>
              <a:ext cx="864" cy="288"/>
            </a:xfrm>
            <a:prstGeom prst="rect">
              <a:avLst/>
            </a:prstGeom>
            <a:noFill/>
            <a:ln w="9525">
              <a:noFill/>
              <a:miter lim="800000"/>
              <a:headEnd/>
              <a:tailEnd/>
            </a:ln>
          </p:spPr>
          <p:txBody>
            <a:bodyPr>
              <a:spAutoFit/>
            </a:bodyPr>
            <a:lstStyle/>
            <a:p>
              <a:pPr algn="l">
                <a:spcBef>
                  <a:spcPct val="50000"/>
                </a:spcBef>
              </a:pPr>
              <a:r>
                <a:rPr lang="en-US">
                  <a:solidFill>
                    <a:srgbClr val="FF0000"/>
                  </a:solidFill>
                </a:rPr>
                <a:t>N50° 26’</a:t>
              </a:r>
            </a:p>
          </p:txBody>
        </p:sp>
      </p:grpSp>
      <p:grpSp>
        <p:nvGrpSpPr>
          <p:cNvPr id="4" name="Group 16"/>
          <p:cNvGrpSpPr>
            <a:grpSpLocks/>
          </p:cNvGrpSpPr>
          <p:nvPr/>
        </p:nvGrpSpPr>
        <p:grpSpPr bwMode="auto">
          <a:xfrm>
            <a:off x="4724400" y="5562600"/>
            <a:ext cx="3733800" cy="1295400"/>
            <a:chOff x="2976" y="3504"/>
            <a:chExt cx="2352" cy="816"/>
          </a:xfrm>
        </p:grpSpPr>
        <p:sp>
          <p:nvSpPr>
            <p:cNvPr id="25610" name="Oval 3"/>
            <p:cNvSpPr>
              <a:spLocks noChangeArrowheads="1"/>
            </p:cNvSpPr>
            <p:nvPr/>
          </p:nvSpPr>
          <p:spPr bwMode="auto">
            <a:xfrm>
              <a:off x="2976" y="3888"/>
              <a:ext cx="240" cy="432"/>
            </a:xfrm>
            <a:prstGeom prst="ellipse">
              <a:avLst/>
            </a:prstGeom>
            <a:noFill/>
            <a:ln w="12700">
              <a:solidFill>
                <a:srgbClr val="FF0000"/>
              </a:solidFill>
              <a:round/>
              <a:headEnd/>
              <a:tailEnd/>
            </a:ln>
          </p:spPr>
          <p:txBody>
            <a:bodyPr wrap="none" anchor="ctr"/>
            <a:lstStyle/>
            <a:p>
              <a:endParaRPr lang="en-CA"/>
            </a:p>
          </p:txBody>
        </p:sp>
        <p:sp>
          <p:nvSpPr>
            <p:cNvPr id="25611" name="Line 4"/>
            <p:cNvSpPr>
              <a:spLocks noChangeShapeType="1"/>
            </p:cNvSpPr>
            <p:nvPr/>
          </p:nvSpPr>
          <p:spPr bwMode="auto">
            <a:xfrm flipV="1">
              <a:off x="3216" y="3696"/>
              <a:ext cx="336" cy="336"/>
            </a:xfrm>
            <a:prstGeom prst="line">
              <a:avLst/>
            </a:prstGeom>
            <a:noFill/>
            <a:ln w="12700">
              <a:solidFill>
                <a:srgbClr val="FF0000"/>
              </a:solidFill>
              <a:round/>
              <a:headEnd/>
              <a:tailEnd/>
            </a:ln>
          </p:spPr>
          <p:txBody>
            <a:bodyPr wrap="none" anchor="ctr"/>
            <a:lstStyle/>
            <a:p>
              <a:endParaRPr lang="en-US"/>
            </a:p>
          </p:txBody>
        </p:sp>
        <p:sp>
          <p:nvSpPr>
            <p:cNvPr id="25612" name="Text Box 5"/>
            <p:cNvSpPr txBox="1">
              <a:spLocks noChangeArrowheads="1"/>
            </p:cNvSpPr>
            <p:nvPr/>
          </p:nvSpPr>
          <p:spPr bwMode="auto">
            <a:xfrm>
              <a:off x="3552" y="3504"/>
              <a:ext cx="1776" cy="518"/>
            </a:xfrm>
            <a:prstGeom prst="rect">
              <a:avLst/>
            </a:prstGeom>
            <a:noFill/>
            <a:ln w="9525">
              <a:noFill/>
              <a:miter lim="800000"/>
              <a:headEnd/>
              <a:tailEnd/>
            </a:ln>
          </p:spPr>
          <p:txBody>
            <a:bodyPr>
              <a:spAutoFit/>
            </a:bodyPr>
            <a:lstStyle/>
            <a:p>
              <a:pPr algn="l">
                <a:spcBef>
                  <a:spcPct val="50000"/>
                </a:spcBef>
              </a:pPr>
              <a:r>
                <a:rPr lang="en-US">
                  <a:solidFill>
                    <a:srgbClr val="FF0000"/>
                  </a:solidFill>
                </a:rPr>
                <a:t>Meridian of Longitude</a:t>
              </a:r>
            </a:p>
          </p:txBody>
        </p:sp>
      </p:grpSp>
      <p:grpSp>
        <p:nvGrpSpPr>
          <p:cNvPr id="5" name="Group 20"/>
          <p:cNvGrpSpPr>
            <a:grpSpLocks/>
          </p:cNvGrpSpPr>
          <p:nvPr/>
        </p:nvGrpSpPr>
        <p:grpSpPr bwMode="auto">
          <a:xfrm>
            <a:off x="5562600" y="2971800"/>
            <a:ext cx="1600200" cy="990600"/>
            <a:chOff x="3504" y="1872"/>
            <a:chExt cx="1008" cy="624"/>
          </a:xfrm>
        </p:grpSpPr>
        <p:sp>
          <p:nvSpPr>
            <p:cNvPr id="25608" name="Line 11"/>
            <p:cNvSpPr>
              <a:spLocks noChangeShapeType="1"/>
            </p:cNvSpPr>
            <p:nvPr/>
          </p:nvSpPr>
          <p:spPr bwMode="auto">
            <a:xfrm>
              <a:off x="4032" y="2112"/>
              <a:ext cx="0" cy="384"/>
            </a:xfrm>
            <a:prstGeom prst="line">
              <a:avLst/>
            </a:prstGeom>
            <a:noFill/>
            <a:ln w="12700">
              <a:solidFill>
                <a:srgbClr val="FF0000"/>
              </a:solidFill>
              <a:round/>
              <a:headEnd/>
              <a:tailEnd/>
            </a:ln>
          </p:spPr>
          <p:txBody>
            <a:bodyPr wrap="none" anchor="ctr"/>
            <a:lstStyle/>
            <a:p>
              <a:endParaRPr lang="en-US"/>
            </a:p>
          </p:txBody>
        </p:sp>
        <p:sp>
          <p:nvSpPr>
            <p:cNvPr id="25609" name="Text Box 14"/>
            <p:cNvSpPr txBox="1">
              <a:spLocks noChangeArrowheads="1"/>
            </p:cNvSpPr>
            <p:nvPr/>
          </p:nvSpPr>
          <p:spPr bwMode="auto">
            <a:xfrm>
              <a:off x="3504" y="1872"/>
              <a:ext cx="1008" cy="288"/>
            </a:xfrm>
            <a:prstGeom prst="rect">
              <a:avLst/>
            </a:prstGeom>
            <a:noFill/>
            <a:ln w="9525">
              <a:noFill/>
              <a:miter lim="800000"/>
              <a:headEnd/>
              <a:tailEnd/>
            </a:ln>
          </p:spPr>
          <p:txBody>
            <a:bodyPr>
              <a:spAutoFit/>
            </a:bodyPr>
            <a:lstStyle/>
            <a:p>
              <a:pPr algn="l">
                <a:spcBef>
                  <a:spcPct val="50000"/>
                </a:spcBef>
              </a:pPr>
              <a:r>
                <a:rPr lang="en-US">
                  <a:solidFill>
                    <a:srgbClr val="FF0000"/>
                  </a:solidFill>
                </a:rPr>
                <a:t>W104° 40’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Time</a:t>
            </a:r>
          </a:p>
        </p:txBody>
      </p:sp>
      <p:sp>
        <p:nvSpPr>
          <p:cNvPr id="26627" name="Content Placeholder 3"/>
          <p:cNvSpPr>
            <a:spLocks noGrp="1"/>
          </p:cNvSpPr>
          <p:nvPr>
            <p:ph idx="1"/>
          </p:nvPr>
        </p:nvSpPr>
        <p:spPr/>
        <p:txBody>
          <a:bodyPr/>
          <a:lstStyle/>
          <a:p>
            <a:pPr>
              <a:spcBef>
                <a:spcPct val="50000"/>
              </a:spcBef>
            </a:pPr>
            <a:r>
              <a:rPr lang="en-US" smtClean="0"/>
              <a:t>The interval of time between the sun passing the same point is called a </a:t>
            </a:r>
            <a:r>
              <a:rPr lang="en-US" b="1" smtClean="0"/>
              <a:t>Solar Day</a:t>
            </a:r>
            <a:endParaRPr lang="en-US" smtClean="0"/>
          </a:p>
          <a:p>
            <a:pPr>
              <a:spcBef>
                <a:spcPct val="50000"/>
              </a:spcBef>
            </a:pPr>
            <a:r>
              <a:rPr lang="en-US" smtClean="0"/>
              <a:t>This solar day is divided into 24 hours</a:t>
            </a:r>
          </a:p>
          <a:p>
            <a:pPr>
              <a:spcBef>
                <a:spcPct val="50000"/>
              </a:spcBef>
            </a:pPr>
            <a:r>
              <a:rPr lang="en-US" smtClean="0"/>
              <a:t>The problem with using this system to measure time is that the sun passes different points on the earth at different times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Time and Longitude</a:t>
            </a:r>
          </a:p>
        </p:txBody>
      </p:sp>
      <p:sp>
        <p:nvSpPr>
          <p:cNvPr id="27651" name="Content Placeholder 2"/>
          <p:cNvSpPr>
            <a:spLocks noGrp="1"/>
          </p:cNvSpPr>
          <p:nvPr>
            <p:ph idx="1"/>
          </p:nvPr>
        </p:nvSpPr>
        <p:spPr/>
        <p:txBody>
          <a:bodyPr>
            <a:normAutofit/>
          </a:bodyPr>
          <a:lstStyle/>
          <a:p>
            <a:r>
              <a:rPr lang="en-US" sz="2800" smtClean="0"/>
              <a:t>24 hrs = 360° longitude</a:t>
            </a:r>
          </a:p>
          <a:p>
            <a:r>
              <a:rPr lang="en-US" sz="2800" smtClean="0"/>
              <a:t>1 hr = 15° longitude</a:t>
            </a:r>
          </a:p>
          <a:p>
            <a:r>
              <a:rPr lang="en-US" sz="2800" smtClean="0"/>
              <a:t>1 min = 15 min longitude</a:t>
            </a:r>
          </a:p>
          <a:p>
            <a:r>
              <a:rPr lang="en-US" sz="2800" smtClean="0"/>
              <a:t>1 sec = 15 sec longitude</a:t>
            </a:r>
          </a:p>
          <a:p>
            <a:endParaRPr lang="en-US" sz="2800" smtClean="0"/>
          </a:p>
          <a:p>
            <a:r>
              <a:rPr lang="en-US" sz="2800" smtClean="0"/>
              <a:t>360° longitude = 24 hrs</a:t>
            </a:r>
          </a:p>
          <a:p>
            <a:r>
              <a:rPr lang="en-US" sz="2800" smtClean="0"/>
              <a:t>1° longitude = 4 min</a:t>
            </a:r>
          </a:p>
          <a:p>
            <a:r>
              <a:rPr lang="en-US" sz="2800" smtClean="0"/>
              <a:t>1 min longitude = 4 sec</a:t>
            </a:r>
          </a:p>
          <a:p>
            <a:r>
              <a:rPr lang="en-US" sz="2800" smtClean="0"/>
              <a:t>1 sec longitude = 1/15 sec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descr="UTC"/>
          <p:cNvPicPr>
            <a:picLocks noGrp="1" noChangeAspect="1" noChangeArrowheads="1"/>
          </p:cNvPicPr>
          <p:nvPr>
            <p:ph idx="1"/>
          </p:nvPr>
        </p:nvPicPr>
        <p:blipFill>
          <a:blip r:embed="rId2"/>
          <a:srcRect/>
          <a:stretch>
            <a:fillRect/>
          </a:stretch>
        </p:blipFill>
        <p:spPr bwMode="auto">
          <a:xfrm>
            <a:off x="1600200" y="27122"/>
            <a:ext cx="6477000" cy="6706274"/>
          </a:xfrm>
          <a:prstGeom prst="rect">
            <a:avLst/>
          </a:prstGeom>
          <a:noFill/>
        </p:spPr>
      </p:pic>
    </p:spTree>
    <p:extLst>
      <p:ext uri="{BB962C8B-B14F-4D97-AF65-F5344CB8AC3E}">
        <p14:creationId xmlns:p14="http://schemas.microsoft.com/office/powerpoint/2010/main" val="36365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Coordinated Universal Time</a:t>
            </a:r>
          </a:p>
        </p:txBody>
      </p:sp>
      <p:sp>
        <p:nvSpPr>
          <p:cNvPr id="28675" name="Content Placeholder 3"/>
          <p:cNvSpPr>
            <a:spLocks noGrp="1"/>
          </p:cNvSpPr>
          <p:nvPr>
            <p:ph idx="1"/>
          </p:nvPr>
        </p:nvSpPr>
        <p:spPr/>
        <p:txBody>
          <a:bodyPr/>
          <a:lstStyle/>
          <a:p>
            <a:pPr>
              <a:spcBef>
                <a:spcPct val="50000"/>
              </a:spcBef>
            </a:pPr>
            <a:r>
              <a:rPr lang="en-US" sz="2400" dirty="0" smtClean="0"/>
              <a:t>To solve the solar day problem, the earth is divided into 24 time zones</a:t>
            </a:r>
          </a:p>
          <a:p>
            <a:pPr>
              <a:spcBef>
                <a:spcPct val="50000"/>
              </a:spcBef>
            </a:pPr>
            <a:r>
              <a:rPr lang="en-US" sz="2400" dirty="0" smtClean="0"/>
              <a:t>These zones are referenced to the time zone with the prime meridian in it</a:t>
            </a:r>
          </a:p>
          <a:p>
            <a:pPr>
              <a:spcBef>
                <a:spcPct val="50000"/>
              </a:spcBef>
            </a:pPr>
            <a:r>
              <a:rPr lang="en-US" sz="2400" dirty="0" smtClean="0"/>
              <a:t>The time in the reference time zone is known as Universal Coordinated time (UTC) or </a:t>
            </a:r>
            <a:r>
              <a:rPr lang="en-US" sz="2400" b="1" dirty="0" smtClean="0"/>
              <a:t>Zulu</a:t>
            </a:r>
            <a:r>
              <a:rPr lang="en-US" sz="2400" dirty="0" smtClean="0"/>
              <a:t> time</a:t>
            </a:r>
          </a:p>
          <a:p>
            <a:pPr>
              <a:spcBef>
                <a:spcPct val="50000"/>
              </a:spcBef>
            </a:pPr>
            <a:r>
              <a:rPr lang="en-US" sz="2400" dirty="0" smtClean="0"/>
              <a:t>All time zones can be adjusted to match UTC</a:t>
            </a:r>
          </a:p>
          <a:p>
            <a:pPr>
              <a:spcBef>
                <a:spcPct val="50000"/>
              </a:spcBef>
            </a:pPr>
            <a:r>
              <a:rPr lang="en-US" sz="2400" dirty="0" smtClean="0"/>
              <a:t>Winter time is the same as </a:t>
            </a:r>
            <a:r>
              <a:rPr lang="en-US" sz="2400" b="1" dirty="0" smtClean="0"/>
              <a:t>DAYLIGHT SAVINGS TIME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609600"/>
            <a:ext cx="7848600" cy="1143000"/>
          </a:xfrm>
        </p:spPr>
        <p:txBody>
          <a:bodyPr/>
          <a:lstStyle/>
          <a:p>
            <a:r>
              <a:rPr lang="en-US" smtClean="0"/>
              <a:t>Canadian Time Zones</a:t>
            </a:r>
          </a:p>
        </p:txBody>
      </p:sp>
      <p:sp>
        <p:nvSpPr>
          <p:cNvPr id="22531" name="Text Box 3"/>
          <p:cNvSpPr txBox="1">
            <a:spLocks noChangeArrowheads="1"/>
          </p:cNvSpPr>
          <p:nvPr/>
        </p:nvSpPr>
        <p:spPr bwMode="auto">
          <a:xfrm>
            <a:off x="762000" y="1752600"/>
            <a:ext cx="5334000" cy="4291013"/>
          </a:xfrm>
          <a:prstGeom prst="rect">
            <a:avLst/>
          </a:prstGeom>
          <a:noFill/>
          <a:ln w="9525">
            <a:noFill/>
            <a:miter lim="800000"/>
            <a:headEnd/>
            <a:tailEnd/>
          </a:ln>
        </p:spPr>
        <p:txBody>
          <a:bodyPr>
            <a:spAutoFit/>
          </a:bodyPr>
          <a:lstStyle/>
          <a:p>
            <a:pPr algn="l">
              <a:spcBef>
                <a:spcPct val="50000"/>
              </a:spcBef>
            </a:pPr>
            <a:r>
              <a:rPr lang="en-US"/>
              <a:t>Canada is divided into six time zones</a:t>
            </a:r>
          </a:p>
          <a:p>
            <a:pPr algn="l">
              <a:spcBef>
                <a:spcPct val="50000"/>
              </a:spcBef>
            </a:pPr>
            <a:r>
              <a:rPr lang="en-US"/>
              <a:t>They are:</a:t>
            </a:r>
          </a:p>
          <a:p>
            <a:pPr algn="l">
              <a:spcBef>
                <a:spcPct val="50000"/>
              </a:spcBef>
            </a:pPr>
            <a:r>
              <a:rPr lang="en-US" b="1"/>
              <a:t>Pacific = UTC +8(7)</a:t>
            </a:r>
          </a:p>
          <a:p>
            <a:pPr algn="l">
              <a:spcBef>
                <a:spcPct val="50000"/>
              </a:spcBef>
            </a:pPr>
            <a:r>
              <a:rPr lang="en-US" b="1"/>
              <a:t>Mountain = UTC +7(6)</a:t>
            </a:r>
          </a:p>
          <a:p>
            <a:pPr algn="l">
              <a:spcBef>
                <a:spcPct val="50000"/>
              </a:spcBef>
            </a:pPr>
            <a:r>
              <a:rPr lang="en-US" b="1"/>
              <a:t>Central = UTC +6(5)</a:t>
            </a:r>
          </a:p>
          <a:p>
            <a:pPr algn="l">
              <a:spcBef>
                <a:spcPct val="50000"/>
              </a:spcBef>
            </a:pPr>
            <a:r>
              <a:rPr lang="en-US" b="1"/>
              <a:t>Eastern = UTC +5(4)</a:t>
            </a:r>
          </a:p>
          <a:p>
            <a:pPr algn="l">
              <a:spcBef>
                <a:spcPct val="50000"/>
              </a:spcBef>
            </a:pPr>
            <a:r>
              <a:rPr lang="en-US" b="1"/>
              <a:t>Atlantic = UTC +4(3)</a:t>
            </a:r>
          </a:p>
          <a:p>
            <a:pPr algn="l">
              <a:spcBef>
                <a:spcPct val="50000"/>
              </a:spcBef>
            </a:pPr>
            <a:r>
              <a:rPr lang="en-US" b="1"/>
              <a:t>Newfoundland = UTC +3:30(2:30)</a:t>
            </a:r>
          </a:p>
        </p:txBody>
      </p:sp>
      <p:sp>
        <p:nvSpPr>
          <p:cNvPr id="22532" name="Text Box 4"/>
          <p:cNvSpPr txBox="1">
            <a:spLocks noChangeArrowheads="1"/>
          </p:cNvSpPr>
          <p:nvPr/>
        </p:nvSpPr>
        <p:spPr bwMode="auto">
          <a:xfrm>
            <a:off x="4800600" y="2286000"/>
            <a:ext cx="4038600" cy="3022600"/>
          </a:xfrm>
          <a:prstGeom prst="rect">
            <a:avLst/>
          </a:prstGeom>
          <a:noFill/>
          <a:ln w="9525">
            <a:solidFill>
              <a:schemeClr val="tx1"/>
            </a:solidFill>
            <a:miter lim="800000"/>
            <a:headEnd/>
            <a:tailEnd/>
          </a:ln>
        </p:spPr>
        <p:txBody>
          <a:bodyPr>
            <a:spAutoFit/>
          </a:bodyPr>
          <a:lstStyle/>
          <a:p>
            <a:pPr algn="l">
              <a:spcBef>
                <a:spcPct val="50000"/>
              </a:spcBef>
            </a:pPr>
            <a:r>
              <a:rPr lang="en-US">
                <a:solidFill>
                  <a:srgbClr val="FF0000"/>
                </a:solidFill>
              </a:rPr>
              <a:t>The numbers indicate how many hours must be added to the local time to get UTC during standard time. The numbers in brackets indicate the hours to be added during daylight savings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2531">
                                            <p:txEl>
                                              <p:pRg st="7" end="7"/>
                                            </p:txEl>
                                          </p:spTgt>
                                        </p:tgtEl>
                                        <p:attrNameLst>
                                          <p:attrName>style.visibility</p:attrName>
                                        </p:attrNameLst>
                                      </p:cBhvr>
                                      <p:to>
                                        <p:strVal val="visible"/>
                                      </p:to>
                                    </p:set>
                                    <p:anim calcmode="lin" valueType="num">
                                      <p:cBhvr additive="base">
                                        <p:cTn id="49" dur="500" fill="hold"/>
                                        <p:tgtEl>
                                          <p:spTgt spid="22531">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25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2532"/>
                                        </p:tgtEl>
                                        <p:attrNameLst>
                                          <p:attrName>style.visibility</p:attrName>
                                        </p:attrNameLst>
                                      </p:cBhvr>
                                      <p:to>
                                        <p:strVal val="visible"/>
                                      </p:to>
                                    </p:set>
                                    <p:animEffect transition="in" filter="box(in)">
                                      <p:cBhvr>
                                        <p:cTn id="55"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2"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Magnetic Variation</a:t>
            </a:r>
          </a:p>
        </p:txBody>
      </p:sp>
      <p:sp>
        <p:nvSpPr>
          <p:cNvPr id="30723" name="Content Placeholder 3"/>
          <p:cNvSpPr>
            <a:spLocks noGrp="1"/>
          </p:cNvSpPr>
          <p:nvPr>
            <p:ph idx="1"/>
          </p:nvPr>
        </p:nvSpPr>
        <p:spPr/>
        <p:txBody>
          <a:bodyPr/>
          <a:lstStyle/>
          <a:p>
            <a:pPr>
              <a:spcBef>
                <a:spcPct val="50000"/>
              </a:spcBef>
            </a:pPr>
            <a:r>
              <a:rPr lang="en-US" b="1" smtClean="0"/>
              <a:t>True north </a:t>
            </a:r>
            <a:r>
              <a:rPr lang="en-US" smtClean="0"/>
              <a:t>is the geographical top of the earth</a:t>
            </a:r>
          </a:p>
          <a:p>
            <a:pPr>
              <a:spcBef>
                <a:spcPct val="50000"/>
              </a:spcBef>
            </a:pPr>
            <a:r>
              <a:rPr lang="en-US" b="1" smtClean="0"/>
              <a:t>Magnetic north</a:t>
            </a:r>
            <a:r>
              <a:rPr lang="en-US" smtClean="0"/>
              <a:t> is the direction the compass needle lies; is not a fixed point</a:t>
            </a:r>
          </a:p>
          <a:p>
            <a:pPr>
              <a:spcBef>
                <a:spcPct val="50000"/>
              </a:spcBef>
            </a:pPr>
            <a:r>
              <a:rPr lang="en-US" b="1" smtClean="0"/>
              <a:t>Magnetic variation</a:t>
            </a:r>
            <a:r>
              <a:rPr lang="en-US" smtClean="0"/>
              <a:t>: the angle between a true meridian and the corresponding magnetic meridian (also known as declination)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Magnetic Variation</a:t>
            </a:r>
          </a:p>
        </p:txBody>
      </p:sp>
      <p:sp>
        <p:nvSpPr>
          <p:cNvPr id="24579" name="Text Box 3"/>
          <p:cNvSpPr txBox="1">
            <a:spLocks noChangeArrowheads="1"/>
          </p:cNvSpPr>
          <p:nvPr/>
        </p:nvSpPr>
        <p:spPr bwMode="auto">
          <a:xfrm>
            <a:off x="457200" y="2133600"/>
            <a:ext cx="8077200" cy="2284413"/>
          </a:xfrm>
          <a:prstGeom prst="rect">
            <a:avLst/>
          </a:prstGeom>
          <a:noFill/>
          <a:ln w="9525">
            <a:noFill/>
            <a:miter lim="800000"/>
            <a:headEnd/>
            <a:tailEnd/>
          </a:ln>
        </p:spPr>
        <p:txBody>
          <a:bodyPr>
            <a:spAutoFit/>
          </a:bodyPr>
          <a:lstStyle/>
          <a:p>
            <a:pPr algn="l">
              <a:spcBef>
                <a:spcPct val="50000"/>
              </a:spcBef>
            </a:pPr>
            <a:r>
              <a:rPr lang="en-US"/>
              <a:t>The method of calculating magnetic heading from true heading is:</a:t>
            </a:r>
          </a:p>
          <a:p>
            <a:pPr>
              <a:spcBef>
                <a:spcPct val="50000"/>
              </a:spcBef>
            </a:pPr>
            <a:endParaRPr lang="en-US"/>
          </a:p>
          <a:p>
            <a:pPr>
              <a:spcBef>
                <a:spcPct val="50000"/>
              </a:spcBef>
            </a:pPr>
            <a:r>
              <a:rPr lang="en-US" sz="2000" b="1">
                <a:solidFill>
                  <a:schemeClr val="accent2"/>
                </a:solidFill>
              </a:rPr>
              <a:t>TRUE HEADING + WEST VARIATION = MAGNETIC HEADING</a:t>
            </a:r>
          </a:p>
          <a:p>
            <a:pPr>
              <a:spcBef>
                <a:spcPct val="50000"/>
              </a:spcBef>
            </a:pPr>
            <a:r>
              <a:rPr lang="en-US" sz="2000" b="1">
                <a:solidFill>
                  <a:schemeClr val="accent2"/>
                </a:solidFill>
              </a:rPr>
              <a:t>TRUE HEADING - EAST VARIATION = MAGNETIC HEADING</a:t>
            </a:r>
            <a:endParaRPr lang="en-US" sz="2000"/>
          </a:p>
        </p:txBody>
      </p:sp>
      <p:sp>
        <p:nvSpPr>
          <p:cNvPr id="24580" name="Text Box 4"/>
          <p:cNvSpPr txBox="1">
            <a:spLocks noChangeArrowheads="1"/>
          </p:cNvSpPr>
          <p:nvPr/>
        </p:nvSpPr>
        <p:spPr bwMode="auto">
          <a:xfrm>
            <a:off x="2590800" y="4876800"/>
            <a:ext cx="3962400" cy="1465263"/>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EAST IS LEAST</a:t>
            </a:r>
          </a:p>
          <a:p>
            <a:pPr>
              <a:spcBef>
                <a:spcPct val="50000"/>
              </a:spcBef>
            </a:pPr>
            <a:r>
              <a:rPr lang="en-US" sz="3600" b="1">
                <a:solidFill>
                  <a:srgbClr val="FF0000"/>
                </a:solidFill>
              </a:rPr>
              <a:t>WEST IS BEST</a:t>
            </a:r>
            <a:endParaRPr lang="en-US"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outVertic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arn(outVertical)">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barn(outVertical)">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80"/>
                                        </p:tgtEl>
                                        <p:attrNameLst>
                                          <p:attrName>style.visibility</p:attrName>
                                        </p:attrNameLst>
                                      </p:cBhvr>
                                      <p:to>
                                        <p:strVal val="visible"/>
                                      </p:to>
                                    </p:set>
                                    <p:animEffect transition="in" filter="box(in)">
                                      <p:cBhvr>
                                        <p:cTn id="22"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Compass Deviation</a:t>
            </a:r>
          </a:p>
        </p:txBody>
      </p:sp>
      <p:sp>
        <p:nvSpPr>
          <p:cNvPr id="32771" name="Content Placeholder 3"/>
          <p:cNvSpPr>
            <a:spLocks noGrp="1"/>
          </p:cNvSpPr>
          <p:nvPr>
            <p:ph idx="1"/>
          </p:nvPr>
        </p:nvSpPr>
        <p:spPr/>
        <p:txBody>
          <a:bodyPr/>
          <a:lstStyle/>
          <a:p>
            <a:pPr>
              <a:spcBef>
                <a:spcPct val="50000"/>
              </a:spcBef>
            </a:pPr>
            <a:r>
              <a:rPr lang="en-US" b="1" dirty="0" smtClean="0"/>
              <a:t>Compass deviation:</a:t>
            </a:r>
            <a:r>
              <a:rPr lang="en-US" dirty="0" smtClean="0"/>
              <a:t> angle between magnetic heading and the compass heading (magnetic heading corrected for deviation)</a:t>
            </a:r>
          </a:p>
          <a:p>
            <a:pPr>
              <a:spcBef>
                <a:spcPct val="50000"/>
              </a:spcBef>
            </a:pPr>
            <a:r>
              <a:rPr lang="en-US" dirty="0" smtClean="0"/>
              <a:t>By using a </a:t>
            </a:r>
            <a:r>
              <a:rPr lang="en-US" b="1" dirty="0" smtClean="0"/>
              <a:t>compass correction card</a:t>
            </a:r>
            <a:r>
              <a:rPr lang="en-US" dirty="0" smtClean="0"/>
              <a:t>, we can determine the amount of error and add it to the magnetic heading</a:t>
            </a:r>
            <a:endParaRPr lang="en-US"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Compass Deviation</a:t>
            </a:r>
          </a:p>
        </p:txBody>
      </p:sp>
      <p:sp>
        <p:nvSpPr>
          <p:cNvPr id="26627" name="Text Box 3"/>
          <p:cNvSpPr txBox="1">
            <a:spLocks noChangeArrowheads="1"/>
          </p:cNvSpPr>
          <p:nvPr/>
        </p:nvSpPr>
        <p:spPr bwMode="auto">
          <a:xfrm>
            <a:off x="457200" y="2133600"/>
            <a:ext cx="8305800" cy="2308225"/>
          </a:xfrm>
          <a:prstGeom prst="rect">
            <a:avLst/>
          </a:prstGeom>
          <a:noFill/>
          <a:ln w="9525">
            <a:noFill/>
            <a:miter lim="800000"/>
            <a:headEnd/>
            <a:tailEnd/>
          </a:ln>
        </p:spPr>
        <p:txBody>
          <a:bodyPr>
            <a:spAutoFit/>
          </a:bodyPr>
          <a:lstStyle/>
          <a:p>
            <a:pPr algn="l">
              <a:spcBef>
                <a:spcPct val="50000"/>
              </a:spcBef>
            </a:pPr>
            <a:r>
              <a:rPr lang="en-US"/>
              <a:t>The method of calculating compass heading from magnetic heading is:</a:t>
            </a:r>
          </a:p>
          <a:p>
            <a:pPr>
              <a:spcBef>
                <a:spcPct val="50000"/>
              </a:spcBef>
            </a:pPr>
            <a:endParaRPr lang="en-US"/>
          </a:p>
          <a:p>
            <a:pPr>
              <a:spcBef>
                <a:spcPct val="50000"/>
              </a:spcBef>
            </a:pPr>
            <a:r>
              <a:rPr lang="en-US" sz="2000" b="1">
                <a:solidFill>
                  <a:schemeClr val="accent2"/>
                </a:solidFill>
              </a:rPr>
              <a:t>MAGNETIC HEADING + WEST DEVIATION = COMPASS HEADING</a:t>
            </a:r>
          </a:p>
          <a:p>
            <a:pPr>
              <a:spcBef>
                <a:spcPct val="50000"/>
              </a:spcBef>
            </a:pPr>
            <a:r>
              <a:rPr lang="en-US" sz="2000" b="1">
                <a:solidFill>
                  <a:schemeClr val="accent2"/>
                </a:solidFill>
              </a:rPr>
              <a:t>MAGNETIC HEADING - EAST DEVIATION = COMPASS HEADING</a:t>
            </a:r>
            <a:endParaRPr lang="en-US" sz="2000"/>
          </a:p>
        </p:txBody>
      </p:sp>
      <p:sp>
        <p:nvSpPr>
          <p:cNvPr id="26628" name="Text Box 4"/>
          <p:cNvSpPr txBox="1">
            <a:spLocks noChangeArrowheads="1"/>
          </p:cNvSpPr>
          <p:nvPr/>
        </p:nvSpPr>
        <p:spPr bwMode="auto">
          <a:xfrm>
            <a:off x="2590800" y="4876800"/>
            <a:ext cx="3962400" cy="1465263"/>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EAST IS LEAST</a:t>
            </a:r>
          </a:p>
          <a:p>
            <a:pPr>
              <a:spcBef>
                <a:spcPct val="50000"/>
              </a:spcBef>
            </a:pPr>
            <a:r>
              <a:rPr lang="en-US" sz="3600" b="1">
                <a:solidFill>
                  <a:srgbClr val="FF0000"/>
                </a:solidFill>
              </a:rPr>
              <a:t>WEST IS BEST</a:t>
            </a:r>
            <a:endParaRPr lang="en-US"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arn(outVertic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barn(outVertical)">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barn(outVertical)">
                                      <p:cBhvr>
                                        <p:cTn id="17" dur="500"/>
                                        <p:tgtEl>
                                          <p:spTgt spid="26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box(in)">
                                      <p:cBhvr>
                                        <p:cTn id="22"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P spid="2662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Headings</a:t>
            </a:r>
          </a:p>
        </p:txBody>
      </p:sp>
      <p:sp>
        <p:nvSpPr>
          <p:cNvPr id="9219" name="Content Placeholder 3"/>
          <p:cNvSpPr>
            <a:spLocks noGrp="1"/>
          </p:cNvSpPr>
          <p:nvPr>
            <p:ph idx="1"/>
          </p:nvPr>
        </p:nvSpPr>
        <p:spPr/>
        <p:txBody>
          <a:bodyPr>
            <a:normAutofit/>
          </a:bodyPr>
          <a:lstStyle/>
          <a:p>
            <a:pPr>
              <a:spcBef>
                <a:spcPct val="50000"/>
              </a:spcBef>
            </a:pPr>
            <a:r>
              <a:rPr lang="en-US" sz="2800" b="1" dirty="0" smtClean="0"/>
              <a:t>Heading</a:t>
            </a:r>
          </a:p>
          <a:p>
            <a:pPr lvl="1">
              <a:spcBef>
                <a:spcPct val="50000"/>
              </a:spcBef>
            </a:pPr>
            <a:r>
              <a:rPr lang="en-US" sz="2400" dirty="0" smtClean="0"/>
              <a:t>The direction in which the aircraft’s longitudinal axis is pointing, measured clockwise from north</a:t>
            </a:r>
          </a:p>
          <a:p>
            <a:pPr>
              <a:spcBef>
                <a:spcPct val="50000"/>
              </a:spcBef>
            </a:pPr>
            <a:r>
              <a:rPr lang="en-US" sz="2800" b="1" dirty="0" smtClean="0"/>
              <a:t>True Heading</a:t>
            </a:r>
          </a:p>
          <a:p>
            <a:pPr lvl="1">
              <a:spcBef>
                <a:spcPct val="50000"/>
              </a:spcBef>
            </a:pPr>
            <a:r>
              <a:rPr lang="en-US" sz="2400" dirty="0" smtClean="0"/>
              <a:t>The direction in which the aircraft nose is pointed, measured clockwise from true north</a:t>
            </a:r>
          </a:p>
          <a:p>
            <a:pPr>
              <a:spcBef>
                <a:spcPct val="50000"/>
              </a:spcBef>
            </a:pPr>
            <a:r>
              <a:rPr lang="en-US" sz="2800" b="1" dirty="0" smtClean="0"/>
              <a:t>Magnetic Heading</a:t>
            </a:r>
          </a:p>
          <a:p>
            <a:pPr lvl="1">
              <a:spcBef>
                <a:spcPct val="50000"/>
              </a:spcBef>
            </a:pPr>
            <a:r>
              <a:rPr lang="en-US" sz="2400" dirty="0" smtClean="0"/>
              <a:t>The direction in which the aircraft nose is pointed, measured clockwise from magnetic north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Variation and Deviation</a:t>
            </a:r>
          </a:p>
        </p:txBody>
      </p:sp>
      <p:sp>
        <p:nvSpPr>
          <p:cNvPr id="27651" name="Text Box 3"/>
          <p:cNvSpPr txBox="1">
            <a:spLocks noChangeArrowheads="1"/>
          </p:cNvSpPr>
          <p:nvPr/>
        </p:nvSpPr>
        <p:spPr bwMode="auto">
          <a:xfrm>
            <a:off x="685800" y="1676400"/>
            <a:ext cx="7620000" cy="822325"/>
          </a:xfrm>
          <a:prstGeom prst="rect">
            <a:avLst/>
          </a:prstGeom>
          <a:noFill/>
          <a:ln w="9525">
            <a:noFill/>
            <a:miter lim="800000"/>
            <a:headEnd/>
            <a:tailEnd/>
          </a:ln>
        </p:spPr>
        <p:txBody>
          <a:bodyPr>
            <a:spAutoFit/>
          </a:bodyPr>
          <a:lstStyle/>
          <a:p>
            <a:pPr algn="l">
              <a:spcBef>
                <a:spcPct val="50000"/>
              </a:spcBef>
            </a:pPr>
            <a:r>
              <a:rPr lang="en-US"/>
              <a:t>To remember which order to add or subtract headings, use the acronym</a:t>
            </a:r>
          </a:p>
        </p:txBody>
      </p:sp>
      <p:sp>
        <p:nvSpPr>
          <p:cNvPr id="27652" name="Text Box 4"/>
          <p:cNvSpPr txBox="1">
            <a:spLocks noChangeArrowheads="1"/>
          </p:cNvSpPr>
          <p:nvPr/>
        </p:nvSpPr>
        <p:spPr bwMode="auto">
          <a:xfrm>
            <a:off x="762000" y="2819400"/>
            <a:ext cx="533400" cy="3140075"/>
          </a:xfrm>
          <a:prstGeom prst="rect">
            <a:avLst/>
          </a:prstGeom>
          <a:noFill/>
          <a:ln w="9525">
            <a:noFill/>
            <a:miter lim="800000"/>
            <a:headEnd/>
            <a:tailEnd/>
          </a:ln>
        </p:spPr>
        <p:txBody>
          <a:bodyPr>
            <a:spAutoFit/>
          </a:bodyPr>
          <a:lstStyle/>
          <a:p>
            <a:pPr>
              <a:spcBef>
                <a:spcPct val="50000"/>
              </a:spcBef>
            </a:pPr>
            <a:r>
              <a:rPr lang="en-US" sz="4000" b="1">
                <a:solidFill>
                  <a:srgbClr val="FF0000"/>
                </a:solidFill>
              </a:rPr>
              <a:t>TVMDC</a:t>
            </a:r>
          </a:p>
        </p:txBody>
      </p:sp>
      <p:sp>
        <p:nvSpPr>
          <p:cNvPr id="27653" name="Text Box 5"/>
          <p:cNvSpPr txBox="1">
            <a:spLocks noChangeArrowheads="1"/>
          </p:cNvSpPr>
          <p:nvPr/>
        </p:nvSpPr>
        <p:spPr bwMode="auto">
          <a:xfrm>
            <a:off x="1143000" y="2971800"/>
            <a:ext cx="1066800" cy="457200"/>
          </a:xfrm>
          <a:prstGeom prst="rect">
            <a:avLst/>
          </a:prstGeom>
          <a:noFill/>
          <a:ln w="9525">
            <a:noFill/>
            <a:miter lim="800000"/>
            <a:headEnd/>
            <a:tailEnd/>
          </a:ln>
        </p:spPr>
        <p:txBody>
          <a:bodyPr>
            <a:spAutoFit/>
          </a:bodyPr>
          <a:lstStyle/>
          <a:p>
            <a:pPr algn="l">
              <a:spcBef>
                <a:spcPct val="50000"/>
              </a:spcBef>
            </a:pPr>
            <a:r>
              <a:rPr lang="en-US"/>
              <a:t>rue</a:t>
            </a:r>
          </a:p>
        </p:txBody>
      </p:sp>
      <p:sp>
        <p:nvSpPr>
          <p:cNvPr id="27654" name="Text Box 6"/>
          <p:cNvSpPr txBox="1">
            <a:spLocks noChangeArrowheads="1"/>
          </p:cNvSpPr>
          <p:nvPr/>
        </p:nvSpPr>
        <p:spPr bwMode="auto">
          <a:xfrm>
            <a:off x="1143000" y="3581400"/>
            <a:ext cx="1371600" cy="457200"/>
          </a:xfrm>
          <a:prstGeom prst="rect">
            <a:avLst/>
          </a:prstGeom>
          <a:noFill/>
          <a:ln w="9525">
            <a:noFill/>
            <a:miter lim="800000"/>
            <a:headEnd/>
            <a:tailEnd/>
          </a:ln>
        </p:spPr>
        <p:txBody>
          <a:bodyPr>
            <a:spAutoFit/>
          </a:bodyPr>
          <a:lstStyle/>
          <a:p>
            <a:pPr algn="l">
              <a:spcBef>
                <a:spcPct val="50000"/>
              </a:spcBef>
            </a:pPr>
            <a:r>
              <a:rPr lang="en-US"/>
              <a:t>ariation</a:t>
            </a:r>
          </a:p>
        </p:txBody>
      </p:sp>
      <p:sp>
        <p:nvSpPr>
          <p:cNvPr id="27655" name="Text Box 7"/>
          <p:cNvSpPr txBox="1">
            <a:spLocks noChangeArrowheads="1"/>
          </p:cNvSpPr>
          <p:nvPr/>
        </p:nvSpPr>
        <p:spPr bwMode="auto">
          <a:xfrm>
            <a:off x="1219200" y="4191000"/>
            <a:ext cx="1447800" cy="457200"/>
          </a:xfrm>
          <a:prstGeom prst="rect">
            <a:avLst/>
          </a:prstGeom>
          <a:noFill/>
          <a:ln w="9525">
            <a:noFill/>
            <a:miter lim="800000"/>
            <a:headEnd/>
            <a:tailEnd/>
          </a:ln>
        </p:spPr>
        <p:txBody>
          <a:bodyPr>
            <a:spAutoFit/>
          </a:bodyPr>
          <a:lstStyle/>
          <a:p>
            <a:pPr algn="l">
              <a:spcBef>
                <a:spcPct val="50000"/>
              </a:spcBef>
            </a:pPr>
            <a:r>
              <a:rPr lang="en-US"/>
              <a:t>agnetic</a:t>
            </a:r>
          </a:p>
        </p:txBody>
      </p:sp>
      <p:sp>
        <p:nvSpPr>
          <p:cNvPr id="27656" name="Text Box 8"/>
          <p:cNvSpPr txBox="1">
            <a:spLocks noChangeArrowheads="1"/>
          </p:cNvSpPr>
          <p:nvPr/>
        </p:nvSpPr>
        <p:spPr bwMode="auto">
          <a:xfrm>
            <a:off x="1143000" y="4800600"/>
            <a:ext cx="1371600" cy="457200"/>
          </a:xfrm>
          <a:prstGeom prst="rect">
            <a:avLst/>
          </a:prstGeom>
          <a:noFill/>
          <a:ln w="9525">
            <a:noFill/>
            <a:miter lim="800000"/>
            <a:headEnd/>
            <a:tailEnd/>
          </a:ln>
        </p:spPr>
        <p:txBody>
          <a:bodyPr>
            <a:spAutoFit/>
          </a:bodyPr>
          <a:lstStyle/>
          <a:p>
            <a:pPr algn="l">
              <a:spcBef>
                <a:spcPct val="50000"/>
              </a:spcBef>
            </a:pPr>
            <a:r>
              <a:rPr lang="en-US"/>
              <a:t>eviation</a:t>
            </a:r>
          </a:p>
        </p:txBody>
      </p:sp>
      <p:sp>
        <p:nvSpPr>
          <p:cNvPr id="27657" name="Text Box 9"/>
          <p:cNvSpPr txBox="1">
            <a:spLocks noChangeArrowheads="1"/>
          </p:cNvSpPr>
          <p:nvPr/>
        </p:nvSpPr>
        <p:spPr bwMode="auto">
          <a:xfrm>
            <a:off x="1143000" y="5410200"/>
            <a:ext cx="1600200" cy="457200"/>
          </a:xfrm>
          <a:prstGeom prst="rect">
            <a:avLst/>
          </a:prstGeom>
          <a:noFill/>
          <a:ln w="9525">
            <a:noFill/>
            <a:miter lim="800000"/>
            <a:headEnd/>
            <a:tailEnd/>
          </a:ln>
        </p:spPr>
        <p:txBody>
          <a:bodyPr>
            <a:spAutoFit/>
          </a:bodyPr>
          <a:lstStyle/>
          <a:p>
            <a:pPr algn="l">
              <a:spcBef>
                <a:spcPct val="50000"/>
              </a:spcBef>
            </a:pPr>
            <a:r>
              <a:rPr lang="en-US"/>
              <a:t>ompass</a:t>
            </a:r>
          </a:p>
        </p:txBody>
      </p:sp>
      <p:sp>
        <p:nvSpPr>
          <p:cNvPr id="27658" name="Text Box 10"/>
          <p:cNvSpPr txBox="1">
            <a:spLocks noChangeArrowheads="1"/>
          </p:cNvSpPr>
          <p:nvPr/>
        </p:nvSpPr>
        <p:spPr bwMode="auto">
          <a:xfrm>
            <a:off x="3657600" y="3581400"/>
            <a:ext cx="4572000" cy="1104900"/>
          </a:xfrm>
          <a:prstGeom prst="rect">
            <a:avLst/>
          </a:prstGeom>
          <a:noFill/>
          <a:ln w="38100" cmpd="dbl">
            <a:solidFill>
              <a:schemeClr val="tx1"/>
            </a:solidFill>
            <a:miter lim="800000"/>
            <a:headEnd/>
            <a:tailEnd/>
          </a:ln>
        </p:spPr>
        <p:txBody>
          <a:bodyPr>
            <a:spAutoFit/>
          </a:bodyPr>
          <a:lstStyle/>
          <a:p>
            <a:pPr>
              <a:spcBef>
                <a:spcPct val="50000"/>
              </a:spcBef>
            </a:pPr>
            <a:r>
              <a:rPr lang="en-US" sz="3200" b="1">
                <a:solidFill>
                  <a:srgbClr val="FF0000"/>
                </a:solidFill>
              </a:rPr>
              <a:t>T</a:t>
            </a:r>
            <a:r>
              <a:rPr lang="en-US" sz="3200">
                <a:solidFill>
                  <a:srgbClr val="FF0000"/>
                </a:solidFill>
              </a:rPr>
              <a:t>wo </a:t>
            </a:r>
            <a:r>
              <a:rPr lang="en-US" sz="3200" b="1">
                <a:solidFill>
                  <a:srgbClr val="FF0000"/>
                </a:solidFill>
              </a:rPr>
              <a:t>V</a:t>
            </a:r>
            <a:r>
              <a:rPr lang="en-US" sz="3200">
                <a:solidFill>
                  <a:srgbClr val="FF0000"/>
                </a:solidFill>
              </a:rPr>
              <a:t>iolinists </a:t>
            </a:r>
            <a:r>
              <a:rPr lang="en-US" sz="3200" b="1">
                <a:solidFill>
                  <a:srgbClr val="FF0000"/>
                </a:solidFill>
              </a:rPr>
              <a:t>M</a:t>
            </a:r>
            <a:r>
              <a:rPr lang="en-US" sz="3200">
                <a:solidFill>
                  <a:srgbClr val="FF0000"/>
                </a:solidFill>
              </a:rPr>
              <a:t>ake </a:t>
            </a:r>
            <a:r>
              <a:rPr lang="en-US" sz="3200" b="1">
                <a:solidFill>
                  <a:srgbClr val="FF0000"/>
                </a:solidFill>
              </a:rPr>
              <a:t>D</a:t>
            </a:r>
            <a:r>
              <a:rPr lang="en-US" sz="3200">
                <a:solidFill>
                  <a:srgbClr val="FF0000"/>
                </a:solidFill>
              </a:rPr>
              <a:t>ull </a:t>
            </a:r>
            <a:r>
              <a:rPr lang="en-US" sz="3200" b="1">
                <a:solidFill>
                  <a:srgbClr val="FF0000"/>
                </a:solidFill>
              </a:rPr>
              <a:t>C</a:t>
            </a:r>
            <a:r>
              <a:rPr lang="en-US" sz="3200">
                <a:solidFill>
                  <a:srgbClr val="FF0000"/>
                </a:solidFill>
              </a:rPr>
              <a:t>ompany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left)">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wipe(left)">
                                      <p:cBhvr>
                                        <p:cTn id="17" dur="500"/>
                                        <p:tgtEl>
                                          <p:spTgt spid="276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4"/>
                                        </p:tgtEl>
                                        <p:attrNameLst>
                                          <p:attrName>style.visibility</p:attrName>
                                        </p:attrNameLst>
                                      </p:cBhvr>
                                      <p:to>
                                        <p:strVal val="visible"/>
                                      </p:to>
                                    </p:set>
                                    <p:animEffect transition="in" filter="wipe(left)">
                                      <p:cBhvr>
                                        <p:cTn id="22" dur="500"/>
                                        <p:tgtEl>
                                          <p:spTgt spid="276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55"/>
                                        </p:tgtEl>
                                        <p:attrNameLst>
                                          <p:attrName>style.visibility</p:attrName>
                                        </p:attrNameLst>
                                      </p:cBhvr>
                                      <p:to>
                                        <p:strVal val="visible"/>
                                      </p:to>
                                    </p:set>
                                    <p:animEffect transition="in" filter="wipe(left)">
                                      <p:cBhvr>
                                        <p:cTn id="27" dur="500"/>
                                        <p:tgtEl>
                                          <p:spTgt spid="276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656"/>
                                        </p:tgtEl>
                                        <p:attrNameLst>
                                          <p:attrName>style.visibility</p:attrName>
                                        </p:attrNameLst>
                                      </p:cBhvr>
                                      <p:to>
                                        <p:strVal val="visible"/>
                                      </p:to>
                                    </p:set>
                                    <p:animEffect transition="in" filter="wipe(left)">
                                      <p:cBhvr>
                                        <p:cTn id="32" dur="500"/>
                                        <p:tgtEl>
                                          <p:spTgt spid="276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657"/>
                                        </p:tgtEl>
                                        <p:attrNameLst>
                                          <p:attrName>style.visibility</p:attrName>
                                        </p:attrNameLst>
                                      </p:cBhvr>
                                      <p:to>
                                        <p:strVal val="visible"/>
                                      </p:to>
                                    </p:set>
                                    <p:animEffect transition="in" filter="wipe(left)">
                                      <p:cBhvr>
                                        <p:cTn id="37" dur="500"/>
                                        <p:tgtEl>
                                          <p:spTgt spid="2765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7658"/>
                                        </p:tgtEl>
                                        <p:attrNameLst>
                                          <p:attrName>style.visibility</p:attrName>
                                        </p:attrNameLst>
                                      </p:cBhvr>
                                      <p:to>
                                        <p:strVal val="visible"/>
                                      </p:to>
                                    </p:set>
                                    <p:animEffect transition="in" filter="box(in)">
                                      <p:cBhvr>
                                        <p:cTn id="42"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3" grpId="0" autoUpdateAnimBg="0"/>
      <p:bldP spid="27654" grpId="0" autoUpdateAnimBg="0"/>
      <p:bldP spid="27655" grpId="0" autoUpdateAnimBg="0"/>
      <p:bldP spid="27656" grpId="0" autoUpdateAnimBg="0"/>
      <p:bldP spid="27657" grpId="0" autoUpdateAnimBg="0"/>
      <p:bldP spid="27658"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Compass Errors</a:t>
            </a:r>
          </a:p>
        </p:txBody>
      </p:sp>
      <p:sp>
        <p:nvSpPr>
          <p:cNvPr id="35843" name="Content Placeholder 4"/>
          <p:cNvSpPr>
            <a:spLocks noGrp="1"/>
          </p:cNvSpPr>
          <p:nvPr>
            <p:ph idx="1"/>
          </p:nvPr>
        </p:nvSpPr>
        <p:spPr/>
        <p:txBody>
          <a:bodyPr/>
          <a:lstStyle/>
          <a:p>
            <a:r>
              <a:rPr lang="en-US" sz="2800" smtClean="0"/>
              <a:t>The magnetic compass is subject to many errors. These include:</a:t>
            </a:r>
          </a:p>
          <a:p>
            <a:pPr>
              <a:spcBef>
                <a:spcPct val="50000"/>
              </a:spcBef>
            </a:pPr>
            <a:r>
              <a:rPr lang="en-US" sz="2800" b="1" u="sng" smtClean="0"/>
              <a:t>Magnetic Dip</a:t>
            </a:r>
          </a:p>
          <a:p>
            <a:pPr lvl="1">
              <a:spcBef>
                <a:spcPct val="50000"/>
              </a:spcBef>
            </a:pPr>
            <a:r>
              <a:rPr lang="en-US" sz="2400" smtClean="0"/>
              <a:t>The earth’s magnetic lines are parallel to the earth near the equator, but as one nears the magnetic poles, the lines become more vertical</a:t>
            </a:r>
          </a:p>
          <a:p>
            <a:pPr lvl="1">
              <a:spcBef>
                <a:spcPct val="50000"/>
              </a:spcBef>
            </a:pPr>
            <a:r>
              <a:rPr lang="en-US" sz="2400" smtClean="0"/>
              <a:t>This causes the compass to dip towards the pole and can make it unreadable at high latitudes</a:t>
            </a:r>
            <a:endParaRPr lang="en-US" sz="2400" b="1" u="sng"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Compass Errors</a:t>
            </a:r>
          </a:p>
        </p:txBody>
      </p:sp>
      <p:sp>
        <p:nvSpPr>
          <p:cNvPr id="36867" name="Content Placeholder 4"/>
          <p:cNvSpPr>
            <a:spLocks noGrp="1"/>
          </p:cNvSpPr>
          <p:nvPr>
            <p:ph idx="1"/>
          </p:nvPr>
        </p:nvSpPr>
        <p:spPr/>
        <p:txBody>
          <a:bodyPr/>
          <a:lstStyle/>
          <a:p>
            <a:pPr>
              <a:spcBef>
                <a:spcPct val="50000"/>
              </a:spcBef>
            </a:pPr>
            <a:r>
              <a:rPr lang="en-US" b="1" u="sng" smtClean="0"/>
              <a:t>Northerly Turning Error</a:t>
            </a:r>
          </a:p>
          <a:p>
            <a:pPr lvl="1">
              <a:spcBef>
                <a:spcPct val="50000"/>
              </a:spcBef>
            </a:pPr>
            <a:r>
              <a:rPr lang="en-US" smtClean="0"/>
              <a:t>When an aircraft banks, so does the compass, and this can cause errors in the turn</a:t>
            </a:r>
          </a:p>
          <a:p>
            <a:pPr lvl="1">
              <a:spcBef>
                <a:spcPct val="50000"/>
              </a:spcBef>
            </a:pPr>
            <a:r>
              <a:rPr lang="en-US" smtClean="0"/>
              <a:t>On turns from NORTH, the compass LAGS</a:t>
            </a:r>
          </a:p>
          <a:p>
            <a:pPr lvl="1">
              <a:spcBef>
                <a:spcPct val="50000"/>
              </a:spcBef>
            </a:pPr>
            <a:r>
              <a:rPr lang="en-US" smtClean="0"/>
              <a:t>On turns from SOUTH, the compass LEADS</a:t>
            </a:r>
            <a:endParaRPr lang="en-US" u="sng"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Compass Errors</a:t>
            </a:r>
          </a:p>
        </p:txBody>
      </p:sp>
      <p:sp>
        <p:nvSpPr>
          <p:cNvPr id="37891" name="Content Placeholder 4"/>
          <p:cNvSpPr>
            <a:spLocks noGrp="1"/>
          </p:cNvSpPr>
          <p:nvPr>
            <p:ph idx="1"/>
          </p:nvPr>
        </p:nvSpPr>
        <p:spPr/>
        <p:txBody>
          <a:bodyPr/>
          <a:lstStyle/>
          <a:p>
            <a:pPr>
              <a:spcBef>
                <a:spcPct val="50000"/>
              </a:spcBef>
            </a:pPr>
            <a:r>
              <a:rPr lang="en-US" sz="2800" b="1" u="sng" smtClean="0"/>
              <a:t>Acceleration Error</a:t>
            </a:r>
            <a:endParaRPr lang="en-US" sz="2800" smtClean="0"/>
          </a:p>
          <a:p>
            <a:pPr lvl="1">
              <a:spcBef>
                <a:spcPct val="50000"/>
              </a:spcBef>
            </a:pPr>
            <a:r>
              <a:rPr lang="en-US" sz="2400" smtClean="0"/>
              <a:t>When the aircraft accelerates, the compass dips slightly. This can cause it to indicate a turn on east and west headings</a:t>
            </a:r>
          </a:p>
          <a:p>
            <a:pPr lvl="1">
              <a:spcBef>
                <a:spcPct val="50000"/>
              </a:spcBef>
            </a:pPr>
            <a:r>
              <a:rPr lang="en-US" sz="2400" b="1" smtClean="0">
                <a:solidFill>
                  <a:srgbClr val="FF0000"/>
                </a:solidFill>
              </a:rPr>
              <a:t>A</a:t>
            </a:r>
            <a:r>
              <a:rPr lang="en-US" sz="2400" smtClean="0"/>
              <a:t>cceleration </a:t>
            </a:r>
            <a:r>
              <a:rPr lang="en-US" sz="2000" smtClean="0"/>
              <a:t>causes the compass to indicate a turn to the </a:t>
            </a:r>
            <a:r>
              <a:rPr lang="en-US" sz="2400" b="1" smtClean="0">
                <a:solidFill>
                  <a:srgbClr val="FF0000"/>
                </a:solidFill>
              </a:rPr>
              <a:t>N</a:t>
            </a:r>
            <a:r>
              <a:rPr lang="en-US" sz="2400" smtClean="0"/>
              <a:t>orth</a:t>
            </a:r>
          </a:p>
          <a:p>
            <a:pPr lvl="1">
              <a:spcBef>
                <a:spcPct val="50000"/>
              </a:spcBef>
            </a:pPr>
            <a:r>
              <a:rPr lang="en-US" sz="2400" b="1" smtClean="0">
                <a:solidFill>
                  <a:srgbClr val="FF0000"/>
                </a:solidFill>
              </a:rPr>
              <a:t>D</a:t>
            </a:r>
            <a:r>
              <a:rPr lang="en-US" sz="2400" smtClean="0"/>
              <a:t>eceleration </a:t>
            </a:r>
            <a:r>
              <a:rPr lang="en-US" sz="1800" smtClean="0"/>
              <a:t>causes the compass to indicate a turn to the </a:t>
            </a:r>
            <a:r>
              <a:rPr lang="en-US" sz="2400" b="1" smtClean="0">
                <a:solidFill>
                  <a:srgbClr val="FF0000"/>
                </a:solidFill>
              </a:rPr>
              <a:t>S</a:t>
            </a:r>
            <a:r>
              <a:rPr lang="en-US" sz="2400" smtClean="0"/>
              <a:t>outh</a:t>
            </a:r>
            <a:endParaRPr lang="en-US" sz="2400" u="sng"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Review</a:t>
            </a:r>
          </a:p>
        </p:txBody>
      </p:sp>
      <p:sp>
        <p:nvSpPr>
          <p:cNvPr id="38915" name="Content Placeholder 2"/>
          <p:cNvSpPr>
            <a:spLocks noGrp="1"/>
          </p:cNvSpPr>
          <p:nvPr>
            <p:ph idx="1"/>
          </p:nvPr>
        </p:nvSpPr>
        <p:spPr/>
        <p:txBody>
          <a:bodyPr/>
          <a:lstStyle/>
          <a:p>
            <a:pPr marL="596646" indent="-514350">
              <a:buFont typeface="+mj-lt"/>
              <a:buAutoNum type="arabicPeriod"/>
            </a:pPr>
            <a:r>
              <a:rPr lang="en-US" dirty="0" smtClean="0"/>
              <a:t>How many meridians of longitude are there?</a:t>
            </a:r>
          </a:p>
          <a:p>
            <a:pPr marL="596646" indent="-514350">
              <a:buFont typeface="+mj-lt"/>
              <a:buAutoNum type="arabicPeriod"/>
            </a:pPr>
            <a:endParaRPr lang="en-US" dirty="0" smtClean="0"/>
          </a:p>
          <a:p>
            <a:pPr marL="596646" indent="-514350">
              <a:buFont typeface="+mj-lt"/>
              <a:buAutoNum type="arabicPeriod"/>
            </a:pPr>
            <a:r>
              <a:rPr lang="en-US" dirty="0" smtClean="0"/>
              <a:t>What is a solar day?</a:t>
            </a:r>
          </a:p>
          <a:p>
            <a:pPr marL="596646" indent="-514350">
              <a:buFont typeface="+mj-lt"/>
              <a:buAutoNum type="arabicPeriod"/>
            </a:pPr>
            <a:endParaRPr lang="en-US" dirty="0" smtClean="0"/>
          </a:p>
          <a:p>
            <a:pPr marL="596646" indent="-514350">
              <a:buFont typeface="+mj-lt"/>
              <a:buAutoNum type="arabicPeriod"/>
            </a:pPr>
            <a:r>
              <a:rPr lang="en-US" dirty="0" smtClean="0"/>
              <a:t>What is acceleration error?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The “One-in-Sixty’ Rule</a:t>
            </a:r>
          </a:p>
        </p:txBody>
      </p:sp>
      <p:sp>
        <p:nvSpPr>
          <p:cNvPr id="50179" name="Text Box 3"/>
          <p:cNvSpPr txBox="1">
            <a:spLocks noChangeArrowheads="1"/>
          </p:cNvSpPr>
          <p:nvPr/>
        </p:nvSpPr>
        <p:spPr bwMode="auto">
          <a:xfrm>
            <a:off x="609600" y="1676400"/>
            <a:ext cx="7772400" cy="3013075"/>
          </a:xfrm>
          <a:prstGeom prst="rect">
            <a:avLst/>
          </a:prstGeom>
          <a:noFill/>
          <a:ln w="38100">
            <a:noFill/>
            <a:miter lim="800000"/>
            <a:headEnd/>
            <a:tailEnd/>
          </a:ln>
        </p:spPr>
        <p:txBody>
          <a:bodyPr>
            <a:spAutoFit/>
          </a:bodyPr>
          <a:lstStyle/>
          <a:p>
            <a:pPr algn="l">
              <a:spcBef>
                <a:spcPct val="50000"/>
              </a:spcBef>
            </a:pPr>
            <a:r>
              <a:rPr lang="en-US"/>
              <a:t>This is a rule that can be used to help determine either how far you are off course or how much of a correction needs to be made to regain your course.</a:t>
            </a:r>
          </a:p>
          <a:p>
            <a:pPr algn="l">
              <a:spcBef>
                <a:spcPct val="50000"/>
              </a:spcBef>
            </a:pPr>
            <a:r>
              <a:rPr lang="en-US"/>
              <a:t>The rule states that </a:t>
            </a:r>
          </a:p>
          <a:p>
            <a:pPr algn="l">
              <a:spcBef>
                <a:spcPct val="50000"/>
              </a:spcBef>
            </a:pPr>
            <a:r>
              <a:rPr lang="en-US" b="1"/>
              <a:t>An error in the track of one degree will cause an error in position of about one mile in a distance of 60 miles</a:t>
            </a:r>
            <a:endParaRPr lang="en-US"/>
          </a:p>
        </p:txBody>
      </p:sp>
      <p:grpSp>
        <p:nvGrpSpPr>
          <p:cNvPr id="2" name="Group 19"/>
          <p:cNvGrpSpPr>
            <a:grpSpLocks/>
          </p:cNvGrpSpPr>
          <p:nvPr/>
        </p:nvGrpSpPr>
        <p:grpSpPr bwMode="auto">
          <a:xfrm>
            <a:off x="1447800" y="5486400"/>
            <a:ext cx="5715000" cy="533400"/>
            <a:chOff x="912" y="3456"/>
            <a:chExt cx="3600" cy="336"/>
          </a:xfrm>
        </p:grpSpPr>
        <p:sp>
          <p:nvSpPr>
            <p:cNvPr id="39954" name="Line 4"/>
            <p:cNvSpPr>
              <a:spLocks noChangeShapeType="1"/>
            </p:cNvSpPr>
            <p:nvPr/>
          </p:nvSpPr>
          <p:spPr bwMode="auto">
            <a:xfrm>
              <a:off x="912" y="3792"/>
              <a:ext cx="3600" cy="0"/>
            </a:xfrm>
            <a:prstGeom prst="line">
              <a:avLst/>
            </a:prstGeom>
            <a:noFill/>
            <a:ln w="12700">
              <a:solidFill>
                <a:schemeClr val="tx1"/>
              </a:solidFill>
              <a:round/>
              <a:headEnd/>
              <a:tailEnd/>
            </a:ln>
          </p:spPr>
          <p:txBody>
            <a:bodyPr anchor="ctr">
              <a:spAutoFit/>
            </a:bodyPr>
            <a:lstStyle/>
            <a:p>
              <a:endParaRPr lang="en-US"/>
            </a:p>
          </p:txBody>
        </p:sp>
        <p:sp>
          <p:nvSpPr>
            <p:cNvPr id="39955" name="Line 5"/>
            <p:cNvSpPr>
              <a:spLocks noChangeShapeType="1"/>
            </p:cNvSpPr>
            <p:nvPr/>
          </p:nvSpPr>
          <p:spPr bwMode="auto">
            <a:xfrm flipV="1">
              <a:off x="912" y="3456"/>
              <a:ext cx="3408" cy="336"/>
            </a:xfrm>
            <a:prstGeom prst="line">
              <a:avLst/>
            </a:prstGeom>
            <a:noFill/>
            <a:ln w="12700">
              <a:solidFill>
                <a:schemeClr val="tx1"/>
              </a:solidFill>
              <a:prstDash val="dash"/>
              <a:round/>
              <a:headEnd/>
              <a:tailEnd/>
            </a:ln>
          </p:spPr>
          <p:txBody>
            <a:bodyPr wrap="none" anchor="ctr">
              <a:spAutoFit/>
            </a:bodyPr>
            <a:lstStyle/>
            <a:p>
              <a:endParaRPr lang="en-US"/>
            </a:p>
          </p:txBody>
        </p:sp>
      </p:grpSp>
      <p:grpSp>
        <p:nvGrpSpPr>
          <p:cNvPr id="3" name="Group 20"/>
          <p:cNvGrpSpPr>
            <a:grpSpLocks/>
          </p:cNvGrpSpPr>
          <p:nvPr/>
        </p:nvGrpSpPr>
        <p:grpSpPr bwMode="auto">
          <a:xfrm>
            <a:off x="6781800" y="5486400"/>
            <a:ext cx="1066800" cy="533400"/>
            <a:chOff x="4272" y="3456"/>
            <a:chExt cx="672" cy="336"/>
          </a:xfrm>
        </p:grpSpPr>
        <p:cxnSp>
          <p:nvCxnSpPr>
            <p:cNvPr id="39952" name="AutoShape 6"/>
            <p:cNvCxnSpPr>
              <a:cxnSpLocks noChangeShapeType="1"/>
              <a:endCxn id="39954" idx="1"/>
            </p:cNvCxnSpPr>
            <p:nvPr/>
          </p:nvCxnSpPr>
          <p:spPr bwMode="auto">
            <a:xfrm rot="16200000" flipH="1">
              <a:off x="4224" y="3504"/>
              <a:ext cx="336" cy="240"/>
            </a:xfrm>
            <a:prstGeom prst="curvedConnector5">
              <a:avLst>
                <a:gd name="adj1" fmla="val 4759"/>
                <a:gd name="adj2" fmla="val 112079"/>
                <a:gd name="adj3" fmla="val 110713"/>
              </a:avLst>
            </a:prstGeom>
            <a:noFill/>
            <a:ln w="25400">
              <a:solidFill>
                <a:srgbClr val="FF0000"/>
              </a:solidFill>
              <a:round/>
              <a:headEnd type="triangle" w="med" len="med"/>
              <a:tailEnd type="triangle" w="med" len="med"/>
            </a:ln>
          </p:spPr>
        </p:cxnSp>
        <p:sp>
          <p:nvSpPr>
            <p:cNvPr id="39953" name="Text Box 7"/>
            <p:cNvSpPr txBox="1">
              <a:spLocks noChangeArrowheads="1"/>
            </p:cNvSpPr>
            <p:nvPr/>
          </p:nvSpPr>
          <p:spPr bwMode="auto">
            <a:xfrm>
              <a:off x="4464" y="3456"/>
              <a:ext cx="480" cy="288"/>
            </a:xfrm>
            <a:prstGeom prst="rect">
              <a:avLst/>
            </a:prstGeom>
            <a:noFill/>
            <a:ln w="38100">
              <a:noFill/>
              <a:miter lim="800000"/>
              <a:headEnd/>
              <a:tailEnd/>
            </a:ln>
          </p:spPr>
          <p:txBody>
            <a:bodyPr>
              <a:spAutoFit/>
            </a:bodyPr>
            <a:lstStyle/>
            <a:p>
              <a:pPr>
                <a:spcBef>
                  <a:spcPct val="50000"/>
                </a:spcBef>
              </a:pPr>
              <a:r>
                <a:rPr lang="en-US">
                  <a:solidFill>
                    <a:srgbClr val="FF0000"/>
                  </a:solidFill>
                </a:rPr>
                <a:t>1°</a:t>
              </a:r>
            </a:p>
          </p:txBody>
        </p:sp>
      </p:grpSp>
      <p:grpSp>
        <p:nvGrpSpPr>
          <p:cNvPr id="4" name="Group 23"/>
          <p:cNvGrpSpPr>
            <a:grpSpLocks/>
          </p:cNvGrpSpPr>
          <p:nvPr/>
        </p:nvGrpSpPr>
        <p:grpSpPr bwMode="auto">
          <a:xfrm>
            <a:off x="4419600" y="5029200"/>
            <a:ext cx="2362200" cy="990600"/>
            <a:chOff x="2784" y="3168"/>
            <a:chExt cx="1488" cy="624"/>
          </a:xfrm>
        </p:grpSpPr>
        <p:sp>
          <p:nvSpPr>
            <p:cNvPr id="39949" name="Line 8"/>
            <p:cNvSpPr>
              <a:spLocks noChangeShapeType="1"/>
            </p:cNvSpPr>
            <p:nvPr/>
          </p:nvSpPr>
          <p:spPr bwMode="auto">
            <a:xfrm>
              <a:off x="4272" y="3456"/>
              <a:ext cx="0" cy="336"/>
            </a:xfrm>
            <a:prstGeom prst="line">
              <a:avLst/>
            </a:prstGeom>
            <a:noFill/>
            <a:ln w="19050">
              <a:solidFill>
                <a:srgbClr val="0000FF"/>
              </a:solidFill>
              <a:round/>
              <a:headEnd type="triangle" w="med" len="med"/>
              <a:tailEnd type="triangle" w="med" len="med"/>
            </a:ln>
          </p:spPr>
          <p:txBody>
            <a:bodyPr anchor="ctr">
              <a:spAutoFit/>
            </a:bodyPr>
            <a:lstStyle/>
            <a:p>
              <a:endParaRPr lang="en-US"/>
            </a:p>
          </p:txBody>
        </p:sp>
        <p:sp>
          <p:nvSpPr>
            <p:cNvPr id="39950" name="Line 10"/>
            <p:cNvSpPr>
              <a:spLocks noChangeShapeType="1"/>
            </p:cNvSpPr>
            <p:nvPr/>
          </p:nvSpPr>
          <p:spPr bwMode="auto">
            <a:xfrm>
              <a:off x="3504" y="3408"/>
              <a:ext cx="768" cy="240"/>
            </a:xfrm>
            <a:prstGeom prst="line">
              <a:avLst/>
            </a:prstGeom>
            <a:noFill/>
            <a:ln w="12700">
              <a:solidFill>
                <a:srgbClr val="0000FF"/>
              </a:solidFill>
              <a:round/>
              <a:headEnd/>
              <a:tailEnd type="triangle" w="med" len="med"/>
            </a:ln>
          </p:spPr>
          <p:txBody>
            <a:bodyPr anchor="ctr">
              <a:spAutoFit/>
            </a:bodyPr>
            <a:lstStyle/>
            <a:p>
              <a:endParaRPr lang="en-US"/>
            </a:p>
          </p:txBody>
        </p:sp>
        <p:sp>
          <p:nvSpPr>
            <p:cNvPr id="39951" name="Text Box 11"/>
            <p:cNvSpPr txBox="1">
              <a:spLocks noChangeArrowheads="1"/>
            </p:cNvSpPr>
            <p:nvPr/>
          </p:nvSpPr>
          <p:spPr bwMode="auto">
            <a:xfrm>
              <a:off x="2784" y="3168"/>
              <a:ext cx="864" cy="288"/>
            </a:xfrm>
            <a:prstGeom prst="rect">
              <a:avLst/>
            </a:prstGeom>
            <a:noFill/>
            <a:ln w="38100">
              <a:noFill/>
              <a:miter lim="800000"/>
              <a:headEnd/>
              <a:tailEnd/>
            </a:ln>
          </p:spPr>
          <p:txBody>
            <a:bodyPr>
              <a:spAutoFit/>
            </a:bodyPr>
            <a:lstStyle/>
            <a:p>
              <a:pPr>
                <a:spcBef>
                  <a:spcPct val="50000"/>
                </a:spcBef>
              </a:pPr>
              <a:r>
                <a:rPr lang="en-US">
                  <a:solidFill>
                    <a:schemeClr val="accent2"/>
                  </a:solidFill>
                </a:rPr>
                <a:t>1 mile</a:t>
              </a:r>
            </a:p>
          </p:txBody>
        </p:sp>
      </p:grpSp>
      <p:grpSp>
        <p:nvGrpSpPr>
          <p:cNvPr id="5" name="Group 21"/>
          <p:cNvGrpSpPr>
            <a:grpSpLocks/>
          </p:cNvGrpSpPr>
          <p:nvPr/>
        </p:nvGrpSpPr>
        <p:grpSpPr bwMode="auto">
          <a:xfrm>
            <a:off x="1447800" y="6019800"/>
            <a:ext cx="5334000" cy="533400"/>
            <a:chOff x="912" y="3792"/>
            <a:chExt cx="3360" cy="336"/>
          </a:xfrm>
        </p:grpSpPr>
        <p:sp>
          <p:nvSpPr>
            <p:cNvPr id="39944" name="Line 13"/>
            <p:cNvSpPr>
              <a:spLocks noChangeShapeType="1"/>
            </p:cNvSpPr>
            <p:nvPr/>
          </p:nvSpPr>
          <p:spPr bwMode="auto">
            <a:xfrm flipV="1">
              <a:off x="912" y="3792"/>
              <a:ext cx="0" cy="288"/>
            </a:xfrm>
            <a:prstGeom prst="line">
              <a:avLst/>
            </a:prstGeom>
            <a:noFill/>
            <a:ln w="25400">
              <a:solidFill>
                <a:srgbClr val="008000"/>
              </a:solidFill>
              <a:round/>
              <a:headEnd/>
              <a:tailEnd type="triangle" w="med" len="med"/>
            </a:ln>
          </p:spPr>
          <p:txBody>
            <a:bodyPr wrap="none" anchor="ctr">
              <a:spAutoFit/>
            </a:bodyPr>
            <a:lstStyle/>
            <a:p>
              <a:endParaRPr lang="en-US"/>
            </a:p>
          </p:txBody>
        </p:sp>
        <p:sp>
          <p:nvSpPr>
            <p:cNvPr id="39945" name="Line 14"/>
            <p:cNvSpPr>
              <a:spLocks noChangeShapeType="1"/>
            </p:cNvSpPr>
            <p:nvPr/>
          </p:nvSpPr>
          <p:spPr bwMode="auto">
            <a:xfrm flipV="1">
              <a:off x="4272" y="3792"/>
              <a:ext cx="0" cy="288"/>
            </a:xfrm>
            <a:prstGeom prst="line">
              <a:avLst/>
            </a:prstGeom>
            <a:noFill/>
            <a:ln w="25400">
              <a:solidFill>
                <a:srgbClr val="008000"/>
              </a:solidFill>
              <a:round/>
              <a:headEnd/>
              <a:tailEnd type="triangle" w="med" len="med"/>
            </a:ln>
          </p:spPr>
          <p:txBody>
            <a:bodyPr wrap="none" anchor="ctr">
              <a:spAutoFit/>
            </a:bodyPr>
            <a:lstStyle/>
            <a:p>
              <a:endParaRPr lang="en-US"/>
            </a:p>
          </p:txBody>
        </p:sp>
        <p:sp>
          <p:nvSpPr>
            <p:cNvPr id="39946" name="Text Box 15"/>
            <p:cNvSpPr txBox="1">
              <a:spLocks noChangeArrowheads="1"/>
            </p:cNvSpPr>
            <p:nvPr/>
          </p:nvSpPr>
          <p:spPr bwMode="auto">
            <a:xfrm>
              <a:off x="1824" y="3840"/>
              <a:ext cx="1488" cy="288"/>
            </a:xfrm>
            <a:prstGeom prst="rect">
              <a:avLst/>
            </a:prstGeom>
            <a:noFill/>
            <a:ln w="38100">
              <a:noFill/>
              <a:miter lim="800000"/>
              <a:headEnd/>
              <a:tailEnd/>
            </a:ln>
          </p:spPr>
          <p:txBody>
            <a:bodyPr>
              <a:spAutoFit/>
            </a:bodyPr>
            <a:lstStyle/>
            <a:p>
              <a:pPr>
                <a:spcBef>
                  <a:spcPct val="50000"/>
                </a:spcBef>
              </a:pPr>
              <a:r>
                <a:rPr lang="en-US">
                  <a:solidFill>
                    <a:srgbClr val="008000"/>
                  </a:solidFill>
                </a:rPr>
                <a:t>60 miles</a:t>
              </a:r>
            </a:p>
          </p:txBody>
        </p:sp>
        <p:sp>
          <p:nvSpPr>
            <p:cNvPr id="39947" name="Line 16"/>
            <p:cNvSpPr>
              <a:spLocks noChangeShapeType="1"/>
            </p:cNvSpPr>
            <p:nvPr/>
          </p:nvSpPr>
          <p:spPr bwMode="auto">
            <a:xfrm flipH="1">
              <a:off x="912" y="3984"/>
              <a:ext cx="1200" cy="0"/>
            </a:xfrm>
            <a:prstGeom prst="line">
              <a:avLst/>
            </a:prstGeom>
            <a:noFill/>
            <a:ln w="25400">
              <a:solidFill>
                <a:srgbClr val="008000"/>
              </a:solidFill>
              <a:round/>
              <a:headEnd/>
              <a:tailEnd type="triangle" w="med" len="med"/>
            </a:ln>
          </p:spPr>
          <p:txBody>
            <a:bodyPr anchor="ctr">
              <a:spAutoFit/>
            </a:bodyPr>
            <a:lstStyle/>
            <a:p>
              <a:endParaRPr lang="en-US"/>
            </a:p>
          </p:txBody>
        </p:sp>
        <p:sp>
          <p:nvSpPr>
            <p:cNvPr id="39948" name="Line 17"/>
            <p:cNvSpPr>
              <a:spLocks noChangeShapeType="1"/>
            </p:cNvSpPr>
            <p:nvPr/>
          </p:nvSpPr>
          <p:spPr bwMode="auto">
            <a:xfrm rot="10800000" flipH="1">
              <a:off x="3024" y="3984"/>
              <a:ext cx="1248" cy="0"/>
            </a:xfrm>
            <a:prstGeom prst="line">
              <a:avLst/>
            </a:prstGeom>
            <a:noFill/>
            <a:ln w="25400">
              <a:solidFill>
                <a:srgbClr val="008000"/>
              </a:solidFill>
              <a:round/>
              <a:headEnd/>
              <a:tailEnd type="triangle" w="med" len="med"/>
            </a:ln>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10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0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017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017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anim calcmode="lin" valueType="num">
                                      <p:cBhvr>
                                        <p:cTn id="15" dur="10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017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017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017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 calcmode="lin" valueType="num">
                                      <p:cBhvr>
                                        <p:cTn id="23" dur="1000" fill="hold"/>
                                        <p:tgtEl>
                                          <p:spTgt spid="5017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017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017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017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272"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strVal val="2/3*#ppt_w"/>
                                          </p:val>
                                        </p:tav>
                                        <p:tav tm="100000">
                                          <p:val>
                                            <p:strVal val="#ppt_w"/>
                                          </p:val>
                                        </p:tav>
                                      </p:tavLst>
                                    </p:anim>
                                    <p:anim calcmode="lin" valueType="num">
                                      <p:cBhvr>
                                        <p:cTn id="47"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The ‘One-in-Sixty Rule’</a:t>
            </a:r>
          </a:p>
        </p:txBody>
      </p:sp>
      <p:sp>
        <p:nvSpPr>
          <p:cNvPr id="51203" name="Text Box 3"/>
          <p:cNvSpPr txBox="1">
            <a:spLocks noChangeArrowheads="1"/>
          </p:cNvSpPr>
          <p:nvPr/>
        </p:nvSpPr>
        <p:spPr bwMode="auto">
          <a:xfrm>
            <a:off x="838200" y="1828800"/>
            <a:ext cx="7162800" cy="822325"/>
          </a:xfrm>
          <a:prstGeom prst="rect">
            <a:avLst/>
          </a:prstGeom>
          <a:noFill/>
          <a:ln w="38100">
            <a:noFill/>
            <a:miter lim="800000"/>
            <a:headEnd/>
            <a:tailEnd/>
          </a:ln>
        </p:spPr>
        <p:txBody>
          <a:bodyPr>
            <a:spAutoFit/>
          </a:bodyPr>
          <a:lstStyle/>
          <a:p>
            <a:pPr algn="l">
              <a:spcBef>
                <a:spcPct val="50000"/>
              </a:spcBef>
            </a:pPr>
            <a:r>
              <a:rPr lang="en-US"/>
              <a:t>The One-in-Sixty rule can be expressed as an equation</a:t>
            </a:r>
          </a:p>
        </p:txBody>
      </p:sp>
      <p:graphicFrame>
        <p:nvGraphicFramePr>
          <p:cNvPr id="51204" name="Object 4"/>
          <p:cNvGraphicFramePr>
            <a:graphicFrameLocks noChangeAspect="1"/>
          </p:cNvGraphicFramePr>
          <p:nvPr/>
        </p:nvGraphicFramePr>
        <p:xfrm>
          <a:off x="1401763" y="3124200"/>
          <a:ext cx="2617787" cy="2184400"/>
        </p:xfrm>
        <a:graphic>
          <a:graphicData uri="http://schemas.openxmlformats.org/presentationml/2006/ole">
            <mc:AlternateContent xmlns:mc="http://schemas.openxmlformats.org/markup-compatibility/2006">
              <mc:Choice xmlns:v="urn:schemas-microsoft-com:vml" Requires="v">
                <p:oleObj spid="_x0000_s1034" name="Equation" r:id="rId3" imgW="469800" imgH="393480" progId="Equation.3">
                  <p:embed/>
                </p:oleObj>
              </mc:Choice>
              <mc:Fallback>
                <p:oleObj name="Equation" r:id="rId3" imgW="4698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3124200"/>
                        <a:ext cx="2617787" cy="218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5" name="Text Box 5"/>
          <p:cNvSpPr txBox="1">
            <a:spLocks noChangeArrowheads="1"/>
          </p:cNvSpPr>
          <p:nvPr/>
        </p:nvSpPr>
        <p:spPr bwMode="auto">
          <a:xfrm>
            <a:off x="4800600" y="3048000"/>
            <a:ext cx="3581400" cy="3233738"/>
          </a:xfrm>
          <a:prstGeom prst="rect">
            <a:avLst/>
          </a:prstGeom>
          <a:noFill/>
          <a:ln w="38100">
            <a:solidFill>
              <a:schemeClr val="tx1"/>
            </a:solidFill>
            <a:miter lim="800000"/>
            <a:headEnd/>
            <a:tailEnd/>
          </a:ln>
        </p:spPr>
        <p:txBody>
          <a:bodyPr>
            <a:spAutoFit/>
          </a:bodyPr>
          <a:lstStyle/>
          <a:p>
            <a:pPr algn="l">
              <a:spcBef>
                <a:spcPct val="50000"/>
              </a:spcBef>
            </a:pPr>
            <a:endParaRPr lang="en-US" b="1" u="sng">
              <a:solidFill>
                <a:srgbClr val="FF0000"/>
              </a:solidFill>
            </a:endParaRPr>
          </a:p>
          <a:p>
            <a:pPr algn="l">
              <a:spcBef>
                <a:spcPct val="50000"/>
              </a:spcBef>
            </a:pPr>
            <a:r>
              <a:rPr lang="en-US" b="1" u="sng">
                <a:solidFill>
                  <a:srgbClr val="FF0000"/>
                </a:solidFill>
              </a:rPr>
              <a:t>Where</a:t>
            </a:r>
            <a:endParaRPr lang="en-US" b="1">
              <a:solidFill>
                <a:srgbClr val="FF0000"/>
              </a:solidFill>
            </a:endParaRPr>
          </a:p>
          <a:p>
            <a:pPr algn="l">
              <a:spcBef>
                <a:spcPct val="50000"/>
              </a:spcBef>
            </a:pPr>
            <a:r>
              <a:rPr lang="en-US" b="1">
                <a:solidFill>
                  <a:srgbClr val="FF0000"/>
                </a:solidFill>
              </a:rPr>
              <a:t>e = Distance off Track</a:t>
            </a:r>
          </a:p>
          <a:p>
            <a:pPr algn="l">
              <a:spcBef>
                <a:spcPct val="50000"/>
              </a:spcBef>
            </a:pPr>
            <a:r>
              <a:rPr lang="en-US" b="1">
                <a:solidFill>
                  <a:srgbClr val="FF0000"/>
                </a:solidFill>
              </a:rPr>
              <a:t>d = Distance Traveled</a:t>
            </a:r>
          </a:p>
          <a:p>
            <a:pPr algn="l">
              <a:spcBef>
                <a:spcPct val="50000"/>
              </a:spcBef>
            </a:pPr>
            <a:r>
              <a:rPr lang="en-US" b="1">
                <a:solidFill>
                  <a:srgbClr val="FF0000"/>
                </a:solidFill>
              </a:rPr>
              <a:t>θ = Track Error</a:t>
            </a:r>
          </a:p>
          <a:p>
            <a:pPr algn="l">
              <a:spcBef>
                <a:spcPct val="50000"/>
              </a:spcBef>
            </a:pPr>
            <a:endParaRPr 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heckerboard(across)">
                                      <p:cBhvr>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6"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 calcmode="lin" valueType="num">
                                      <p:cBhvr>
                                        <p:cTn id="12" dur="500" fill="hold"/>
                                        <p:tgtEl>
                                          <p:spTgt spid="51204"/>
                                        </p:tgtEl>
                                        <p:attrNameLst>
                                          <p:attrName>ppt_w</p:attrName>
                                        </p:attrNameLst>
                                      </p:cBhvr>
                                      <p:tavLst>
                                        <p:tav tm="0">
                                          <p:val>
                                            <p:strVal val="(6*min(max(#ppt_w*#ppt_h,.3),1)-7.4)/-.7*#ppt_w"/>
                                          </p:val>
                                        </p:tav>
                                        <p:tav tm="100000">
                                          <p:val>
                                            <p:strVal val="#ppt_w"/>
                                          </p:val>
                                        </p:tav>
                                      </p:tavLst>
                                    </p:anim>
                                    <p:anim calcmode="lin" valueType="num">
                                      <p:cBhvr>
                                        <p:cTn id="13" dur="500" fill="hold"/>
                                        <p:tgtEl>
                                          <p:spTgt spid="51204"/>
                                        </p:tgtEl>
                                        <p:attrNameLst>
                                          <p:attrName>ppt_h</p:attrName>
                                        </p:attrNameLst>
                                      </p:cBhvr>
                                      <p:tavLst>
                                        <p:tav tm="0">
                                          <p:val>
                                            <p:strVal val="(6*min(max(#ppt_w*#ppt_h,.3),1)-7.4)/-.7*#ppt_h"/>
                                          </p:val>
                                        </p:tav>
                                        <p:tav tm="100000">
                                          <p:val>
                                            <p:strVal val="#ppt_h"/>
                                          </p:val>
                                        </p:tav>
                                      </p:tavLst>
                                    </p:anim>
                                    <p:anim calcmode="lin" valueType="num">
                                      <p:cBhvr>
                                        <p:cTn id="14" dur="500" fill="hold"/>
                                        <p:tgtEl>
                                          <p:spTgt spid="51204"/>
                                        </p:tgtEl>
                                        <p:attrNameLst>
                                          <p:attrName>ppt_x</p:attrName>
                                        </p:attrNameLst>
                                      </p:cBhvr>
                                      <p:tavLst>
                                        <p:tav tm="0">
                                          <p:val>
                                            <p:fltVal val="0.5"/>
                                          </p:val>
                                        </p:tav>
                                        <p:tav tm="100000">
                                          <p:val>
                                            <p:strVal val="#ppt_x"/>
                                          </p:val>
                                        </p:tav>
                                      </p:tavLst>
                                    </p:anim>
                                    <p:anim calcmode="lin" valueType="num">
                                      <p:cBhvr>
                                        <p:cTn id="15" dur="500" fill="hold"/>
                                        <p:tgtEl>
                                          <p:spTgt spid="51204"/>
                                        </p:tgtEl>
                                        <p:attrNameLst>
                                          <p:attrName>ppt_y</p:attrName>
                                        </p:attrNameLst>
                                      </p:cBhvr>
                                      <p:tavLst>
                                        <p:tav tm="0">
                                          <p:val>
                                            <p:strVal val="1+(6*min(max(#ppt_w*#ppt_h,.3),1)-7.4)/-.7*#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1205"/>
                                        </p:tgtEl>
                                        <p:attrNameLst>
                                          <p:attrName>style.visibility</p:attrName>
                                        </p:attrNameLst>
                                      </p:cBhvr>
                                      <p:to>
                                        <p:strVal val="visible"/>
                                      </p:to>
                                    </p:set>
                                    <p:animEffect transition="in" filter="box(in)">
                                      <p:cBhvr>
                                        <p:cTn id="20"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5"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lstStyle/>
          <a:p>
            <a:r>
              <a:rPr lang="en-US" smtClean="0"/>
              <a:t>The ‘One-in-Sixty Rule’</a:t>
            </a:r>
          </a:p>
        </p:txBody>
      </p:sp>
      <p:sp>
        <p:nvSpPr>
          <p:cNvPr id="52227" name="Text Box 3"/>
          <p:cNvSpPr txBox="1">
            <a:spLocks noChangeArrowheads="1"/>
          </p:cNvSpPr>
          <p:nvPr/>
        </p:nvSpPr>
        <p:spPr bwMode="auto">
          <a:xfrm>
            <a:off x="838200" y="1828800"/>
            <a:ext cx="7162800" cy="1004888"/>
          </a:xfrm>
          <a:prstGeom prst="rect">
            <a:avLst/>
          </a:prstGeom>
          <a:noFill/>
          <a:ln w="38100">
            <a:noFill/>
            <a:miter lim="800000"/>
            <a:headEnd/>
            <a:tailEnd/>
          </a:ln>
        </p:spPr>
        <p:txBody>
          <a:bodyPr>
            <a:spAutoFit/>
          </a:bodyPr>
          <a:lstStyle/>
          <a:p>
            <a:pPr algn="l">
              <a:spcBef>
                <a:spcPct val="50000"/>
              </a:spcBef>
            </a:pPr>
            <a:r>
              <a:rPr lang="en-US"/>
              <a:t>For example:</a:t>
            </a:r>
          </a:p>
          <a:p>
            <a:pPr algn="l">
              <a:spcBef>
                <a:spcPct val="50000"/>
              </a:spcBef>
            </a:pPr>
            <a:r>
              <a:rPr lang="en-US"/>
              <a:t>Track Error = 4°, Distance Traveled = 30 miles</a:t>
            </a:r>
          </a:p>
        </p:txBody>
      </p:sp>
      <p:graphicFrame>
        <p:nvGraphicFramePr>
          <p:cNvPr id="52228" name="Object 4"/>
          <p:cNvGraphicFramePr>
            <a:graphicFrameLocks noChangeAspect="1"/>
          </p:cNvGraphicFramePr>
          <p:nvPr/>
        </p:nvGraphicFramePr>
        <p:xfrm>
          <a:off x="1401763" y="3124200"/>
          <a:ext cx="1493837" cy="1246188"/>
        </p:xfrm>
        <a:graphic>
          <a:graphicData uri="http://schemas.openxmlformats.org/presentationml/2006/ole">
            <mc:AlternateContent xmlns:mc="http://schemas.openxmlformats.org/markup-compatibility/2006">
              <mc:Choice xmlns:v="urn:schemas-microsoft-com:vml" Requires="v">
                <p:oleObj spid="_x0000_s2082" name="Equation" r:id="rId3" imgW="469800" imgH="393480" progId="Equation.3">
                  <p:embed/>
                </p:oleObj>
              </mc:Choice>
              <mc:Fallback>
                <p:oleObj name="Equation" r:id="rId3" imgW="4698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3124200"/>
                        <a:ext cx="1493837" cy="124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0" name="Object 6"/>
          <p:cNvGraphicFramePr>
            <a:graphicFrameLocks noChangeAspect="1"/>
          </p:cNvGraphicFramePr>
          <p:nvPr/>
        </p:nvGraphicFramePr>
        <p:xfrm>
          <a:off x="1066800" y="5105400"/>
          <a:ext cx="2295525" cy="1246188"/>
        </p:xfrm>
        <a:graphic>
          <a:graphicData uri="http://schemas.openxmlformats.org/presentationml/2006/ole">
            <mc:AlternateContent xmlns:mc="http://schemas.openxmlformats.org/markup-compatibility/2006">
              <mc:Choice xmlns:v="urn:schemas-microsoft-com:vml" Requires="v">
                <p:oleObj spid="_x0000_s2083" name="Equation" r:id="rId5" imgW="723600" imgH="393480" progId="Equation.3">
                  <p:embed/>
                </p:oleObj>
              </mc:Choice>
              <mc:Fallback>
                <p:oleObj name="Equation" r:id="rId5" imgW="72360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105400"/>
                        <a:ext cx="2295525" cy="124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1" name="Object 7"/>
          <p:cNvGraphicFramePr>
            <a:graphicFrameLocks noChangeAspect="1"/>
          </p:cNvGraphicFramePr>
          <p:nvPr/>
        </p:nvGraphicFramePr>
        <p:xfrm>
          <a:off x="4968875" y="3200400"/>
          <a:ext cx="1614488" cy="1246188"/>
        </p:xfrm>
        <a:graphic>
          <a:graphicData uri="http://schemas.openxmlformats.org/presentationml/2006/ole">
            <mc:AlternateContent xmlns:mc="http://schemas.openxmlformats.org/markup-compatibility/2006">
              <mc:Choice xmlns:v="urn:schemas-microsoft-com:vml" Requires="v">
                <p:oleObj spid="_x0000_s2084" name="Equation" r:id="rId7" imgW="507960" imgH="393480" progId="Equation.3">
                  <p:embed/>
                </p:oleObj>
              </mc:Choice>
              <mc:Fallback>
                <p:oleObj name="Equation" r:id="rId7" imgW="50796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8875" y="3200400"/>
                        <a:ext cx="1614488" cy="124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2" name="Object 8"/>
          <p:cNvGraphicFramePr>
            <a:graphicFrameLocks noChangeAspect="1"/>
          </p:cNvGraphicFramePr>
          <p:nvPr/>
        </p:nvGraphicFramePr>
        <p:xfrm>
          <a:off x="4953000" y="5257800"/>
          <a:ext cx="1085850" cy="560388"/>
        </p:xfrm>
        <a:graphic>
          <a:graphicData uri="http://schemas.openxmlformats.org/presentationml/2006/ole">
            <mc:AlternateContent xmlns:mc="http://schemas.openxmlformats.org/markup-compatibility/2006">
              <mc:Choice xmlns:v="urn:schemas-microsoft-com:vml" Requires="v">
                <p:oleObj spid="_x0000_s2085" name="Equation" r:id="rId9" imgW="342720" imgH="177480" progId="Equation.3">
                  <p:embed/>
                </p:oleObj>
              </mc:Choice>
              <mc:Fallback>
                <p:oleObj name="Equation" r:id="rId9" imgW="342720" imgH="17748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5257800"/>
                        <a:ext cx="108585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3" name="AutoShape 9"/>
          <p:cNvSpPr>
            <a:spLocks noChangeArrowheads="1"/>
          </p:cNvSpPr>
          <p:nvPr/>
        </p:nvSpPr>
        <p:spPr bwMode="auto">
          <a:xfrm>
            <a:off x="2133600" y="4495800"/>
            <a:ext cx="381000" cy="457200"/>
          </a:xfrm>
          <a:prstGeom prst="downArrow">
            <a:avLst>
              <a:gd name="adj1" fmla="val 50000"/>
              <a:gd name="adj2" fmla="val 30000"/>
            </a:avLst>
          </a:prstGeom>
          <a:solidFill>
            <a:srgbClr val="008000"/>
          </a:solidFill>
          <a:ln w="38100">
            <a:solidFill>
              <a:srgbClr val="008000"/>
            </a:solidFill>
            <a:miter lim="800000"/>
            <a:headEnd/>
            <a:tailEnd/>
          </a:ln>
        </p:spPr>
        <p:txBody>
          <a:bodyPr anchor="ctr">
            <a:spAutoFit/>
          </a:bodyPr>
          <a:lstStyle/>
          <a:p>
            <a:endParaRPr lang="en-CA"/>
          </a:p>
        </p:txBody>
      </p:sp>
      <p:sp>
        <p:nvSpPr>
          <p:cNvPr id="52234" name="AutoShape 10"/>
          <p:cNvSpPr>
            <a:spLocks noChangeArrowheads="1"/>
          </p:cNvSpPr>
          <p:nvPr/>
        </p:nvSpPr>
        <p:spPr bwMode="auto">
          <a:xfrm>
            <a:off x="5638800" y="4572000"/>
            <a:ext cx="381000" cy="457200"/>
          </a:xfrm>
          <a:prstGeom prst="downArrow">
            <a:avLst>
              <a:gd name="adj1" fmla="val 50000"/>
              <a:gd name="adj2" fmla="val 30000"/>
            </a:avLst>
          </a:prstGeom>
          <a:solidFill>
            <a:srgbClr val="008000"/>
          </a:solidFill>
          <a:ln w="38100">
            <a:solidFill>
              <a:srgbClr val="008000"/>
            </a:solidFill>
            <a:miter lim="800000"/>
            <a:headEnd/>
            <a:tailEnd/>
          </a:ln>
        </p:spPr>
        <p:txBody>
          <a:bodyPr anchor="ctr">
            <a:spAutoFit/>
          </a:bodyPr>
          <a:lstStyle/>
          <a:p>
            <a:endParaRPr lang="en-CA"/>
          </a:p>
        </p:txBody>
      </p:sp>
      <p:cxnSp>
        <p:nvCxnSpPr>
          <p:cNvPr id="52236" name="AutoShape 12"/>
          <p:cNvCxnSpPr>
            <a:cxnSpLocks noChangeShapeType="1"/>
          </p:cNvCxnSpPr>
          <p:nvPr/>
        </p:nvCxnSpPr>
        <p:spPr bwMode="auto">
          <a:xfrm flipV="1">
            <a:off x="3362325" y="3824288"/>
            <a:ext cx="1606550" cy="1905000"/>
          </a:xfrm>
          <a:prstGeom prst="curvedConnector3">
            <a:avLst>
              <a:gd name="adj1" fmla="val 50000"/>
            </a:avLst>
          </a:prstGeom>
          <a:noFill/>
          <a:ln w="38100">
            <a:solidFill>
              <a:srgbClr val="008000"/>
            </a:solidFill>
            <a:round/>
            <a:headEnd/>
            <a:tailEnd type="triangle" w="med" len="med"/>
          </a:ln>
        </p:spPr>
      </p:cxnSp>
      <p:sp>
        <p:nvSpPr>
          <p:cNvPr id="2059" name="Text Box 13"/>
          <p:cNvSpPr txBox="1">
            <a:spLocks noChangeArrowheads="1"/>
          </p:cNvSpPr>
          <p:nvPr/>
        </p:nvSpPr>
        <p:spPr bwMode="auto">
          <a:xfrm>
            <a:off x="-1920875" y="2859088"/>
            <a:ext cx="184150" cy="822325"/>
          </a:xfrm>
          <a:prstGeom prst="rect">
            <a:avLst/>
          </a:prstGeom>
          <a:noFill/>
          <a:ln w="38100">
            <a:noFill/>
            <a:miter lim="800000"/>
            <a:headEnd/>
            <a:tailEnd/>
          </a:ln>
        </p:spPr>
        <p:txBody>
          <a:bodyPr wrap="none">
            <a:spAutoFit/>
          </a:bodyPr>
          <a:lstStyle/>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left)">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2228"/>
                                        </p:tgtEl>
                                        <p:attrNameLst>
                                          <p:attrName>style.visibility</p:attrName>
                                        </p:attrNameLst>
                                      </p:cBhvr>
                                      <p:to>
                                        <p:strVal val="visible"/>
                                      </p:to>
                                    </p:set>
                                    <p:animEffect transition="in" filter="dissolve">
                                      <p:cBhvr>
                                        <p:cTn id="17" dur="500"/>
                                        <p:tgtEl>
                                          <p:spTgt spid="522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2233"/>
                                        </p:tgtEl>
                                        <p:attrNameLst>
                                          <p:attrName>style.visibility</p:attrName>
                                        </p:attrNameLst>
                                      </p:cBhvr>
                                      <p:to>
                                        <p:strVal val="visible"/>
                                      </p:to>
                                    </p:set>
                                    <p:animEffect transition="in" filter="wipe(up)">
                                      <p:cBhvr>
                                        <p:cTn id="22" dur="500"/>
                                        <p:tgtEl>
                                          <p:spTgt spid="5223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2230"/>
                                        </p:tgtEl>
                                        <p:attrNameLst>
                                          <p:attrName>style.visibility</p:attrName>
                                        </p:attrNameLst>
                                      </p:cBhvr>
                                      <p:to>
                                        <p:strVal val="visible"/>
                                      </p:to>
                                    </p:set>
                                    <p:animEffect transition="in" filter="dissolve">
                                      <p:cBhvr>
                                        <p:cTn id="27" dur="500"/>
                                        <p:tgtEl>
                                          <p:spTgt spid="522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2236"/>
                                        </p:tgtEl>
                                        <p:attrNameLst>
                                          <p:attrName>style.visibility</p:attrName>
                                        </p:attrNameLst>
                                      </p:cBhvr>
                                      <p:to>
                                        <p:strVal val="visible"/>
                                      </p:to>
                                    </p:set>
                                    <p:animEffect transition="in" filter="wipe(left)">
                                      <p:cBhvr>
                                        <p:cTn id="32" dur="500"/>
                                        <p:tgtEl>
                                          <p:spTgt spid="5223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2231"/>
                                        </p:tgtEl>
                                        <p:attrNameLst>
                                          <p:attrName>style.visibility</p:attrName>
                                        </p:attrNameLst>
                                      </p:cBhvr>
                                      <p:to>
                                        <p:strVal val="visible"/>
                                      </p:to>
                                    </p:set>
                                    <p:animEffect transition="in" filter="dissolve">
                                      <p:cBhvr>
                                        <p:cTn id="37" dur="500"/>
                                        <p:tgtEl>
                                          <p:spTgt spid="522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2234"/>
                                        </p:tgtEl>
                                        <p:attrNameLst>
                                          <p:attrName>style.visibility</p:attrName>
                                        </p:attrNameLst>
                                      </p:cBhvr>
                                      <p:to>
                                        <p:strVal val="visible"/>
                                      </p:to>
                                    </p:set>
                                    <p:animEffect transition="in" filter="wipe(up)">
                                      <p:cBhvr>
                                        <p:cTn id="42" dur="500"/>
                                        <p:tgtEl>
                                          <p:spTgt spid="5223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2232"/>
                                        </p:tgtEl>
                                        <p:attrNameLst>
                                          <p:attrName>style.visibility</p:attrName>
                                        </p:attrNameLst>
                                      </p:cBhvr>
                                      <p:to>
                                        <p:strVal val="visible"/>
                                      </p:to>
                                    </p:set>
                                    <p:animEffect transition="in" filter="dissolve">
                                      <p:cBhvr>
                                        <p:cTn id="47"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P spid="52233" grpId="0" animBg="1"/>
      <p:bldP spid="522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p:txBody>
          <a:bodyPr/>
          <a:lstStyle/>
          <a:p>
            <a:r>
              <a:rPr lang="en-US" smtClean="0"/>
              <a:t>The ‘One-in-Sixty Rule’</a:t>
            </a:r>
          </a:p>
        </p:txBody>
      </p:sp>
      <p:sp>
        <p:nvSpPr>
          <p:cNvPr id="53251" name="Text Box 3"/>
          <p:cNvSpPr txBox="1">
            <a:spLocks noChangeArrowheads="1"/>
          </p:cNvSpPr>
          <p:nvPr/>
        </p:nvSpPr>
        <p:spPr bwMode="auto">
          <a:xfrm>
            <a:off x="838200" y="1828800"/>
            <a:ext cx="7467600" cy="1004888"/>
          </a:xfrm>
          <a:prstGeom prst="rect">
            <a:avLst/>
          </a:prstGeom>
          <a:noFill/>
          <a:ln w="38100">
            <a:noFill/>
            <a:miter lim="800000"/>
            <a:headEnd/>
            <a:tailEnd/>
          </a:ln>
        </p:spPr>
        <p:txBody>
          <a:bodyPr>
            <a:spAutoFit/>
          </a:bodyPr>
          <a:lstStyle/>
          <a:p>
            <a:pPr algn="l">
              <a:spcBef>
                <a:spcPct val="50000"/>
              </a:spcBef>
            </a:pPr>
            <a:r>
              <a:rPr lang="en-US"/>
              <a:t>The equation can also be arranged to find Track Error</a:t>
            </a:r>
          </a:p>
          <a:p>
            <a:pPr algn="l">
              <a:spcBef>
                <a:spcPct val="50000"/>
              </a:spcBef>
            </a:pPr>
            <a:r>
              <a:rPr lang="en-US"/>
              <a:t>Distance off track = 3 , Distance Traveled = 45 miles</a:t>
            </a:r>
          </a:p>
        </p:txBody>
      </p:sp>
      <p:graphicFrame>
        <p:nvGraphicFramePr>
          <p:cNvPr id="53252" name="Object 4"/>
          <p:cNvGraphicFramePr>
            <a:graphicFrameLocks noChangeAspect="1"/>
          </p:cNvGraphicFramePr>
          <p:nvPr/>
        </p:nvGraphicFramePr>
        <p:xfrm>
          <a:off x="1371600" y="2971800"/>
          <a:ext cx="1493838" cy="1246188"/>
        </p:xfrm>
        <a:graphic>
          <a:graphicData uri="http://schemas.openxmlformats.org/presentationml/2006/ole">
            <mc:AlternateContent xmlns:mc="http://schemas.openxmlformats.org/markup-compatibility/2006">
              <mc:Choice xmlns:v="urn:schemas-microsoft-com:vml" Requires="v">
                <p:oleObj spid="_x0000_s3114" name="Equation" r:id="rId3" imgW="469800" imgH="393480" progId="Equation.3">
                  <p:embed/>
                </p:oleObj>
              </mc:Choice>
              <mc:Fallback>
                <p:oleObj name="Equation" r:id="rId3" imgW="4698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1493838" cy="124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3" name="Object 5"/>
          <p:cNvGraphicFramePr>
            <a:graphicFrameLocks noChangeAspect="1"/>
          </p:cNvGraphicFramePr>
          <p:nvPr/>
        </p:nvGraphicFramePr>
        <p:xfrm>
          <a:off x="1208088" y="5105400"/>
          <a:ext cx="2012950" cy="1246188"/>
        </p:xfrm>
        <a:graphic>
          <a:graphicData uri="http://schemas.openxmlformats.org/presentationml/2006/ole">
            <mc:AlternateContent xmlns:mc="http://schemas.openxmlformats.org/markup-compatibility/2006">
              <mc:Choice xmlns:v="urn:schemas-microsoft-com:vml" Requires="v">
                <p:oleObj spid="_x0000_s3115" name="Equation" r:id="rId5" imgW="634680" imgH="393480" progId="Equation.3">
                  <p:embed/>
                </p:oleObj>
              </mc:Choice>
              <mc:Fallback>
                <p:oleObj name="Equation" r:id="rId5" imgW="63468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088" y="5105400"/>
                        <a:ext cx="2012950" cy="124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4" name="Object 6"/>
          <p:cNvGraphicFramePr>
            <a:graphicFrameLocks noChangeAspect="1"/>
          </p:cNvGraphicFramePr>
          <p:nvPr/>
        </p:nvGraphicFramePr>
        <p:xfrm>
          <a:off x="4191000" y="3124200"/>
          <a:ext cx="3068638" cy="639763"/>
        </p:xfrm>
        <a:graphic>
          <a:graphicData uri="http://schemas.openxmlformats.org/presentationml/2006/ole">
            <mc:AlternateContent xmlns:mc="http://schemas.openxmlformats.org/markup-compatibility/2006">
              <mc:Choice xmlns:v="urn:schemas-microsoft-com:vml" Requires="v">
                <p:oleObj spid="_x0000_s3116" name="Equation" r:id="rId7" imgW="965160" imgH="203040" progId="Equation.3">
                  <p:embed/>
                </p:oleObj>
              </mc:Choice>
              <mc:Fallback>
                <p:oleObj name="Equation" r:id="rId7" imgW="965160" imgH="2030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124200"/>
                        <a:ext cx="3068638"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5" name="Object 7"/>
          <p:cNvGraphicFramePr>
            <a:graphicFrameLocks noChangeAspect="1"/>
          </p:cNvGraphicFramePr>
          <p:nvPr/>
        </p:nvGraphicFramePr>
        <p:xfrm>
          <a:off x="5257800" y="5791200"/>
          <a:ext cx="1125538" cy="560388"/>
        </p:xfrm>
        <a:graphic>
          <a:graphicData uri="http://schemas.openxmlformats.org/presentationml/2006/ole">
            <mc:AlternateContent xmlns:mc="http://schemas.openxmlformats.org/markup-compatibility/2006">
              <mc:Choice xmlns:v="urn:schemas-microsoft-com:vml" Requires="v">
                <p:oleObj spid="_x0000_s3117" name="Equation" r:id="rId9" imgW="355320" imgH="177480" progId="Equation.3">
                  <p:embed/>
                </p:oleObj>
              </mc:Choice>
              <mc:Fallback>
                <p:oleObj name="Equation" r:id="rId9" imgW="355320" imgH="17748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5791200"/>
                        <a:ext cx="1125538"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6" name="AutoShape 8"/>
          <p:cNvSpPr>
            <a:spLocks noChangeArrowheads="1"/>
          </p:cNvSpPr>
          <p:nvPr/>
        </p:nvSpPr>
        <p:spPr bwMode="auto">
          <a:xfrm>
            <a:off x="2133600" y="4419600"/>
            <a:ext cx="381000" cy="457200"/>
          </a:xfrm>
          <a:prstGeom prst="downArrow">
            <a:avLst>
              <a:gd name="adj1" fmla="val 50000"/>
              <a:gd name="adj2" fmla="val 30000"/>
            </a:avLst>
          </a:prstGeom>
          <a:solidFill>
            <a:srgbClr val="008000"/>
          </a:solidFill>
          <a:ln w="38100">
            <a:solidFill>
              <a:srgbClr val="008000"/>
            </a:solidFill>
            <a:miter lim="800000"/>
            <a:headEnd/>
            <a:tailEnd/>
          </a:ln>
        </p:spPr>
        <p:txBody>
          <a:bodyPr anchor="ctr">
            <a:spAutoFit/>
          </a:bodyPr>
          <a:lstStyle/>
          <a:p>
            <a:endParaRPr lang="en-CA"/>
          </a:p>
        </p:txBody>
      </p:sp>
      <p:sp>
        <p:nvSpPr>
          <p:cNvPr id="53257" name="AutoShape 9"/>
          <p:cNvSpPr>
            <a:spLocks noChangeArrowheads="1"/>
          </p:cNvSpPr>
          <p:nvPr/>
        </p:nvSpPr>
        <p:spPr bwMode="auto">
          <a:xfrm>
            <a:off x="5638800" y="3810000"/>
            <a:ext cx="381000" cy="457200"/>
          </a:xfrm>
          <a:prstGeom prst="downArrow">
            <a:avLst>
              <a:gd name="adj1" fmla="val 50000"/>
              <a:gd name="adj2" fmla="val 30000"/>
            </a:avLst>
          </a:prstGeom>
          <a:solidFill>
            <a:srgbClr val="008000"/>
          </a:solidFill>
          <a:ln w="38100">
            <a:solidFill>
              <a:srgbClr val="008000"/>
            </a:solidFill>
            <a:miter lim="800000"/>
            <a:headEnd/>
            <a:tailEnd/>
          </a:ln>
        </p:spPr>
        <p:txBody>
          <a:bodyPr anchor="ctr">
            <a:spAutoFit/>
          </a:bodyPr>
          <a:lstStyle/>
          <a:p>
            <a:endParaRPr lang="en-CA"/>
          </a:p>
        </p:txBody>
      </p:sp>
      <p:cxnSp>
        <p:nvCxnSpPr>
          <p:cNvPr id="53258" name="AutoShape 10"/>
          <p:cNvCxnSpPr>
            <a:cxnSpLocks noChangeShapeType="1"/>
          </p:cNvCxnSpPr>
          <p:nvPr/>
        </p:nvCxnSpPr>
        <p:spPr bwMode="auto">
          <a:xfrm flipV="1">
            <a:off x="3221038" y="3444875"/>
            <a:ext cx="969962" cy="2284413"/>
          </a:xfrm>
          <a:prstGeom prst="curvedConnector3">
            <a:avLst>
              <a:gd name="adj1" fmla="val 49917"/>
            </a:avLst>
          </a:prstGeom>
          <a:noFill/>
          <a:ln w="38100">
            <a:solidFill>
              <a:srgbClr val="008000"/>
            </a:solidFill>
            <a:round/>
            <a:headEnd/>
            <a:tailEnd type="triangle" w="med" len="med"/>
          </a:ln>
        </p:spPr>
      </p:cxnSp>
      <p:graphicFrame>
        <p:nvGraphicFramePr>
          <p:cNvPr id="53259" name="Object 11"/>
          <p:cNvGraphicFramePr>
            <a:graphicFrameLocks noChangeAspect="1"/>
          </p:cNvGraphicFramePr>
          <p:nvPr/>
        </p:nvGraphicFramePr>
        <p:xfrm>
          <a:off x="5257800" y="4114800"/>
          <a:ext cx="1655763" cy="1244600"/>
        </p:xfrm>
        <a:graphic>
          <a:graphicData uri="http://schemas.openxmlformats.org/presentationml/2006/ole">
            <mc:AlternateContent xmlns:mc="http://schemas.openxmlformats.org/markup-compatibility/2006">
              <mc:Choice xmlns:v="urn:schemas-microsoft-com:vml" Requires="v">
                <p:oleObj spid="_x0000_s3118" name="Equation" r:id="rId11" imgW="520560" imgH="393480" progId="Equation.3">
                  <p:embed/>
                </p:oleObj>
              </mc:Choice>
              <mc:Fallback>
                <p:oleObj name="Equation" r:id="rId11" imgW="520560" imgH="39348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4114800"/>
                        <a:ext cx="1655763"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0" name="AutoShape 12"/>
          <p:cNvSpPr>
            <a:spLocks noChangeArrowheads="1"/>
          </p:cNvSpPr>
          <p:nvPr/>
        </p:nvSpPr>
        <p:spPr bwMode="auto">
          <a:xfrm>
            <a:off x="5638800" y="5181600"/>
            <a:ext cx="381000" cy="457200"/>
          </a:xfrm>
          <a:prstGeom prst="downArrow">
            <a:avLst>
              <a:gd name="adj1" fmla="val 50000"/>
              <a:gd name="adj2" fmla="val 30000"/>
            </a:avLst>
          </a:prstGeom>
          <a:solidFill>
            <a:srgbClr val="008000"/>
          </a:solidFill>
          <a:ln w="38100">
            <a:solidFill>
              <a:srgbClr val="008000"/>
            </a:solidFill>
            <a:miter lim="800000"/>
            <a:headEnd/>
            <a:tailEnd/>
          </a:ln>
        </p:spPr>
        <p:txBody>
          <a:bodyPr anchor="ctr">
            <a:spAutoFit/>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left)">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left)">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dissolve">
                                      <p:cBhvr>
                                        <p:cTn id="17" dur="500"/>
                                        <p:tgtEl>
                                          <p:spTgt spid="532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3256"/>
                                        </p:tgtEl>
                                        <p:attrNameLst>
                                          <p:attrName>style.visibility</p:attrName>
                                        </p:attrNameLst>
                                      </p:cBhvr>
                                      <p:to>
                                        <p:strVal val="visible"/>
                                      </p:to>
                                    </p:set>
                                    <p:animEffect transition="in" filter="wipe(up)">
                                      <p:cBhvr>
                                        <p:cTn id="22" dur="500"/>
                                        <p:tgtEl>
                                          <p:spTgt spid="532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253"/>
                                        </p:tgtEl>
                                        <p:attrNameLst>
                                          <p:attrName>style.visibility</p:attrName>
                                        </p:attrNameLst>
                                      </p:cBhvr>
                                      <p:to>
                                        <p:strVal val="visible"/>
                                      </p:to>
                                    </p:set>
                                    <p:animEffect transition="in" filter="dissolve">
                                      <p:cBhvr>
                                        <p:cTn id="27" dur="500"/>
                                        <p:tgtEl>
                                          <p:spTgt spid="532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258"/>
                                        </p:tgtEl>
                                        <p:attrNameLst>
                                          <p:attrName>style.visibility</p:attrName>
                                        </p:attrNameLst>
                                      </p:cBhvr>
                                      <p:to>
                                        <p:strVal val="visible"/>
                                      </p:to>
                                    </p:set>
                                    <p:animEffect transition="in" filter="wipe(left)">
                                      <p:cBhvr>
                                        <p:cTn id="32" dur="500"/>
                                        <p:tgtEl>
                                          <p:spTgt spid="5325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3254"/>
                                        </p:tgtEl>
                                        <p:attrNameLst>
                                          <p:attrName>style.visibility</p:attrName>
                                        </p:attrNameLst>
                                      </p:cBhvr>
                                      <p:to>
                                        <p:strVal val="visible"/>
                                      </p:to>
                                    </p:set>
                                    <p:animEffect transition="in" filter="dissolve">
                                      <p:cBhvr>
                                        <p:cTn id="37" dur="500"/>
                                        <p:tgtEl>
                                          <p:spTgt spid="532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3257"/>
                                        </p:tgtEl>
                                        <p:attrNameLst>
                                          <p:attrName>style.visibility</p:attrName>
                                        </p:attrNameLst>
                                      </p:cBhvr>
                                      <p:to>
                                        <p:strVal val="visible"/>
                                      </p:to>
                                    </p:set>
                                    <p:animEffect transition="in" filter="wipe(up)">
                                      <p:cBhvr>
                                        <p:cTn id="42" dur="500"/>
                                        <p:tgtEl>
                                          <p:spTgt spid="5325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3259"/>
                                        </p:tgtEl>
                                        <p:attrNameLst>
                                          <p:attrName>style.visibility</p:attrName>
                                        </p:attrNameLst>
                                      </p:cBhvr>
                                      <p:to>
                                        <p:strVal val="visible"/>
                                      </p:to>
                                    </p:set>
                                    <p:animEffect transition="in" filter="dissolve">
                                      <p:cBhvr>
                                        <p:cTn id="47" dur="500"/>
                                        <p:tgtEl>
                                          <p:spTgt spid="532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3260"/>
                                        </p:tgtEl>
                                        <p:attrNameLst>
                                          <p:attrName>style.visibility</p:attrName>
                                        </p:attrNameLst>
                                      </p:cBhvr>
                                      <p:to>
                                        <p:strVal val="visible"/>
                                      </p:to>
                                    </p:set>
                                    <p:animEffect transition="in" filter="wipe(up)">
                                      <p:cBhvr>
                                        <p:cTn id="52" dur="500"/>
                                        <p:tgtEl>
                                          <p:spTgt spid="5326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3255"/>
                                        </p:tgtEl>
                                        <p:attrNameLst>
                                          <p:attrName>style.visibility</p:attrName>
                                        </p:attrNameLst>
                                      </p:cBhvr>
                                      <p:to>
                                        <p:strVal val="visible"/>
                                      </p:to>
                                    </p:set>
                                    <p:animEffect transition="in" filter="dissolve">
                                      <p:cBhvr>
                                        <p:cTn id="57"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P spid="53256" grpId="0" animBg="1"/>
      <p:bldP spid="53257" grpId="0" animBg="1"/>
      <p:bldP spid="5326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Track Correction Methods</a:t>
            </a:r>
            <a:endParaRPr lang="en-CA" dirty="0"/>
          </a:p>
        </p:txBody>
      </p:sp>
      <p:sp>
        <p:nvSpPr>
          <p:cNvPr id="3" name="Content Placeholder 2"/>
          <p:cNvSpPr>
            <a:spLocks noGrp="1"/>
          </p:cNvSpPr>
          <p:nvPr>
            <p:ph idx="1"/>
          </p:nvPr>
        </p:nvSpPr>
        <p:spPr/>
        <p:txBody>
          <a:bodyPr>
            <a:normAutofit/>
          </a:bodyPr>
          <a:lstStyle/>
          <a:p>
            <a:r>
              <a:rPr lang="en-CA" dirty="0"/>
              <a:t>Visual Alteration </a:t>
            </a:r>
            <a:r>
              <a:rPr lang="en-CA" dirty="0" smtClean="0"/>
              <a:t>Method</a:t>
            </a:r>
          </a:p>
          <a:p>
            <a:pPr lvl="1"/>
            <a:r>
              <a:rPr lang="en-CA" dirty="0" smtClean="0"/>
              <a:t>Compare ground to map</a:t>
            </a:r>
          </a:p>
          <a:p>
            <a:pPr lvl="1"/>
            <a:r>
              <a:rPr lang="en-CA" dirty="0" smtClean="0"/>
              <a:t>Find landmark(s) along route</a:t>
            </a:r>
          </a:p>
          <a:p>
            <a:pPr lvl="1"/>
            <a:r>
              <a:rPr lang="en-CA" dirty="0" smtClean="0"/>
              <a:t>Use landmark(s) to navigate back to </a:t>
            </a:r>
            <a:r>
              <a:rPr lang="en-CA" dirty="0" smtClean="0"/>
              <a:t>intended track </a:t>
            </a:r>
            <a:r>
              <a:rPr lang="en-CA" dirty="0" smtClean="0"/>
              <a:t>or towards </a:t>
            </a:r>
            <a:r>
              <a:rPr lang="en-CA" dirty="0" smtClean="0"/>
              <a:t>destination</a:t>
            </a:r>
            <a:endParaRPr lang="en-CA"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562600"/>
          </a:xfrm>
        </p:spPr>
        <p:txBody>
          <a:bodyPr>
            <a:normAutofit fontScale="92500" lnSpcReduction="10000"/>
          </a:bodyPr>
          <a:lstStyle/>
          <a:p>
            <a:pPr>
              <a:spcBef>
                <a:spcPct val="50000"/>
              </a:spcBef>
            </a:pPr>
            <a:r>
              <a:rPr lang="en-US" b="1" dirty="0" smtClean="0"/>
              <a:t>Compass Heading</a:t>
            </a:r>
          </a:p>
          <a:p>
            <a:pPr lvl="1">
              <a:spcBef>
                <a:spcPct val="50000"/>
              </a:spcBef>
            </a:pPr>
            <a:r>
              <a:rPr lang="en-US" dirty="0" smtClean="0"/>
              <a:t>The direction that the needle of the compass is pointing</a:t>
            </a:r>
          </a:p>
          <a:p>
            <a:pPr>
              <a:spcBef>
                <a:spcPct val="50000"/>
              </a:spcBef>
            </a:pPr>
            <a:r>
              <a:rPr lang="en-US" b="1" dirty="0" smtClean="0"/>
              <a:t>Variation</a:t>
            </a:r>
          </a:p>
          <a:p>
            <a:pPr lvl="1">
              <a:spcBef>
                <a:spcPct val="50000"/>
              </a:spcBef>
            </a:pPr>
            <a:r>
              <a:rPr lang="en-US" dirty="0" smtClean="0"/>
              <a:t>The angle between a true meridian and a magnetic meridian at any point</a:t>
            </a:r>
          </a:p>
          <a:p>
            <a:pPr>
              <a:spcBef>
                <a:spcPct val="50000"/>
              </a:spcBef>
            </a:pPr>
            <a:r>
              <a:rPr lang="en-US" b="1" dirty="0" smtClean="0"/>
              <a:t>Deviation</a:t>
            </a:r>
          </a:p>
          <a:p>
            <a:pPr lvl="1">
              <a:spcBef>
                <a:spcPct val="50000"/>
              </a:spcBef>
            </a:pPr>
            <a:r>
              <a:rPr lang="en-US" dirty="0" smtClean="0"/>
              <a:t>The angle between magnetic heading and compass heading</a:t>
            </a:r>
          </a:p>
          <a:p>
            <a:pPr lvl="1">
              <a:spcBef>
                <a:spcPct val="50000"/>
              </a:spcBef>
            </a:pPr>
            <a:r>
              <a:rPr lang="en-US" dirty="0" smtClean="0"/>
              <a:t>Caused by magnetic fields generated by the airframe, engine, and avionics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Track Correction Methods</a:t>
            </a:r>
          </a:p>
        </p:txBody>
      </p:sp>
      <p:sp>
        <p:nvSpPr>
          <p:cNvPr id="3" name="Content Placeholder 2"/>
          <p:cNvSpPr>
            <a:spLocks noGrp="1"/>
          </p:cNvSpPr>
          <p:nvPr>
            <p:ph idx="1"/>
          </p:nvPr>
        </p:nvSpPr>
        <p:spPr/>
        <p:txBody>
          <a:bodyPr/>
          <a:lstStyle/>
          <a:p>
            <a:r>
              <a:rPr lang="en-CA" dirty="0"/>
              <a:t>Double Track Error </a:t>
            </a:r>
            <a:r>
              <a:rPr lang="en-CA" dirty="0" smtClean="0"/>
              <a:t>Method</a:t>
            </a:r>
          </a:p>
          <a:p>
            <a:pPr lvl="1"/>
            <a:r>
              <a:rPr lang="en-CA" dirty="0" smtClean="0"/>
              <a:t>Use to return to intended track</a:t>
            </a:r>
            <a:endParaRPr lang="en-CA" dirty="0"/>
          </a:p>
          <a:p>
            <a:pPr lvl="1"/>
            <a:r>
              <a:rPr lang="en-CA" dirty="0"/>
              <a:t>Used before the halfway point</a:t>
            </a:r>
          </a:p>
          <a:p>
            <a:r>
              <a:rPr lang="en-CA" dirty="0"/>
              <a:t>Opening and Closing Angles </a:t>
            </a:r>
            <a:r>
              <a:rPr lang="en-CA" dirty="0" smtClean="0"/>
              <a:t>Method</a:t>
            </a:r>
          </a:p>
          <a:p>
            <a:pPr lvl="1"/>
            <a:r>
              <a:rPr lang="en-CA" dirty="0" smtClean="0"/>
              <a:t>Use to fly directly to the destination</a:t>
            </a:r>
            <a:endParaRPr lang="en-CA" dirty="0"/>
          </a:p>
          <a:p>
            <a:pPr lvl="1"/>
            <a:r>
              <a:rPr lang="en-CA" dirty="0"/>
              <a:t>Can be used at any time a track error is noticed</a:t>
            </a:r>
          </a:p>
          <a:p>
            <a:endParaRPr lang="en-CA" dirty="0"/>
          </a:p>
        </p:txBody>
      </p:sp>
    </p:spTree>
    <p:extLst>
      <p:ext uri="{BB962C8B-B14F-4D97-AF65-F5344CB8AC3E}">
        <p14:creationId xmlns:p14="http://schemas.microsoft.com/office/powerpoint/2010/main" val="3869682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Tracks</a:t>
            </a:r>
            <a:endParaRPr lang="en-US" dirty="0" smtClean="0"/>
          </a:p>
        </p:txBody>
      </p:sp>
      <p:sp>
        <p:nvSpPr>
          <p:cNvPr id="16387" name="Content Placeholder 3"/>
          <p:cNvSpPr>
            <a:spLocks noGrp="1"/>
          </p:cNvSpPr>
          <p:nvPr>
            <p:ph idx="1"/>
          </p:nvPr>
        </p:nvSpPr>
        <p:spPr/>
        <p:txBody>
          <a:bodyPr/>
          <a:lstStyle/>
          <a:p>
            <a:r>
              <a:rPr lang="en-US" b="1" dirty="0" smtClean="0"/>
              <a:t>Track</a:t>
            </a:r>
          </a:p>
          <a:p>
            <a:pPr lvl="1"/>
            <a:r>
              <a:rPr lang="en-US" dirty="0" smtClean="0"/>
              <a:t>The intended path of the aircraft over the ground</a:t>
            </a:r>
          </a:p>
          <a:p>
            <a:r>
              <a:rPr lang="en-US" b="1" dirty="0" smtClean="0"/>
              <a:t>Track Made Good</a:t>
            </a:r>
          </a:p>
          <a:p>
            <a:pPr lvl="1"/>
            <a:r>
              <a:rPr lang="en-US" dirty="0" smtClean="0"/>
              <a:t>The actual path of the aircraft over the ground</a:t>
            </a:r>
          </a:p>
          <a:p>
            <a:r>
              <a:rPr lang="en-US" b="1" dirty="0" smtClean="0"/>
              <a:t>Drift/Track Error</a:t>
            </a:r>
          </a:p>
          <a:p>
            <a:pPr lvl="1"/>
            <a:r>
              <a:rPr lang="en-US" dirty="0" smtClean="0"/>
              <a:t>The angle between the heading of the aircraft and the track made good</a:t>
            </a:r>
            <a:endParaRPr lang="en-US" dirty="0" smtClean="0"/>
          </a:p>
        </p:txBody>
      </p:sp>
    </p:spTree>
    <p:extLst>
      <p:ext uri="{BB962C8B-B14F-4D97-AF65-F5344CB8AC3E}">
        <p14:creationId xmlns:p14="http://schemas.microsoft.com/office/powerpoint/2010/main" val="3181718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7"/>
          <p:cNvPicPr>
            <a:picLocks noChangeAspect="1" noChangeArrowheads="1"/>
          </p:cNvPicPr>
          <p:nvPr/>
        </p:nvPicPr>
        <p:blipFill>
          <a:blip r:embed="rId2"/>
          <a:srcRect/>
          <a:stretch>
            <a:fillRect/>
          </a:stretch>
        </p:blipFill>
        <p:spPr bwMode="auto">
          <a:xfrm>
            <a:off x="0" y="1905000"/>
            <a:ext cx="9124369" cy="2793870"/>
          </a:xfrm>
          <a:prstGeom prst="rect">
            <a:avLst/>
          </a:prstGeom>
          <a:noFill/>
          <a:ln w="9525">
            <a:noFill/>
            <a:miter lim="800000"/>
            <a:headEnd/>
            <a:tailEnd/>
          </a:ln>
          <a:effectLst/>
        </p:spPr>
      </p:pic>
      <p:sp>
        <p:nvSpPr>
          <p:cNvPr id="8" name="Arc 7"/>
          <p:cNvSpPr/>
          <p:nvPr/>
        </p:nvSpPr>
        <p:spPr>
          <a:xfrm rot="12050923">
            <a:off x="3515902" y="2133335"/>
            <a:ext cx="1121036" cy="1446444"/>
          </a:xfrm>
          <a:prstGeom prst="arc">
            <a:avLst>
              <a:gd name="adj1" fmla="val 16200000"/>
              <a:gd name="adj2" fmla="val 33442"/>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CA">
              <a:ln w="0"/>
              <a:effectLst>
                <a:outerShdw blurRad="38100" dist="19050" dir="2700000" algn="tl" rotWithShape="0">
                  <a:schemeClr val="dk1">
                    <a:alpha val="40000"/>
                  </a:schemeClr>
                </a:outerShdw>
              </a:effectLst>
            </a:endParaRPr>
          </a:p>
        </p:txBody>
      </p:sp>
      <p:sp>
        <p:nvSpPr>
          <p:cNvPr id="9" name="TextBox 8"/>
          <p:cNvSpPr txBox="1"/>
          <p:nvPr/>
        </p:nvSpPr>
        <p:spPr>
          <a:xfrm>
            <a:off x="1649042" y="2932603"/>
            <a:ext cx="1782860" cy="369332"/>
          </a:xfrm>
          <a:prstGeom prst="rect">
            <a:avLst/>
          </a:prstGeom>
          <a:noFill/>
        </p:spPr>
        <p:txBody>
          <a:bodyPr wrap="none" rtlCol="0">
            <a:spAutoFit/>
          </a:bodyPr>
          <a:lstStyle/>
          <a:p>
            <a:r>
              <a:rPr lang="en-CA" dirty="0" smtClean="0"/>
              <a:t>Drift/Track Error</a:t>
            </a:r>
            <a:endParaRPr lang="en-CA" dirty="0"/>
          </a:p>
        </p:txBody>
      </p:sp>
    </p:spTree>
    <p:extLst>
      <p:ext uri="{BB962C8B-B14F-4D97-AF65-F5344CB8AC3E}">
        <p14:creationId xmlns:p14="http://schemas.microsoft.com/office/powerpoint/2010/main" val="42548669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b="1" dirty="0" smtClean="0"/>
              <a:t>Opening Angle</a:t>
            </a:r>
          </a:p>
          <a:p>
            <a:pPr lvl="1"/>
            <a:r>
              <a:rPr lang="en-CA" dirty="0" smtClean="0"/>
              <a:t>The angle between the required track and the track made good</a:t>
            </a:r>
          </a:p>
          <a:p>
            <a:r>
              <a:rPr lang="en-CA" b="1" dirty="0" smtClean="0"/>
              <a:t>Closing Angle</a:t>
            </a:r>
          </a:p>
          <a:p>
            <a:pPr lvl="1"/>
            <a:r>
              <a:rPr lang="en-CA" dirty="0" smtClean="0"/>
              <a:t>The angle between the old track and the new required track necessary to arrive at the destination</a:t>
            </a:r>
            <a:endParaRPr lang="en-CA" dirty="0"/>
          </a:p>
        </p:txBody>
      </p:sp>
    </p:spTree>
    <p:extLst>
      <p:ext uri="{BB962C8B-B14F-4D97-AF65-F5344CB8AC3E}">
        <p14:creationId xmlns:p14="http://schemas.microsoft.com/office/powerpoint/2010/main" val="15581901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52400" y="1600200"/>
            <a:ext cx="6762750" cy="3381375"/>
          </a:xfrm>
          <a:prstGeom prst="rect">
            <a:avLst/>
          </a:prstGeom>
        </p:spPr>
      </p:pic>
      <p:sp>
        <p:nvSpPr>
          <p:cNvPr id="12" name="Content Placeholder 11"/>
          <p:cNvSpPr>
            <a:spLocks noGrp="1"/>
          </p:cNvSpPr>
          <p:nvPr>
            <p:ph idx="1"/>
          </p:nvPr>
        </p:nvSpPr>
        <p:spPr>
          <a:xfrm>
            <a:off x="0" y="1066800"/>
            <a:ext cx="9144000" cy="5791200"/>
          </a:xfrm>
        </p:spPr>
        <p:txBody>
          <a:bodyPr/>
          <a:lstStyle/>
          <a:p>
            <a:r>
              <a:rPr lang="en-CA" dirty="0" smtClean="0"/>
              <a:t>At (</a:t>
            </a:r>
            <a:r>
              <a:rPr lang="en-CA" dirty="0" smtClean="0">
                <a:solidFill>
                  <a:srgbClr val="0070C0"/>
                </a:solidFill>
              </a:rPr>
              <a:t>•</a:t>
            </a:r>
            <a:r>
              <a:rPr lang="en-CA" dirty="0" smtClean="0"/>
              <a:t>) you are 4° right of your track after 10 mins</a:t>
            </a:r>
          </a:p>
          <a:p>
            <a:pPr marL="82296" indent="0">
              <a:buNone/>
            </a:pPr>
            <a:endParaRPr lang="en-CA" dirty="0"/>
          </a:p>
          <a:p>
            <a:pPr marL="82296" indent="0">
              <a:buNone/>
            </a:pPr>
            <a:endParaRPr lang="en-CA" dirty="0" smtClean="0"/>
          </a:p>
          <a:p>
            <a:pPr marL="82296" indent="0">
              <a:buNone/>
            </a:pPr>
            <a:endParaRPr lang="en-CA" dirty="0"/>
          </a:p>
          <a:p>
            <a:pPr marL="82296" indent="0">
              <a:buNone/>
            </a:pPr>
            <a:endParaRPr lang="en-CA" dirty="0" smtClean="0"/>
          </a:p>
          <a:p>
            <a:pPr marL="82296" indent="0">
              <a:buNone/>
            </a:pPr>
            <a:endParaRPr lang="en-CA" dirty="0" smtClean="0"/>
          </a:p>
          <a:p>
            <a:pPr lvl="1"/>
            <a:r>
              <a:rPr lang="en-CA" dirty="0" smtClean="0"/>
              <a:t>Alter your track 4° left to parallel your track</a:t>
            </a:r>
          </a:p>
          <a:p>
            <a:pPr lvl="1"/>
            <a:r>
              <a:rPr lang="en-CA" dirty="0" smtClean="0"/>
              <a:t>Alter your track 4° more left to intercept your track</a:t>
            </a:r>
          </a:p>
          <a:p>
            <a:r>
              <a:rPr lang="en-CA" dirty="0" smtClean="0"/>
              <a:t>After 10 mins using the 8° correction you intercept</a:t>
            </a:r>
          </a:p>
          <a:p>
            <a:r>
              <a:rPr lang="en-CA" dirty="0" smtClean="0"/>
              <a:t>Alter track 4° right to regain intended track</a:t>
            </a:r>
            <a:endParaRPr lang="en-CA" dirty="0"/>
          </a:p>
        </p:txBody>
      </p:sp>
      <p:sp>
        <p:nvSpPr>
          <p:cNvPr id="2" name="Title 1"/>
          <p:cNvSpPr>
            <a:spLocks noGrp="1"/>
          </p:cNvSpPr>
          <p:nvPr>
            <p:ph type="title"/>
          </p:nvPr>
        </p:nvSpPr>
        <p:spPr/>
        <p:txBody>
          <a:bodyPr/>
          <a:lstStyle/>
          <a:p>
            <a:r>
              <a:rPr lang="en-CA" dirty="0" smtClean="0"/>
              <a:t>Double Track Error Method</a:t>
            </a:r>
            <a:endParaRPr lang="en-CA" dirty="0"/>
          </a:p>
        </p:txBody>
      </p:sp>
    </p:spTree>
    <p:extLst>
      <p:ext uri="{BB962C8B-B14F-4D97-AF65-F5344CB8AC3E}">
        <p14:creationId xmlns:p14="http://schemas.microsoft.com/office/powerpoint/2010/main" val="46092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Opening and Closing Angles Method</a:t>
            </a:r>
            <a:endParaRPr lang="en-CA" dirty="0"/>
          </a:p>
        </p:txBody>
      </p:sp>
      <p:sp>
        <p:nvSpPr>
          <p:cNvPr id="3" name="Content Placeholder 2"/>
          <p:cNvSpPr>
            <a:spLocks noGrp="1"/>
          </p:cNvSpPr>
          <p:nvPr>
            <p:ph idx="1"/>
          </p:nvPr>
        </p:nvSpPr>
        <p:spPr>
          <a:xfrm>
            <a:off x="0" y="1143000"/>
            <a:ext cx="9144000" cy="5715000"/>
          </a:xfrm>
        </p:spPr>
        <p:txBody>
          <a:bodyPr>
            <a:normAutofit/>
          </a:bodyPr>
          <a:lstStyle/>
          <a:p>
            <a:r>
              <a:rPr lang="en-CA" dirty="0" smtClean="0"/>
              <a:t>At (</a:t>
            </a:r>
            <a:r>
              <a:rPr lang="en-CA" dirty="0" smtClean="0">
                <a:solidFill>
                  <a:srgbClr val="0070C0"/>
                </a:solidFill>
              </a:rPr>
              <a:t>•</a:t>
            </a:r>
            <a:r>
              <a:rPr lang="en-CA" dirty="0" smtClean="0"/>
              <a:t>) you are off track</a:t>
            </a:r>
          </a:p>
          <a:p>
            <a:endParaRPr lang="en-CA" dirty="0"/>
          </a:p>
          <a:p>
            <a:endParaRPr lang="en-CA" dirty="0" smtClean="0"/>
          </a:p>
          <a:p>
            <a:endParaRPr lang="en-CA" dirty="0"/>
          </a:p>
          <a:p>
            <a:endParaRPr lang="en-CA" dirty="0" smtClean="0"/>
          </a:p>
          <a:p>
            <a:pPr lvl="1"/>
            <a:r>
              <a:rPr lang="en-CA" dirty="0" smtClean="0"/>
              <a:t>Your opening angle is 6° right of track</a:t>
            </a:r>
          </a:p>
          <a:p>
            <a:pPr lvl="1"/>
            <a:r>
              <a:rPr lang="en-CA" dirty="0" smtClean="0"/>
              <a:t>Your closing angle is 8° to get to the destination</a:t>
            </a:r>
          </a:p>
          <a:p>
            <a:r>
              <a:rPr lang="en-CA" dirty="0" smtClean="0"/>
              <a:t>Add opening and closing angles (12°)</a:t>
            </a:r>
          </a:p>
          <a:p>
            <a:r>
              <a:rPr lang="en-CA" dirty="0" smtClean="0"/>
              <a:t>Subtract 12° to correct back to the left and go directly to destination</a:t>
            </a:r>
          </a:p>
        </p:txBody>
      </p:sp>
      <p:pic>
        <p:nvPicPr>
          <p:cNvPr id="21" name="Picture 20"/>
          <p:cNvPicPr>
            <a:picLocks noChangeAspect="1"/>
          </p:cNvPicPr>
          <p:nvPr/>
        </p:nvPicPr>
        <p:blipFill>
          <a:blip r:embed="rId2"/>
          <a:stretch>
            <a:fillRect/>
          </a:stretch>
        </p:blipFill>
        <p:spPr>
          <a:xfrm>
            <a:off x="0" y="1828800"/>
            <a:ext cx="9320893" cy="2243424"/>
          </a:xfrm>
          <a:prstGeom prst="rect">
            <a:avLst/>
          </a:prstGeom>
        </p:spPr>
      </p:pic>
    </p:spTree>
    <p:extLst>
      <p:ext uri="{BB962C8B-B14F-4D97-AF65-F5344CB8AC3E}">
        <p14:creationId xmlns:p14="http://schemas.microsoft.com/office/powerpoint/2010/main" val="306644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Documents and Settings\Jurij Bilyk\My Documents\My Pictures\Flying Schol PP\enr.jpeg"/>
          <p:cNvPicPr>
            <a:picLocks noChangeAspect="1" noChangeArrowheads="1"/>
          </p:cNvPicPr>
          <p:nvPr/>
        </p:nvPicPr>
        <p:blipFill>
          <a:blip r:embed="rId2" cstate="print"/>
          <a:srcRect/>
          <a:stretch>
            <a:fillRect/>
          </a:stretch>
        </p:blipFill>
        <p:spPr bwMode="auto">
          <a:xfrm>
            <a:off x="-304800" y="-77788"/>
            <a:ext cx="9448800" cy="6935788"/>
          </a:xfrm>
          <a:prstGeom prst="rect">
            <a:avLst/>
          </a:prstGeom>
          <a:noFill/>
          <a:ln w="9525">
            <a:noFill/>
            <a:miter lim="800000"/>
            <a:headEnd/>
            <a:tailEnd/>
          </a:ln>
        </p:spPr>
      </p:pic>
      <p:sp>
        <p:nvSpPr>
          <p:cNvPr id="40963" name="Rectangle 2"/>
          <p:cNvSpPr>
            <a:spLocks noGrp="1" noChangeArrowheads="1"/>
          </p:cNvSpPr>
          <p:nvPr>
            <p:ph type="title"/>
          </p:nvPr>
        </p:nvSpPr>
        <p:spPr>
          <a:xfrm>
            <a:off x="609600" y="5029200"/>
            <a:ext cx="7772400" cy="1143000"/>
          </a:xfrm>
        </p:spPr>
        <p:txBody>
          <a:bodyPr/>
          <a:lstStyle/>
          <a:p>
            <a:r>
              <a:rPr lang="en-US" smtClean="0">
                <a:solidFill>
                  <a:srgbClr val="CC3300"/>
                </a:solidFill>
              </a:rPr>
              <a:t>Introduction to Maps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Introduction to Maps</a:t>
            </a:r>
          </a:p>
        </p:txBody>
      </p:sp>
      <p:sp>
        <p:nvSpPr>
          <p:cNvPr id="41987" name="Content Placeholder 3"/>
          <p:cNvSpPr>
            <a:spLocks noGrp="1"/>
          </p:cNvSpPr>
          <p:nvPr>
            <p:ph idx="1"/>
          </p:nvPr>
        </p:nvSpPr>
        <p:spPr/>
        <p:txBody>
          <a:bodyPr/>
          <a:lstStyle/>
          <a:p>
            <a:pPr>
              <a:spcBef>
                <a:spcPct val="50000"/>
              </a:spcBef>
            </a:pPr>
            <a:r>
              <a:rPr lang="en-US" sz="2800" dirty="0" smtClean="0"/>
              <a:t>The surface of a sphere cannot be accurately projected onto a flat surface, so all maps show the surface of the earth with some degree of distortion</a:t>
            </a:r>
          </a:p>
          <a:p>
            <a:pPr>
              <a:spcBef>
                <a:spcPct val="50000"/>
              </a:spcBef>
            </a:pPr>
            <a:r>
              <a:rPr lang="en-US" sz="2800" dirty="0" smtClean="0"/>
              <a:t>The two types of projections used for aviation maps are</a:t>
            </a:r>
          </a:p>
          <a:p>
            <a:pPr lvl="1">
              <a:spcBef>
                <a:spcPct val="50000"/>
              </a:spcBef>
            </a:pPr>
            <a:r>
              <a:rPr lang="en-US" sz="2400" dirty="0" smtClean="0"/>
              <a:t>Lambert Conformal Conic Projection</a:t>
            </a:r>
          </a:p>
          <a:p>
            <a:pPr lvl="1">
              <a:spcBef>
                <a:spcPct val="50000"/>
              </a:spcBef>
            </a:pPr>
            <a:r>
              <a:rPr lang="en-US" sz="2400" dirty="0" smtClean="0"/>
              <a:t>Mercator Projection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mtClean="0"/>
              <a:t>Lambert Conformal Conic Projection</a:t>
            </a:r>
          </a:p>
        </p:txBody>
      </p:sp>
      <p:sp>
        <p:nvSpPr>
          <p:cNvPr id="43011" name="Content Placeholder 3"/>
          <p:cNvSpPr>
            <a:spLocks noGrp="1"/>
          </p:cNvSpPr>
          <p:nvPr>
            <p:ph idx="1"/>
          </p:nvPr>
        </p:nvSpPr>
        <p:spPr/>
        <p:txBody>
          <a:bodyPr/>
          <a:lstStyle/>
          <a:p>
            <a:pPr>
              <a:spcBef>
                <a:spcPct val="50000"/>
              </a:spcBef>
            </a:pPr>
            <a:r>
              <a:rPr lang="en-US" sz="2400" dirty="0" smtClean="0"/>
              <a:t>This projection is created by placing an imaginary cone over the earth, and then projecting the map onto the places where the cone touches the earth</a:t>
            </a:r>
          </a:p>
          <a:p>
            <a:pPr>
              <a:spcBef>
                <a:spcPct val="50000"/>
              </a:spcBef>
            </a:pPr>
            <a:r>
              <a:rPr lang="en-US" sz="2400" dirty="0" smtClean="0"/>
              <a:t>Properties of the LCCP are</a:t>
            </a:r>
          </a:p>
          <a:p>
            <a:pPr lvl="1">
              <a:spcBef>
                <a:spcPct val="50000"/>
              </a:spcBef>
            </a:pPr>
            <a:r>
              <a:rPr lang="en-US" sz="2000" dirty="0" smtClean="0"/>
              <a:t>Meridians of longitude converge towards the pole</a:t>
            </a:r>
          </a:p>
          <a:p>
            <a:pPr lvl="1">
              <a:spcBef>
                <a:spcPct val="50000"/>
              </a:spcBef>
            </a:pPr>
            <a:r>
              <a:rPr lang="en-US" sz="2000" dirty="0" smtClean="0"/>
              <a:t>Parallels of latitude are concave towards the nearest pole</a:t>
            </a:r>
          </a:p>
          <a:p>
            <a:pPr lvl="1">
              <a:spcBef>
                <a:spcPct val="50000"/>
              </a:spcBef>
            </a:pPr>
            <a:r>
              <a:rPr lang="en-US" sz="2000" dirty="0" smtClean="0"/>
              <a:t>Scale is virtually uniform</a:t>
            </a:r>
          </a:p>
          <a:p>
            <a:pPr lvl="1">
              <a:spcBef>
                <a:spcPct val="50000"/>
              </a:spcBef>
            </a:pPr>
            <a:r>
              <a:rPr lang="en-US" sz="2000" dirty="0" smtClean="0"/>
              <a:t>A straight line is a GREAT CIRCLE </a:t>
            </a:r>
          </a:p>
          <a:p>
            <a:pPr>
              <a:spcBef>
                <a:spcPct val="50000"/>
              </a:spcBef>
            </a:pPr>
            <a:r>
              <a:rPr lang="en-US" sz="2400" dirty="0" smtClean="0"/>
              <a:t>VNC, WAV and HI/LO </a:t>
            </a:r>
            <a:r>
              <a:rPr lang="en-US" sz="2400" dirty="0" err="1" smtClean="0"/>
              <a:t>enroute</a:t>
            </a:r>
            <a:r>
              <a:rPr lang="en-US" sz="2400" dirty="0" smtClean="0"/>
              <a:t> maps are based on this principle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Mercator Projection</a:t>
            </a:r>
          </a:p>
        </p:txBody>
      </p:sp>
      <p:sp>
        <p:nvSpPr>
          <p:cNvPr id="44035" name="Content Placeholder 2"/>
          <p:cNvSpPr>
            <a:spLocks noGrp="1"/>
          </p:cNvSpPr>
          <p:nvPr>
            <p:ph idx="1"/>
          </p:nvPr>
        </p:nvSpPr>
        <p:spPr>
          <a:xfrm>
            <a:off x="1435608" y="1447800"/>
            <a:ext cx="7498080" cy="5410200"/>
          </a:xfrm>
        </p:spPr>
        <p:txBody>
          <a:bodyPr>
            <a:normAutofit/>
          </a:bodyPr>
          <a:lstStyle/>
          <a:p>
            <a:pPr>
              <a:spcBef>
                <a:spcPct val="50000"/>
              </a:spcBef>
            </a:pPr>
            <a:r>
              <a:rPr lang="en-US" sz="2400" dirty="0" smtClean="0"/>
              <a:t>This projection is created by placing an imaginary cylinder over the earth so that the only place it’s touching is the equator</a:t>
            </a:r>
          </a:p>
          <a:p>
            <a:pPr>
              <a:spcBef>
                <a:spcPct val="50000"/>
              </a:spcBef>
            </a:pPr>
            <a:r>
              <a:rPr lang="en-US" sz="2400" dirty="0" smtClean="0"/>
              <a:t>Properties of the Mercator Projection are</a:t>
            </a:r>
          </a:p>
          <a:p>
            <a:pPr lvl="1">
              <a:spcBef>
                <a:spcPct val="50000"/>
              </a:spcBef>
            </a:pPr>
            <a:r>
              <a:rPr lang="en-US" sz="2000" dirty="0" smtClean="0"/>
              <a:t>Meridians of longitude are straight and parallel</a:t>
            </a:r>
          </a:p>
          <a:p>
            <a:pPr lvl="1">
              <a:spcBef>
                <a:spcPct val="50000"/>
              </a:spcBef>
            </a:pPr>
            <a:r>
              <a:rPr lang="en-US" sz="2000" dirty="0" smtClean="0"/>
              <a:t>Parallels of latitude are straight and parallel</a:t>
            </a:r>
          </a:p>
          <a:p>
            <a:pPr lvl="1">
              <a:spcBef>
                <a:spcPct val="50000"/>
              </a:spcBef>
            </a:pPr>
            <a:r>
              <a:rPr lang="en-US" sz="2000" dirty="0" smtClean="0"/>
              <a:t>There is no constant scale</a:t>
            </a:r>
          </a:p>
          <a:p>
            <a:pPr lvl="1">
              <a:spcBef>
                <a:spcPct val="50000"/>
              </a:spcBef>
            </a:pPr>
            <a:r>
              <a:rPr lang="en-US" sz="2000" dirty="0" smtClean="0"/>
              <a:t>A straight line drawn on this map is a </a:t>
            </a:r>
            <a:r>
              <a:rPr lang="en-US" sz="2000" dirty="0" err="1" smtClean="0"/>
              <a:t>rhumb</a:t>
            </a:r>
            <a:r>
              <a:rPr lang="en-US" sz="2000" dirty="0" smtClean="0"/>
              <a:t> line</a:t>
            </a:r>
          </a:p>
          <a:p>
            <a:pPr lvl="1">
              <a:spcBef>
                <a:spcPct val="50000"/>
              </a:spcBef>
            </a:pPr>
            <a:r>
              <a:rPr lang="en-US" sz="2000" dirty="0" smtClean="0"/>
              <a:t>Areas in high latitudes are greatly exaggerated</a:t>
            </a:r>
          </a:p>
          <a:p>
            <a:pPr lvl="1">
              <a:spcBef>
                <a:spcPct val="50000"/>
              </a:spcBef>
            </a:pPr>
            <a:r>
              <a:rPr lang="en-US" sz="2000" dirty="0" smtClean="0"/>
              <a:t>Distances near equator are fairly precise</a:t>
            </a:r>
          </a:p>
          <a:p>
            <a:pPr>
              <a:spcBef>
                <a:spcPct val="50000"/>
              </a:spcBef>
            </a:pPr>
            <a:r>
              <a:rPr lang="en-US" sz="2400" dirty="0" smtClean="0"/>
              <a:t>World map usually uses this principle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Definitions</a:t>
            </a:r>
          </a:p>
        </p:txBody>
      </p:sp>
      <p:sp>
        <p:nvSpPr>
          <p:cNvPr id="11267" name="Content Placeholder 3"/>
          <p:cNvSpPr>
            <a:spLocks noGrp="1"/>
          </p:cNvSpPr>
          <p:nvPr>
            <p:ph idx="1"/>
          </p:nvPr>
        </p:nvSpPr>
        <p:spPr/>
        <p:txBody>
          <a:bodyPr>
            <a:normAutofit fontScale="85000" lnSpcReduction="20000"/>
          </a:bodyPr>
          <a:lstStyle/>
          <a:p>
            <a:pPr>
              <a:spcBef>
                <a:spcPct val="50000"/>
              </a:spcBef>
            </a:pPr>
            <a:r>
              <a:rPr lang="en-US" b="1" dirty="0" smtClean="0"/>
              <a:t>Direction</a:t>
            </a:r>
          </a:p>
          <a:p>
            <a:pPr lvl="1">
              <a:spcBef>
                <a:spcPct val="50000"/>
              </a:spcBef>
            </a:pPr>
            <a:r>
              <a:rPr lang="en-US" dirty="0" smtClean="0"/>
              <a:t>Measured in degrees, numbers clockwise from North. North = 0° or 360°, East = 90°, South = 180°, West = 270°</a:t>
            </a:r>
          </a:p>
          <a:p>
            <a:pPr>
              <a:spcBef>
                <a:spcPct val="50000"/>
              </a:spcBef>
            </a:pPr>
            <a:r>
              <a:rPr lang="en-US" b="1" dirty="0" smtClean="0"/>
              <a:t>True and Magnetic Direction</a:t>
            </a:r>
          </a:p>
          <a:p>
            <a:pPr lvl="1">
              <a:spcBef>
                <a:spcPct val="50000"/>
              </a:spcBef>
            </a:pPr>
            <a:r>
              <a:rPr lang="en-US" dirty="0" smtClean="0"/>
              <a:t>Direction measured in degrees true when read directly from a map or in magnetic degrees when variation is considered</a:t>
            </a:r>
          </a:p>
          <a:p>
            <a:pPr>
              <a:spcBef>
                <a:spcPct val="50000"/>
              </a:spcBef>
            </a:pPr>
            <a:r>
              <a:rPr lang="en-US" b="1" dirty="0" smtClean="0"/>
              <a:t>Magnetic Dip</a:t>
            </a:r>
          </a:p>
          <a:p>
            <a:pPr lvl="1">
              <a:spcBef>
                <a:spcPct val="50000"/>
              </a:spcBef>
            </a:pPr>
            <a:r>
              <a:rPr lang="en-US" dirty="0" smtClean="0"/>
              <a:t>Angle between the horizontal plane and the plane of the magnet/compass under the influence of a non-horizontal magnetic line of force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Transverse Mercator Projection</a:t>
            </a:r>
          </a:p>
        </p:txBody>
      </p:sp>
      <p:sp>
        <p:nvSpPr>
          <p:cNvPr id="45059" name="Content Placeholder 3"/>
          <p:cNvSpPr>
            <a:spLocks noGrp="1"/>
          </p:cNvSpPr>
          <p:nvPr>
            <p:ph idx="1"/>
          </p:nvPr>
        </p:nvSpPr>
        <p:spPr>
          <a:xfrm>
            <a:off x="1435608" y="1447800"/>
            <a:ext cx="7498080" cy="5410200"/>
          </a:xfrm>
        </p:spPr>
        <p:txBody>
          <a:bodyPr>
            <a:normAutofit/>
          </a:bodyPr>
          <a:lstStyle/>
          <a:p>
            <a:pPr>
              <a:spcBef>
                <a:spcPct val="50000"/>
              </a:spcBef>
            </a:pPr>
            <a:r>
              <a:rPr lang="en-US" sz="2400" dirty="0" smtClean="0"/>
              <a:t>This projection is created by placing the imaginary cylinder over the earth to touch the earth at only a chosen meridian</a:t>
            </a:r>
          </a:p>
          <a:p>
            <a:pPr>
              <a:spcBef>
                <a:spcPct val="50000"/>
              </a:spcBef>
            </a:pPr>
            <a:r>
              <a:rPr lang="en-US" sz="2400" dirty="0" smtClean="0"/>
              <a:t>Used to cover a very small area</a:t>
            </a:r>
          </a:p>
          <a:p>
            <a:pPr>
              <a:spcBef>
                <a:spcPct val="50000"/>
              </a:spcBef>
            </a:pPr>
            <a:r>
              <a:rPr lang="en-US" sz="2400" dirty="0" smtClean="0"/>
              <a:t>Properties similar to Mercator:</a:t>
            </a:r>
          </a:p>
          <a:p>
            <a:pPr lvl="1">
              <a:spcBef>
                <a:spcPct val="50000"/>
              </a:spcBef>
            </a:pPr>
            <a:r>
              <a:rPr lang="en-US" sz="2000" dirty="0" smtClean="0"/>
              <a:t>Scale is precise regardless of latitude</a:t>
            </a:r>
          </a:p>
          <a:p>
            <a:pPr lvl="1">
              <a:spcBef>
                <a:spcPct val="50000"/>
              </a:spcBef>
            </a:pPr>
            <a:r>
              <a:rPr lang="en-US" sz="2000" dirty="0" smtClean="0"/>
              <a:t>Longitude and latitude will appear curved if area coverage is wide enough</a:t>
            </a:r>
          </a:p>
          <a:p>
            <a:pPr lvl="1">
              <a:spcBef>
                <a:spcPct val="50000"/>
              </a:spcBef>
            </a:pPr>
            <a:r>
              <a:rPr lang="en-US" sz="2000" dirty="0" smtClean="0"/>
              <a:t>Distance is precise along central meridian and throughout the map because the coverage area is so small</a:t>
            </a:r>
          </a:p>
          <a:p>
            <a:pPr lvl="1">
              <a:spcBef>
                <a:spcPct val="50000"/>
              </a:spcBef>
            </a:pPr>
            <a:r>
              <a:rPr lang="en-US" sz="2000" dirty="0" smtClean="0"/>
              <a:t>Some distortion towards East and West margins of the map</a:t>
            </a:r>
          </a:p>
          <a:p>
            <a:pPr>
              <a:spcBef>
                <a:spcPct val="50000"/>
              </a:spcBef>
            </a:pPr>
            <a:r>
              <a:rPr lang="en-US" sz="2400" dirty="0" smtClean="0"/>
              <a:t>VTA map is based on this principle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Basic Elements of Maps</a:t>
            </a:r>
          </a:p>
        </p:txBody>
      </p:sp>
      <p:sp>
        <p:nvSpPr>
          <p:cNvPr id="46083" name="Content Placeholder 3"/>
          <p:cNvSpPr>
            <a:spLocks noGrp="1"/>
          </p:cNvSpPr>
          <p:nvPr>
            <p:ph idx="1"/>
          </p:nvPr>
        </p:nvSpPr>
        <p:spPr/>
        <p:txBody>
          <a:bodyPr/>
          <a:lstStyle/>
          <a:p>
            <a:pPr>
              <a:spcBef>
                <a:spcPct val="50000"/>
              </a:spcBef>
            </a:pPr>
            <a:r>
              <a:rPr lang="en-US" smtClean="0"/>
              <a:t>All maps are made up of four basic elements</a:t>
            </a:r>
          </a:p>
          <a:p>
            <a:pPr algn="ctr">
              <a:spcBef>
                <a:spcPct val="50000"/>
              </a:spcBef>
            </a:pPr>
            <a:r>
              <a:rPr lang="en-US" b="1" smtClean="0"/>
              <a:t>AREAS</a:t>
            </a:r>
          </a:p>
          <a:p>
            <a:pPr algn="ctr">
              <a:spcBef>
                <a:spcPct val="50000"/>
              </a:spcBef>
            </a:pPr>
            <a:r>
              <a:rPr lang="en-US" b="1" smtClean="0"/>
              <a:t>SHAPES</a:t>
            </a:r>
          </a:p>
          <a:p>
            <a:pPr algn="ctr">
              <a:spcBef>
                <a:spcPct val="50000"/>
              </a:spcBef>
            </a:pPr>
            <a:r>
              <a:rPr lang="en-US" b="1" smtClean="0"/>
              <a:t>BEARINGS</a:t>
            </a:r>
          </a:p>
          <a:p>
            <a:pPr algn="ctr">
              <a:spcBef>
                <a:spcPct val="50000"/>
              </a:spcBef>
            </a:pPr>
            <a:r>
              <a:rPr lang="en-US" b="1" smtClean="0"/>
              <a:t>DISTANCES</a:t>
            </a:r>
            <a:endParaRPr lang="en-US" smtClean="0"/>
          </a:p>
          <a:p>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Basic Properties of Maps</a:t>
            </a:r>
          </a:p>
        </p:txBody>
      </p:sp>
      <p:sp>
        <p:nvSpPr>
          <p:cNvPr id="47107" name="Content Placeholder 7"/>
          <p:cNvSpPr>
            <a:spLocks noGrp="1"/>
          </p:cNvSpPr>
          <p:nvPr>
            <p:ph sz="half" idx="1"/>
          </p:nvPr>
        </p:nvSpPr>
        <p:spPr/>
        <p:txBody>
          <a:bodyPr/>
          <a:lstStyle/>
          <a:p>
            <a:pPr>
              <a:spcBef>
                <a:spcPct val="50000"/>
              </a:spcBef>
            </a:pPr>
            <a:r>
              <a:rPr lang="en-US" dirty="0" smtClean="0"/>
              <a:t>All aeronautical maps depict:</a:t>
            </a:r>
          </a:p>
          <a:p>
            <a:pPr lvl="1">
              <a:spcBef>
                <a:spcPct val="50000"/>
              </a:spcBef>
            </a:pPr>
            <a:r>
              <a:rPr lang="en-US" dirty="0" smtClean="0"/>
              <a:t>Scale</a:t>
            </a:r>
          </a:p>
          <a:p>
            <a:pPr lvl="1">
              <a:spcBef>
                <a:spcPct val="50000"/>
              </a:spcBef>
            </a:pPr>
            <a:r>
              <a:rPr lang="en-US" dirty="0" smtClean="0"/>
              <a:t>Relief</a:t>
            </a:r>
          </a:p>
          <a:p>
            <a:pPr lvl="1">
              <a:spcBef>
                <a:spcPct val="50000"/>
              </a:spcBef>
            </a:pPr>
            <a:r>
              <a:rPr lang="en-US" dirty="0" err="1" smtClean="0"/>
              <a:t>Isogonic</a:t>
            </a:r>
            <a:r>
              <a:rPr lang="en-US" dirty="0" smtClean="0"/>
              <a:t> Lines</a:t>
            </a:r>
          </a:p>
          <a:p>
            <a:pPr lvl="1">
              <a:spcBef>
                <a:spcPct val="50000"/>
              </a:spcBef>
            </a:pPr>
            <a:r>
              <a:rPr lang="en-US" dirty="0" smtClean="0"/>
              <a:t>Communities, roads and railways</a:t>
            </a:r>
          </a:p>
        </p:txBody>
      </p:sp>
      <p:sp>
        <p:nvSpPr>
          <p:cNvPr id="47108" name="Content Placeholder 8"/>
          <p:cNvSpPr>
            <a:spLocks noGrp="1"/>
          </p:cNvSpPr>
          <p:nvPr>
            <p:ph sz="half" idx="2"/>
          </p:nvPr>
        </p:nvSpPr>
        <p:spPr/>
        <p:txBody>
          <a:bodyPr/>
          <a:lstStyle/>
          <a:p>
            <a:pPr>
              <a:spcBef>
                <a:spcPct val="50000"/>
              </a:spcBef>
              <a:buFontTx/>
              <a:buNone/>
            </a:pPr>
            <a:endParaRPr lang="en-US" smtClean="0"/>
          </a:p>
          <a:p>
            <a:pPr lvl="1">
              <a:spcBef>
                <a:spcPct val="50000"/>
              </a:spcBef>
            </a:pPr>
            <a:r>
              <a:rPr lang="en-US" smtClean="0"/>
              <a:t>Aerodromes</a:t>
            </a:r>
          </a:p>
          <a:p>
            <a:pPr lvl="1">
              <a:spcBef>
                <a:spcPct val="50000"/>
              </a:spcBef>
            </a:pPr>
            <a:r>
              <a:rPr lang="en-US" smtClean="0"/>
              <a:t>Restricted Areas</a:t>
            </a:r>
          </a:p>
          <a:p>
            <a:pPr lvl="1">
              <a:spcBef>
                <a:spcPct val="50000"/>
              </a:spcBef>
            </a:pPr>
            <a:r>
              <a:rPr lang="en-US" smtClean="0"/>
              <a:t>Compass Rose</a:t>
            </a:r>
          </a:p>
          <a:p>
            <a:pPr lvl="1">
              <a:spcBef>
                <a:spcPct val="50000"/>
              </a:spcBef>
            </a:pPr>
            <a:r>
              <a:rPr lang="en-US" smtClean="0"/>
              <a:t>Aeronautical Information</a:t>
            </a:r>
          </a:p>
          <a:p>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Scale</a:t>
            </a:r>
          </a:p>
        </p:txBody>
      </p:sp>
      <p:sp>
        <p:nvSpPr>
          <p:cNvPr id="48131" name="Content Placeholder 3"/>
          <p:cNvSpPr>
            <a:spLocks noGrp="1"/>
          </p:cNvSpPr>
          <p:nvPr>
            <p:ph idx="1"/>
          </p:nvPr>
        </p:nvSpPr>
        <p:spPr/>
        <p:txBody>
          <a:bodyPr/>
          <a:lstStyle/>
          <a:p>
            <a:pPr>
              <a:spcBef>
                <a:spcPct val="50000"/>
              </a:spcBef>
            </a:pPr>
            <a:r>
              <a:rPr lang="en-US" sz="2400" smtClean="0"/>
              <a:t>On aeronautical charts, scale is shown with two methods</a:t>
            </a:r>
          </a:p>
          <a:p>
            <a:pPr>
              <a:spcBef>
                <a:spcPct val="50000"/>
              </a:spcBef>
            </a:pPr>
            <a:r>
              <a:rPr lang="en-US" sz="2400" b="1" smtClean="0"/>
              <a:t>Representative Fraction</a:t>
            </a:r>
            <a:endParaRPr lang="en-US" sz="2400" smtClean="0"/>
          </a:p>
          <a:p>
            <a:pPr lvl="1">
              <a:spcBef>
                <a:spcPct val="50000"/>
              </a:spcBef>
            </a:pPr>
            <a:r>
              <a:rPr lang="en-US" sz="2000" smtClean="0"/>
              <a:t>A fraction showing the size relationship between objects on the ground and objects on the map</a:t>
            </a:r>
          </a:p>
          <a:p>
            <a:pPr lvl="1">
              <a:spcBef>
                <a:spcPct val="50000"/>
              </a:spcBef>
            </a:pPr>
            <a:r>
              <a:rPr lang="en-US" sz="2000" smtClean="0"/>
              <a:t>I.e. 1:500,000</a:t>
            </a:r>
          </a:p>
          <a:p>
            <a:pPr>
              <a:spcBef>
                <a:spcPct val="50000"/>
              </a:spcBef>
            </a:pPr>
            <a:r>
              <a:rPr lang="en-US" sz="2400" b="1" smtClean="0"/>
              <a:t>Graduated Scale</a:t>
            </a:r>
            <a:endParaRPr lang="en-US" sz="2400" smtClean="0"/>
          </a:p>
          <a:p>
            <a:pPr lvl="1">
              <a:spcBef>
                <a:spcPct val="50000"/>
              </a:spcBef>
            </a:pPr>
            <a:r>
              <a:rPr lang="en-US" sz="2000" smtClean="0"/>
              <a:t>A scale printed on the side of the map that allows measurements on the map to be converted to actual distances</a:t>
            </a:r>
            <a:r>
              <a:rPr lang="en-US" sz="2000" b="1" smtClean="0"/>
              <a:t> </a:t>
            </a:r>
            <a:r>
              <a:rPr lang="en-US" sz="2000" smtClean="0"/>
              <a:t>(one in KM, one in SM and one in NM)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Relief</a:t>
            </a:r>
          </a:p>
        </p:txBody>
      </p:sp>
      <p:sp>
        <p:nvSpPr>
          <p:cNvPr id="49155" name="Content Placeholder 4"/>
          <p:cNvSpPr>
            <a:spLocks noGrp="1"/>
          </p:cNvSpPr>
          <p:nvPr>
            <p:ph idx="1"/>
          </p:nvPr>
        </p:nvSpPr>
        <p:spPr/>
        <p:txBody>
          <a:bodyPr/>
          <a:lstStyle/>
          <a:p>
            <a:r>
              <a:rPr lang="en-US" sz="2800" dirty="0" smtClean="0"/>
              <a:t>Relief is depicted in four ways on aeronautical charts:</a:t>
            </a:r>
          </a:p>
          <a:p>
            <a:pPr>
              <a:spcBef>
                <a:spcPct val="50000"/>
              </a:spcBef>
            </a:pPr>
            <a:r>
              <a:rPr lang="en-US" sz="2800" b="1" dirty="0" smtClean="0"/>
              <a:t>Layer Tinting</a:t>
            </a:r>
          </a:p>
          <a:p>
            <a:pPr lvl="1">
              <a:spcBef>
                <a:spcPct val="50000"/>
              </a:spcBef>
            </a:pPr>
            <a:r>
              <a:rPr lang="en-US" sz="2400" dirty="0" smtClean="0"/>
              <a:t>Different </a:t>
            </a:r>
            <a:r>
              <a:rPr lang="en-US" sz="2400" dirty="0" err="1" smtClean="0"/>
              <a:t>colours</a:t>
            </a:r>
            <a:r>
              <a:rPr lang="en-US" sz="2400" dirty="0" smtClean="0"/>
              <a:t> are used to represent areas of different elevation; water is always blue</a:t>
            </a:r>
          </a:p>
          <a:p>
            <a:pPr>
              <a:spcBef>
                <a:spcPct val="50000"/>
              </a:spcBef>
            </a:pPr>
            <a:r>
              <a:rPr lang="en-US" sz="2800" b="1" dirty="0" smtClean="0"/>
              <a:t>Contour Lines</a:t>
            </a:r>
          </a:p>
          <a:p>
            <a:pPr lvl="1">
              <a:spcBef>
                <a:spcPct val="50000"/>
              </a:spcBef>
            </a:pPr>
            <a:r>
              <a:rPr lang="en-US" sz="2400" dirty="0" smtClean="0"/>
              <a:t>Lines joining places of equal elevation on a chart</a:t>
            </a:r>
          </a:p>
          <a:p>
            <a:pPr lvl="1">
              <a:spcBef>
                <a:spcPct val="50000"/>
              </a:spcBef>
            </a:pPr>
            <a:r>
              <a:rPr lang="en-US" sz="2400" dirty="0" smtClean="0"/>
              <a:t>The closer the contour lines, the steeper the slope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Relief</a:t>
            </a:r>
          </a:p>
        </p:txBody>
      </p:sp>
      <p:sp>
        <p:nvSpPr>
          <p:cNvPr id="50179" name="Content Placeholder 23"/>
          <p:cNvSpPr>
            <a:spLocks noGrp="1"/>
          </p:cNvSpPr>
          <p:nvPr>
            <p:ph idx="1"/>
          </p:nvPr>
        </p:nvSpPr>
        <p:spPr/>
        <p:txBody>
          <a:bodyPr/>
          <a:lstStyle/>
          <a:p>
            <a:pPr>
              <a:spcBef>
                <a:spcPct val="50000"/>
              </a:spcBef>
            </a:pPr>
            <a:r>
              <a:rPr lang="en-US" b="1" dirty="0" smtClean="0"/>
              <a:t>Shading</a:t>
            </a:r>
          </a:p>
          <a:p>
            <a:pPr lvl="1">
              <a:spcBef>
                <a:spcPct val="50000"/>
              </a:spcBef>
            </a:pPr>
            <a:r>
              <a:rPr lang="en-US" dirty="0" smtClean="0"/>
              <a:t>Shading is added to the sides of hills to give them the appearance of relief</a:t>
            </a:r>
          </a:p>
          <a:p>
            <a:pPr>
              <a:spcBef>
                <a:spcPct val="50000"/>
              </a:spcBef>
            </a:pPr>
            <a:r>
              <a:rPr lang="en-US" b="1" dirty="0" smtClean="0"/>
              <a:t>Spot Heights</a:t>
            </a:r>
          </a:p>
          <a:p>
            <a:pPr lvl="1">
              <a:spcBef>
                <a:spcPct val="50000"/>
              </a:spcBef>
            </a:pPr>
            <a:r>
              <a:rPr lang="en-US" dirty="0" smtClean="0"/>
              <a:t>Points of high elevation are depicted with a dot and the appropriate elevation</a:t>
            </a:r>
          </a:p>
          <a:p>
            <a:pPr lvl="1">
              <a:spcBef>
                <a:spcPct val="50000"/>
              </a:spcBef>
            </a:pPr>
            <a:r>
              <a:rPr lang="en-US" dirty="0" smtClean="0"/>
              <a:t>The coordinates of the highest point on a chart are printed in the legend</a:t>
            </a:r>
          </a:p>
        </p:txBody>
      </p:sp>
      <p:pic>
        <p:nvPicPr>
          <p:cNvPr id="41990" name="Picture 6" descr="C:\Documents and Settings\Jurij Bilyk\My Documents\My Pictures\Flying Schol PP\wac.jpeg"/>
          <p:cNvPicPr>
            <a:picLocks noChangeAspect="1" noChangeArrowheads="1"/>
          </p:cNvPicPr>
          <p:nvPr/>
        </p:nvPicPr>
        <p:blipFill>
          <a:blip r:embed="rId3" cstate="print"/>
          <a:srcRect/>
          <a:stretch>
            <a:fillRect/>
          </a:stretch>
        </p:blipFill>
        <p:spPr bwMode="auto">
          <a:xfrm>
            <a:off x="-541338" y="-603250"/>
            <a:ext cx="10229851" cy="8096250"/>
          </a:xfrm>
          <a:prstGeom prst="rect">
            <a:avLst/>
          </a:prstGeom>
          <a:noFill/>
          <a:ln w="9525">
            <a:noFill/>
            <a:miter lim="800000"/>
            <a:headEnd/>
            <a:tailEnd/>
          </a:ln>
        </p:spPr>
      </p:pic>
      <p:grpSp>
        <p:nvGrpSpPr>
          <p:cNvPr id="2" name="Group 23"/>
          <p:cNvGrpSpPr>
            <a:grpSpLocks/>
          </p:cNvGrpSpPr>
          <p:nvPr/>
        </p:nvGrpSpPr>
        <p:grpSpPr bwMode="auto">
          <a:xfrm>
            <a:off x="3733800" y="1066800"/>
            <a:ext cx="4287838" cy="2165350"/>
            <a:chOff x="2352" y="672"/>
            <a:chExt cx="2701" cy="1364"/>
          </a:xfrm>
        </p:grpSpPr>
        <p:sp>
          <p:nvSpPr>
            <p:cNvPr id="50196" name="Oval 7"/>
            <p:cNvSpPr>
              <a:spLocks noChangeArrowheads="1"/>
            </p:cNvSpPr>
            <p:nvPr/>
          </p:nvSpPr>
          <p:spPr bwMode="auto">
            <a:xfrm rot="-2700000">
              <a:off x="3408" y="1249"/>
              <a:ext cx="1645" cy="787"/>
            </a:xfrm>
            <a:prstGeom prst="ellipse">
              <a:avLst/>
            </a:prstGeom>
            <a:noFill/>
            <a:ln w="38100">
              <a:solidFill>
                <a:srgbClr val="FF0000"/>
              </a:solidFill>
              <a:round/>
              <a:headEnd/>
              <a:tailEnd/>
            </a:ln>
          </p:spPr>
          <p:txBody>
            <a:bodyPr anchor="ctr">
              <a:spAutoFit/>
            </a:bodyPr>
            <a:lstStyle/>
            <a:p>
              <a:endParaRPr lang="en-CA"/>
            </a:p>
          </p:txBody>
        </p:sp>
        <p:sp>
          <p:nvSpPr>
            <p:cNvPr id="50197" name="Line 13"/>
            <p:cNvSpPr>
              <a:spLocks noChangeShapeType="1"/>
            </p:cNvSpPr>
            <p:nvPr/>
          </p:nvSpPr>
          <p:spPr bwMode="auto">
            <a:xfrm flipH="1" flipV="1">
              <a:off x="3120" y="816"/>
              <a:ext cx="864" cy="528"/>
            </a:xfrm>
            <a:prstGeom prst="line">
              <a:avLst/>
            </a:prstGeom>
            <a:noFill/>
            <a:ln w="38100">
              <a:solidFill>
                <a:srgbClr val="FF0000"/>
              </a:solidFill>
              <a:round/>
              <a:headEnd/>
              <a:tailEnd/>
            </a:ln>
          </p:spPr>
          <p:txBody>
            <a:bodyPr anchor="ctr">
              <a:spAutoFit/>
            </a:bodyPr>
            <a:lstStyle/>
            <a:p>
              <a:endParaRPr lang="en-US"/>
            </a:p>
          </p:txBody>
        </p:sp>
        <p:sp>
          <p:nvSpPr>
            <p:cNvPr id="50198" name="Text Box 14"/>
            <p:cNvSpPr txBox="1">
              <a:spLocks noChangeArrowheads="1"/>
            </p:cNvSpPr>
            <p:nvPr/>
          </p:nvSpPr>
          <p:spPr bwMode="auto">
            <a:xfrm>
              <a:off x="2352" y="672"/>
              <a:ext cx="864" cy="518"/>
            </a:xfrm>
            <a:prstGeom prst="rect">
              <a:avLst/>
            </a:prstGeom>
            <a:noFill/>
            <a:ln w="38100">
              <a:noFill/>
              <a:miter lim="800000"/>
              <a:headEnd/>
              <a:tailEnd/>
            </a:ln>
          </p:spPr>
          <p:txBody>
            <a:bodyPr>
              <a:spAutoFit/>
            </a:bodyPr>
            <a:lstStyle/>
            <a:p>
              <a:pPr>
                <a:spcBef>
                  <a:spcPct val="50000"/>
                </a:spcBef>
              </a:pPr>
              <a:r>
                <a:rPr lang="en-US" b="1">
                  <a:solidFill>
                    <a:srgbClr val="FF0000"/>
                  </a:solidFill>
                </a:rPr>
                <a:t>Layer Tinting</a:t>
              </a:r>
            </a:p>
          </p:txBody>
        </p:sp>
      </p:grpSp>
      <p:grpSp>
        <p:nvGrpSpPr>
          <p:cNvPr id="3" name="Group 25"/>
          <p:cNvGrpSpPr>
            <a:grpSpLocks/>
          </p:cNvGrpSpPr>
          <p:nvPr/>
        </p:nvGrpSpPr>
        <p:grpSpPr bwMode="auto">
          <a:xfrm>
            <a:off x="762000" y="2743200"/>
            <a:ext cx="2286000" cy="1889125"/>
            <a:chOff x="480" y="1728"/>
            <a:chExt cx="1440" cy="1190"/>
          </a:xfrm>
        </p:grpSpPr>
        <p:sp>
          <p:nvSpPr>
            <p:cNvPr id="50191" name="Oval 9"/>
            <p:cNvSpPr>
              <a:spLocks noChangeArrowheads="1"/>
            </p:cNvSpPr>
            <p:nvPr/>
          </p:nvSpPr>
          <p:spPr bwMode="auto">
            <a:xfrm>
              <a:off x="1152" y="1728"/>
              <a:ext cx="336" cy="240"/>
            </a:xfrm>
            <a:prstGeom prst="ellipse">
              <a:avLst/>
            </a:prstGeom>
            <a:noFill/>
            <a:ln w="38100">
              <a:solidFill>
                <a:srgbClr val="FF0000"/>
              </a:solidFill>
              <a:round/>
              <a:headEnd/>
              <a:tailEnd/>
            </a:ln>
          </p:spPr>
          <p:txBody>
            <a:bodyPr wrap="none" anchor="ctr">
              <a:spAutoFit/>
            </a:bodyPr>
            <a:lstStyle/>
            <a:p>
              <a:endParaRPr lang="en-CA"/>
            </a:p>
          </p:txBody>
        </p:sp>
        <p:sp>
          <p:nvSpPr>
            <p:cNvPr id="50192" name="Oval 10"/>
            <p:cNvSpPr>
              <a:spLocks noChangeArrowheads="1"/>
            </p:cNvSpPr>
            <p:nvPr/>
          </p:nvSpPr>
          <p:spPr bwMode="auto">
            <a:xfrm>
              <a:off x="1584" y="2064"/>
              <a:ext cx="336" cy="240"/>
            </a:xfrm>
            <a:prstGeom prst="ellipse">
              <a:avLst/>
            </a:prstGeom>
            <a:noFill/>
            <a:ln w="38100">
              <a:solidFill>
                <a:srgbClr val="FF0000"/>
              </a:solidFill>
              <a:round/>
              <a:headEnd/>
              <a:tailEnd/>
            </a:ln>
          </p:spPr>
          <p:txBody>
            <a:bodyPr wrap="none" anchor="ctr">
              <a:spAutoFit/>
            </a:bodyPr>
            <a:lstStyle/>
            <a:p>
              <a:endParaRPr lang="en-CA"/>
            </a:p>
          </p:txBody>
        </p:sp>
        <p:sp>
          <p:nvSpPr>
            <p:cNvPr id="50193" name="Text Box 15"/>
            <p:cNvSpPr txBox="1">
              <a:spLocks noChangeArrowheads="1"/>
            </p:cNvSpPr>
            <p:nvPr/>
          </p:nvSpPr>
          <p:spPr bwMode="auto">
            <a:xfrm>
              <a:off x="480" y="2400"/>
              <a:ext cx="864" cy="518"/>
            </a:xfrm>
            <a:prstGeom prst="rect">
              <a:avLst/>
            </a:prstGeom>
            <a:noFill/>
            <a:ln w="38100">
              <a:noFill/>
              <a:miter lim="800000"/>
              <a:headEnd/>
              <a:tailEnd/>
            </a:ln>
          </p:spPr>
          <p:txBody>
            <a:bodyPr>
              <a:spAutoFit/>
            </a:bodyPr>
            <a:lstStyle/>
            <a:p>
              <a:pPr>
                <a:spcBef>
                  <a:spcPct val="50000"/>
                </a:spcBef>
              </a:pPr>
              <a:r>
                <a:rPr lang="en-US" b="1">
                  <a:solidFill>
                    <a:srgbClr val="FF0000"/>
                  </a:solidFill>
                </a:rPr>
                <a:t>Spot Heights</a:t>
              </a:r>
            </a:p>
          </p:txBody>
        </p:sp>
        <p:sp>
          <p:nvSpPr>
            <p:cNvPr id="50194" name="Line 16"/>
            <p:cNvSpPr>
              <a:spLocks noChangeShapeType="1"/>
            </p:cNvSpPr>
            <p:nvPr/>
          </p:nvSpPr>
          <p:spPr bwMode="auto">
            <a:xfrm flipH="1">
              <a:off x="1152" y="1968"/>
              <a:ext cx="144" cy="432"/>
            </a:xfrm>
            <a:prstGeom prst="line">
              <a:avLst/>
            </a:prstGeom>
            <a:noFill/>
            <a:ln w="38100">
              <a:solidFill>
                <a:srgbClr val="FF0000"/>
              </a:solidFill>
              <a:round/>
              <a:headEnd/>
              <a:tailEnd/>
            </a:ln>
          </p:spPr>
          <p:txBody>
            <a:bodyPr wrap="none" anchor="ctr">
              <a:spAutoFit/>
            </a:bodyPr>
            <a:lstStyle/>
            <a:p>
              <a:endParaRPr lang="en-US"/>
            </a:p>
          </p:txBody>
        </p:sp>
        <p:sp>
          <p:nvSpPr>
            <p:cNvPr id="50195" name="Line 17"/>
            <p:cNvSpPr>
              <a:spLocks noChangeShapeType="1"/>
            </p:cNvSpPr>
            <p:nvPr/>
          </p:nvSpPr>
          <p:spPr bwMode="auto">
            <a:xfrm flipV="1">
              <a:off x="1152" y="2256"/>
              <a:ext cx="480" cy="144"/>
            </a:xfrm>
            <a:prstGeom prst="line">
              <a:avLst/>
            </a:prstGeom>
            <a:noFill/>
            <a:ln w="38100">
              <a:solidFill>
                <a:srgbClr val="FF0000"/>
              </a:solidFill>
              <a:round/>
              <a:headEnd/>
              <a:tailEnd/>
            </a:ln>
          </p:spPr>
          <p:txBody>
            <a:bodyPr wrap="none" anchor="ctr">
              <a:spAutoFit/>
            </a:bodyPr>
            <a:lstStyle/>
            <a:p>
              <a:endParaRPr lang="en-US"/>
            </a:p>
          </p:txBody>
        </p:sp>
      </p:grpSp>
      <p:grpSp>
        <p:nvGrpSpPr>
          <p:cNvPr id="4" name="Group 28"/>
          <p:cNvGrpSpPr>
            <a:grpSpLocks/>
          </p:cNvGrpSpPr>
          <p:nvPr/>
        </p:nvGrpSpPr>
        <p:grpSpPr bwMode="auto">
          <a:xfrm>
            <a:off x="2514600" y="4572000"/>
            <a:ext cx="2209800" cy="2286000"/>
            <a:chOff x="1584" y="2880"/>
            <a:chExt cx="1392" cy="1440"/>
          </a:xfrm>
        </p:grpSpPr>
        <p:sp>
          <p:nvSpPr>
            <p:cNvPr id="50188" name="Oval 11"/>
            <p:cNvSpPr>
              <a:spLocks noChangeArrowheads="1"/>
            </p:cNvSpPr>
            <p:nvPr/>
          </p:nvSpPr>
          <p:spPr bwMode="auto">
            <a:xfrm>
              <a:off x="2016" y="3504"/>
              <a:ext cx="960" cy="816"/>
            </a:xfrm>
            <a:prstGeom prst="ellipse">
              <a:avLst/>
            </a:prstGeom>
            <a:noFill/>
            <a:ln w="38100">
              <a:solidFill>
                <a:srgbClr val="FF0000"/>
              </a:solidFill>
              <a:round/>
              <a:headEnd/>
              <a:tailEnd/>
            </a:ln>
          </p:spPr>
          <p:txBody>
            <a:bodyPr wrap="none" anchor="ctr">
              <a:spAutoFit/>
            </a:bodyPr>
            <a:lstStyle/>
            <a:p>
              <a:endParaRPr lang="en-CA"/>
            </a:p>
          </p:txBody>
        </p:sp>
        <p:sp>
          <p:nvSpPr>
            <p:cNvPr id="50189" name="Text Box 18"/>
            <p:cNvSpPr txBox="1">
              <a:spLocks noChangeArrowheads="1"/>
            </p:cNvSpPr>
            <p:nvPr/>
          </p:nvSpPr>
          <p:spPr bwMode="auto">
            <a:xfrm>
              <a:off x="1584" y="2880"/>
              <a:ext cx="1008" cy="288"/>
            </a:xfrm>
            <a:prstGeom prst="rect">
              <a:avLst/>
            </a:prstGeom>
            <a:noFill/>
            <a:ln w="38100">
              <a:noFill/>
              <a:miter lim="800000"/>
              <a:headEnd/>
              <a:tailEnd/>
            </a:ln>
          </p:spPr>
          <p:txBody>
            <a:bodyPr>
              <a:spAutoFit/>
            </a:bodyPr>
            <a:lstStyle/>
            <a:p>
              <a:pPr>
                <a:spcBef>
                  <a:spcPct val="50000"/>
                </a:spcBef>
              </a:pPr>
              <a:r>
                <a:rPr lang="en-US" b="1">
                  <a:solidFill>
                    <a:srgbClr val="FF0000"/>
                  </a:solidFill>
                </a:rPr>
                <a:t>Shading</a:t>
              </a:r>
            </a:p>
          </p:txBody>
        </p:sp>
        <p:sp>
          <p:nvSpPr>
            <p:cNvPr id="50190" name="Line 19"/>
            <p:cNvSpPr>
              <a:spLocks noChangeShapeType="1"/>
            </p:cNvSpPr>
            <p:nvPr/>
          </p:nvSpPr>
          <p:spPr bwMode="auto">
            <a:xfrm flipH="1" flipV="1">
              <a:off x="2064" y="3120"/>
              <a:ext cx="288" cy="432"/>
            </a:xfrm>
            <a:prstGeom prst="line">
              <a:avLst/>
            </a:prstGeom>
            <a:noFill/>
            <a:ln w="38100">
              <a:solidFill>
                <a:srgbClr val="FF0000"/>
              </a:solidFill>
              <a:round/>
              <a:headEnd/>
              <a:tailEnd/>
            </a:ln>
          </p:spPr>
          <p:txBody>
            <a:bodyPr anchor="ctr">
              <a:spAutoFit/>
            </a:bodyPr>
            <a:lstStyle/>
            <a:p>
              <a:endParaRPr lang="en-US"/>
            </a:p>
          </p:txBody>
        </p:sp>
      </p:grpSp>
      <p:grpSp>
        <p:nvGrpSpPr>
          <p:cNvPr id="5" name="Group 24"/>
          <p:cNvGrpSpPr>
            <a:grpSpLocks/>
          </p:cNvGrpSpPr>
          <p:nvPr/>
        </p:nvGrpSpPr>
        <p:grpSpPr bwMode="auto">
          <a:xfrm>
            <a:off x="1143000" y="304800"/>
            <a:ext cx="1676400" cy="2362200"/>
            <a:chOff x="720" y="192"/>
            <a:chExt cx="1056" cy="1488"/>
          </a:xfrm>
        </p:grpSpPr>
        <p:sp>
          <p:nvSpPr>
            <p:cNvPr id="50185" name="Oval 12"/>
            <p:cNvSpPr>
              <a:spLocks noChangeArrowheads="1"/>
            </p:cNvSpPr>
            <p:nvPr/>
          </p:nvSpPr>
          <p:spPr bwMode="auto">
            <a:xfrm>
              <a:off x="1008" y="1008"/>
              <a:ext cx="768" cy="672"/>
            </a:xfrm>
            <a:prstGeom prst="ellipse">
              <a:avLst/>
            </a:prstGeom>
            <a:noFill/>
            <a:ln w="38100">
              <a:solidFill>
                <a:srgbClr val="FF0000"/>
              </a:solidFill>
              <a:round/>
              <a:headEnd/>
              <a:tailEnd/>
            </a:ln>
          </p:spPr>
          <p:txBody>
            <a:bodyPr wrap="none" anchor="ctr">
              <a:spAutoFit/>
            </a:bodyPr>
            <a:lstStyle/>
            <a:p>
              <a:endParaRPr lang="en-CA"/>
            </a:p>
          </p:txBody>
        </p:sp>
        <p:sp>
          <p:nvSpPr>
            <p:cNvPr id="50186" name="Text Box 20"/>
            <p:cNvSpPr txBox="1">
              <a:spLocks noChangeArrowheads="1"/>
            </p:cNvSpPr>
            <p:nvPr/>
          </p:nvSpPr>
          <p:spPr bwMode="auto">
            <a:xfrm>
              <a:off x="720" y="192"/>
              <a:ext cx="864" cy="518"/>
            </a:xfrm>
            <a:prstGeom prst="rect">
              <a:avLst/>
            </a:prstGeom>
            <a:noFill/>
            <a:ln w="38100">
              <a:noFill/>
              <a:miter lim="800000"/>
              <a:headEnd/>
              <a:tailEnd/>
            </a:ln>
          </p:spPr>
          <p:txBody>
            <a:bodyPr>
              <a:spAutoFit/>
            </a:bodyPr>
            <a:lstStyle/>
            <a:p>
              <a:pPr>
                <a:spcBef>
                  <a:spcPct val="50000"/>
                </a:spcBef>
              </a:pPr>
              <a:r>
                <a:rPr lang="en-US" b="1">
                  <a:solidFill>
                    <a:srgbClr val="FF0000"/>
                  </a:solidFill>
                </a:rPr>
                <a:t>Contour Lines</a:t>
              </a:r>
            </a:p>
          </p:txBody>
        </p:sp>
        <p:sp>
          <p:nvSpPr>
            <p:cNvPr id="50187" name="Line 22"/>
            <p:cNvSpPr>
              <a:spLocks noChangeShapeType="1"/>
            </p:cNvSpPr>
            <p:nvPr/>
          </p:nvSpPr>
          <p:spPr bwMode="auto">
            <a:xfrm flipH="1" flipV="1">
              <a:off x="1296" y="672"/>
              <a:ext cx="96" cy="336"/>
            </a:xfrm>
            <a:prstGeom prst="line">
              <a:avLst/>
            </a:prstGeom>
            <a:noFill/>
            <a:ln w="38100">
              <a:solidFill>
                <a:srgbClr val="FF0000"/>
              </a:solidFill>
              <a:round/>
              <a:headEnd/>
              <a:tailEnd/>
            </a:ln>
          </p:spPr>
          <p:txBody>
            <a:bodyPr wrap="none" anchor="ctr">
              <a:spAutoFit/>
            </a:bodyPr>
            <a:lstStyle/>
            <a:p>
              <a:endParaRPr lang="en-US"/>
            </a:p>
          </p:txBody>
        </p:sp>
      </p:grpSp>
      <p:sp>
        <p:nvSpPr>
          <p:cNvPr id="23" name="Oval 22"/>
          <p:cNvSpPr/>
          <p:nvPr/>
        </p:nvSpPr>
        <p:spPr>
          <a:xfrm>
            <a:off x="7086600" y="5105400"/>
            <a:ext cx="8382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Connector 24"/>
          <p:cNvCxnSpPr>
            <a:stCxn id="23" idx="6"/>
          </p:cNvCxnSpPr>
          <p:nvPr/>
        </p:nvCxnSpPr>
        <p:spPr>
          <a:xfrm>
            <a:off x="7924800" y="5486400"/>
            <a:ext cx="6858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34400" y="5562600"/>
            <a:ext cx="1066800" cy="400110"/>
          </a:xfrm>
          <a:prstGeom prst="rect">
            <a:avLst/>
          </a:prstGeom>
          <a:noFill/>
        </p:spPr>
        <p:txBody>
          <a:bodyPr wrap="square" rtlCol="0">
            <a:spAutoFit/>
          </a:bodyPr>
          <a:lstStyle/>
          <a:p>
            <a:r>
              <a:rPr lang="en-CA" sz="2000" b="1" dirty="0" smtClean="0">
                <a:solidFill>
                  <a:srgbClr val="FF0000"/>
                </a:solidFill>
              </a:rPr>
              <a:t>MEF</a:t>
            </a:r>
            <a:endParaRPr lang="en-CA"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box(out)">
                                      <p:cBhvr>
                                        <p:cTn id="7" dur="500"/>
                                        <p:tgtEl>
                                          <p:spTgt spid="419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Review</a:t>
            </a:r>
          </a:p>
        </p:txBody>
      </p:sp>
      <p:sp>
        <p:nvSpPr>
          <p:cNvPr id="51203" name="Content Placeholder 2"/>
          <p:cNvSpPr>
            <a:spLocks noGrp="1"/>
          </p:cNvSpPr>
          <p:nvPr>
            <p:ph idx="1"/>
          </p:nvPr>
        </p:nvSpPr>
        <p:spPr/>
        <p:txBody>
          <a:bodyPr/>
          <a:lstStyle/>
          <a:p>
            <a:pPr marL="596646" indent="-514350">
              <a:buFont typeface="+mj-lt"/>
              <a:buAutoNum type="arabicPeriod"/>
            </a:pPr>
            <a:r>
              <a:rPr lang="en-US" dirty="0" smtClean="0"/>
              <a:t>What is the One-in-sixty rule?</a:t>
            </a:r>
          </a:p>
          <a:p>
            <a:pPr marL="596646" indent="-514350">
              <a:buFont typeface="+mj-lt"/>
              <a:buAutoNum type="arabicPeriod"/>
            </a:pPr>
            <a:endParaRPr lang="en-US" dirty="0" smtClean="0"/>
          </a:p>
          <a:p>
            <a:pPr marL="596646" indent="-514350">
              <a:buFont typeface="+mj-lt"/>
              <a:buAutoNum type="arabicPeriod"/>
            </a:pPr>
            <a:r>
              <a:rPr lang="en-US" dirty="0" smtClean="0"/>
              <a:t>What are the basic elements of maps?</a:t>
            </a:r>
          </a:p>
          <a:p>
            <a:pPr marL="596646" indent="-514350">
              <a:buFont typeface="+mj-lt"/>
              <a:buAutoNum type="arabicPeriod"/>
            </a:pPr>
            <a:endParaRPr lang="en-US" dirty="0" smtClean="0"/>
          </a:p>
          <a:p>
            <a:pPr marL="596646" indent="-514350">
              <a:buFont typeface="+mj-lt"/>
              <a:buAutoNum type="arabicPeriod"/>
            </a:pPr>
            <a:r>
              <a:rPr lang="en-US" dirty="0" smtClean="0"/>
              <a:t>What are the three types of projections?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C:\Documents and Settings\Jurij Bilyk\My Documents\My Pictures\Flying Schol PP\all_charts.gif"/>
          <p:cNvPicPr>
            <a:picLocks noChangeAspect="1" noChangeArrowheads="1"/>
          </p:cNvPicPr>
          <p:nvPr/>
        </p:nvPicPr>
        <p:blipFill>
          <a:blip r:embed="rId2" cstate="print"/>
          <a:srcRect/>
          <a:stretch>
            <a:fillRect/>
          </a:stretch>
        </p:blipFill>
        <p:spPr bwMode="auto">
          <a:xfrm>
            <a:off x="0" y="0"/>
            <a:ext cx="9144000" cy="7245350"/>
          </a:xfrm>
          <a:prstGeom prst="rect">
            <a:avLst/>
          </a:prstGeom>
          <a:noFill/>
          <a:ln w="9525">
            <a:noFill/>
            <a:miter lim="800000"/>
            <a:headEnd/>
            <a:tailEnd/>
          </a:ln>
        </p:spPr>
      </p:pic>
      <p:sp>
        <p:nvSpPr>
          <p:cNvPr id="52227" name="Rectangle 2"/>
          <p:cNvSpPr>
            <a:spLocks noGrp="1" noChangeArrowheads="1"/>
          </p:cNvSpPr>
          <p:nvPr>
            <p:ph type="ctrTitle"/>
          </p:nvPr>
        </p:nvSpPr>
        <p:spPr>
          <a:xfrm>
            <a:off x="762000" y="4419600"/>
            <a:ext cx="7772400" cy="1143000"/>
          </a:xfrm>
        </p:spPr>
        <p:txBody>
          <a:bodyPr/>
          <a:lstStyle/>
          <a:p>
            <a:r>
              <a:rPr lang="en-US" smtClean="0"/>
              <a:t>Types of Aviation Charts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VFR Navigation Chart (VNC)</a:t>
            </a:r>
          </a:p>
        </p:txBody>
      </p:sp>
      <p:sp>
        <p:nvSpPr>
          <p:cNvPr id="53251" name="Content Placeholder 4"/>
          <p:cNvSpPr>
            <a:spLocks noGrp="1"/>
          </p:cNvSpPr>
          <p:nvPr>
            <p:ph idx="1"/>
          </p:nvPr>
        </p:nvSpPr>
        <p:spPr/>
        <p:txBody>
          <a:bodyPr/>
          <a:lstStyle/>
          <a:p>
            <a:pPr>
              <a:spcBef>
                <a:spcPct val="50000"/>
              </a:spcBef>
            </a:pPr>
            <a:r>
              <a:rPr lang="en-US" dirty="0" smtClean="0"/>
              <a:t>Most commonly used chart for VFR navigation</a:t>
            </a:r>
          </a:p>
          <a:p>
            <a:pPr>
              <a:spcBef>
                <a:spcPct val="50000"/>
              </a:spcBef>
            </a:pPr>
            <a:r>
              <a:rPr lang="en-US" dirty="0" smtClean="0"/>
              <a:t>Used mainly for slower speed aircraft flying at low altitudes</a:t>
            </a:r>
          </a:p>
          <a:p>
            <a:pPr>
              <a:spcBef>
                <a:spcPct val="50000"/>
              </a:spcBef>
            </a:pPr>
            <a:r>
              <a:rPr lang="en-US" dirty="0" smtClean="0"/>
              <a:t>It has a scale of 1:500,000 and uses the Lambert Conformal Conic Projection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4" descr="C:\Documents and Settings\Jurij Bilyk\My Documents\My Pictures\Flying Schol PP\vnc.jpeg"/>
          <p:cNvPicPr>
            <a:picLocks noChangeAspect="1" noChangeArrowheads="1"/>
          </p:cNvPicPr>
          <p:nvPr/>
        </p:nvPicPr>
        <p:blipFill>
          <a:blip r:embed="rId2" cstate="print"/>
          <a:srcRect/>
          <a:stretch>
            <a:fillRect/>
          </a:stretch>
        </p:blipFill>
        <p:spPr bwMode="auto">
          <a:xfrm>
            <a:off x="-541338" y="-458788"/>
            <a:ext cx="10153651" cy="8096251"/>
          </a:xfrm>
          <a:prstGeom prst="rect">
            <a:avLst/>
          </a:prstGeom>
          <a:noFill/>
          <a:ln w="9525">
            <a:noFill/>
            <a:miter lim="800000"/>
            <a:headEnd/>
            <a:tailEnd/>
          </a:ln>
        </p:spPr>
      </p:pic>
    </p:spTree>
    <p:extLst>
      <p:ext uri="{BB962C8B-B14F-4D97-AF65-F5344CB8AC3E}">
        <p14:creationId xmlns:p14="http://schemas.microsoft.com/office/powerpoint/2010/main" val="415415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Definitions</a:t>
            </a:r>
          </a:p>
        </p:txBody>
      </p:sp>
      <p:sp>
        <p:nvSpPr>
          <p:cNvPr id="8195" name="Content Placeholder 3"/>
          <p:cNvSpPr>
            <a:spLocks noGrp="1"/>
          </p:cNvSpPr>
          <p:nvPr>
            <p:ph idx="1"/>
          </p:nvPr>
        </p:nvSpPr>
        <p:spPr/>
        <p:txBody>
          <a:bodyPr/>
          <a:lstStyle/>
          <a:p>
            <a:pPr>
              <a:spcBef>
                <a:spcPct val="50000"/>
              </a:spcBef>
            </a:pPr>
            <a:r>
              <a:rPr lang="en-US" sz="2800" b="1" dirty="0" smtClean="0"/>
              <a:t>Great Circle</a:t>
            </a:r>
          </a:p>
          <a:p>
            <a:pPr lvl="1">
              <a:spcBef>
                <a:spcPct val="50000"/>
              </a:spcBef>
            </a:pPr>
            <a:r>
              <a:rPr lang="en-US" sz="2400" dirty="0" smtClean="0"/>
              <a:t>A circle on the surface of the earth whose plane passes through the centre of the earth</a:t>
            </a:r>
          </a:p>
          <a:p>
            <a:pPr lvl="1">
              <a:spcBef>
                <a:spcPct val="50000"/>
              </a:spcBef>
            </a:pPr>
            <a:r>
              <a:rPr lang="en-US" sz="2400" dirty="0" smtClean="0"/>
              <a:t>It is the shortest distance between any two points on the earth</a:t>
            </a:r>
          </a:p>
          <a:p>
            <a:pPr>
              <a:spcBef>
                <a:spcPct val="50000"/>
              </a:spcBef>
            </a:pPr>
            <a:r>
              <a:rPr lang="en-US" sz="2800" b="1" dirty="0" err="1" smtClean="0"/>
              <a:t>Rhumb</a:t>
            </a:r>
            <a:r>
              <a:rPr lang="en-US" sz="2800" b="1" dirty="0" smtClean="0"/>
              <a:t> Line</a:t>
            </a:r>
          </a:p>
          <a:p>
            <a:pPr lvl="1">
              <a:spcBef>
                <a:spcPct val="50000"/>
              </a:spcBef>
            </a:pPr>
            <a:r>
              <a:rPr lang="en-US" sz="2400" dirty="0" smtClean="0"/>
              <a:t>A curved line on the surface of the earth that cuts all of the meridians at the same angle</a:t>
            </a:r>
          </a:p>
          <a:p>
            <a:pPr>
              <a:spcBef>
                <a:spcPct val="50000"/>
              </a:spcBef>
              <a:buNone/>
            </a:pPr>
            <a:endParaRPr lang="en-US" b="1"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smtClean="0"/>
              <a:t>World Aeronautical Chart (WAC)</a:t>
            </a:r>
          </a:p>
        </p:txBody>
      </p:sp>
      <p:sp>
        <p:nvSpPr>
          <p:cNvPr id="54275" name="Content Placeholder 4"/>
          <p:cNvSpPr>
            <a:spLocks noGrp="1"/>
          </p:cNvSpPr>
          <p:nvPr>
            <p:ph idx="1"/>
          </p:nvPr>
        </p:nvSpPr>
        <p:spPr/>
        <p:txBody>
          <a:bodyPr/>
          <a:lstStyle/>
          <a:p>
            <a:pPr>
              <a:spcBef>
                <a:spcPct val="50000"/>
              </a:spcBef>
            </a:pPr>
            <a:r>
              <a:rPr lang="en-US" dirty="0" smtClean="0"/>
              <a:t>Mainly used for visual navigation at high speeds and high altitudes over long distances</a:t>
            </a:r>
          </a:p>
          <a:p>
            <a:pPr>
              <a:spcBef>
                <a:spcPct val="50000"/>
              </a:spcBef>
            </a:pPr>
            <a:r>
              <a:rPr lang="en-US" dirty="0" smtClean="0"/>
              <a:t>Rarely used anymore</a:t>
            </a:r>
          </a:p>
          <a:p>
            <a:pPr>
              <a:spcBef>
                <a:spcPct val="50000"/>
              </a:spcBef>
            </a:pPr>
            <a:r>
              <a:rPr lang="en-US" dirty="0" smtClean="0"/>
              <a:t>It has a scale of 1:1,000,000 and uses the Lambert Conformal Conic Projection</a:t>
            </a:r>
          </a:p>
          <a:p>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5" descr="C:\Documents and Settings\Jurij Bilyk\My Documents\My Pictures\Flying Schol PP\wac.jpeg"/>
          <p:cNvPicPr>
            <a:picLocks noChangeAspect="1" noChangeArrowheads="1"/>
          </p:cNvPicPr>
          <p:nvPr/>
        </p:nvPicPr>
        <p:blipFill>
          <a:blip r:embed="rId2" cstate="print"/>
          <a:srcRect/>
          <a:stretch>
            <a:fillRect/>
          </a:stretch>
        </p:blipFill>
        <p:spPr bwMode="auto">
          <a:xfrm>
            <a:off x="-468313" y="-603250"/>
            <a:ext cx="10229851" cy="8096250"/>
          </a:xfrm>
          <a:prstGeom prst="rect">
            <a:avLst/>
          </a:prstGeom>
          <a:noFill/>
          <a:ln w="9525">
            <a:noFill/>
            <a:miter lim="800000"/>
            <a:headEnd/>
            <a:tailEnd/>
          </a:ln>
        </p:spPr>
      </p:pic>
    </p:spTree>
    <p:extLst>
      <p:ext uri="{BB962C8B-B14F-4D97-AF65-F5344CB8AC3E}">
        <p14:creationId xmlns:p14="http://schemas.microsoft.com/office/powerpoint/2010/main" val="19666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VFR Terminal Area Chart (VTA)</a:t>
            </a:r>
          </a:p>
        </p:txBody>
      </p:sp>
      <p:sp>
        <p:nvSpPr>
          <p:cNvPr id="55299" name="Content Placeholder 4"/>
          <p:cNvSpPr>
            <a:spLocks noGrp="1"/>
          </p:cNvSpPr>
          <p:nvPr>
            <p:ph idx="1"/>
          </p:nvPr>
        </p:nvSpPr>
        <p:spPr/>
        <p:txBody>
          <a:bodyPr/>
          <a:lstStyle/>
          <a:p>
            <a:pPr>
              <a:spcBef>
                <a:spcPct val="50000"/>
              </a:spcBef>
            </a:pPr>
            <a:r>
              <a:rPr lang="en-US" smtClean="0"/>
              <a:t>Used for visual navigation in around airports which are  surrounded by Class C airspace</a:t>
            </a:r>
          </a:p>
          <a:p>
            <a:pPr>
              <a:spcBef>
                <a:spcPct val="50000"/>
              </a:spcBef>
            </a:pPr>
            <a:r>
              <a:rPr lang="en-US" smtClean="0"/>
              <a:t>They are printed for 6 airports in Canada (Toronto, Ottawa, etc.)</a:t>
            </a:r>
          </a:p>
          <a:p>
            <a:pPr>
              <a:spcBef>
                <a:spcPct val="50000"/>
              </a:spcBef>
            </a:pPr>
            <a:r>
              <a:rPr lang="en-US" smtClean="0"/>
              <a:t>There scale is 1:250,000 and they use the Transverse Mercator Projection</a:t>
            </a:r>
          </a:p>
          <a:p>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5" descr="C:\Documents and Settings\Jurij Bilyk\My Documents\My Pictures\Flying Schol PP\vta.jpeg"/>
          <p:cNvPicPr>
            <a:picLocks noChangeAspect="1" noChangeArrowheads="1"/>
          </p:cNvPicPr>
          <p:nvPr/>
        </p:nvPicPr>
        <p:blipFill>
          <a:blip r:embed="rId2" cstate="print"/>
          <a:srcRect/>
          <a:stretch>
            <a:fillRect/>
          </a:stretch>
        </p:blipFill>
        <p:spPr bwMode="auto">
          <a:xfrm>
            <a:off x="-228600" y="-615950"/>
            <a:ext cx="9372600" cy="7473950"/>
          </a:xfrm>
          <a:prstGeom prst="rect">
            <a:avLst/>
          </a:prstGeom>
          <a:noFill/>
          <a:ln w="9525">
            <a:noFill/>
            <a:miter lim="800000"/>
            <a:headEnd/>
            <a:tailEnd/>
          </a:ln>
        </p:spPr>
      </p:pic>
    </p:spTree>
    <p:extLst>
      <p:ext uri="{BB962C8B-B14F-4D97-AF65-F5344CB8AC3E}">
        <p14:creationId xmlns:p14="http://schemas.microsoft.com/office/powerpoint/2010/main" val="254712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Low and High Enroute Charts</a:t>
            </a:r>
          </a:p>
        </p:txBody>
      </p:sp>
      <p:sp>
        <p:nvSpPr>
          <p:cNvPr id="56323" name="Content Placeholder 4"/>
          <p:cNvSpPr>
            <a:spLocks noGrp="1"/>
          </p:cNvSpPr>
          <p:nvPr>
            <p:ph idx="1"/>
          </p:nvPr>
        </p:nvSpPr>
        <p:spPr/>
        <p:txBody>
          <a:bodyPr/>
          <a:lstStyle/>
          <a:p>
            <a:pPr>
              <a:spcBef>
                <a:spcPct val="50000"/>
              </a:spcBef>
            </a:pPr>
            <a:r>
              <a:rPr lang="en-US" smtClean="0"/>
              <a:t>Low and high enroute charts (LO and HI) are used for IFR navigation</a:t>
            </a:r>
          </a:p>
          <a:p>
            <a:pPr>
              <a:spcBef>
                <a:spcPct val="50000"/>
              </a:spcBef>
            </a:pPr>
            <a:r>
              <a:rPr lang="en-US" smtClean="0"/>
              <a:t>They depict very little ground detail, but depict a very detailed picture of the IFR airspace system</a:t>
            </a:r>
          </a:p>
          <a:p>
            <a:pPr>
              <a:spcBef>
                <a:spcPct val="50000"/>
              </a:spcBef>
            </a:pPr>
            <a:r>
              <a:rPr lang="en-US" smtClean="0"/>
              <a:t>Scale is not constant between charts </a:t>
            </a:r>
          </a:p>
          <a:p>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5" descr="C:\Documents and Settings\Jurij Bilyk\My Documents\My Pictures\Flying Schol PP\enr.jpeg"/>
          <p:cNvPicPr>
            <a:picLocks noChangeAspect="1" noChangeArrowheads="1"/>
          </p:cNvPicPr>
          <p:nvPr/>
        </p:nvPicPr>
        <p:blipFill>
          <a:blip r:embed="rId2" cstate="print"/>
          <a:srcRect/>
          <a:stretch>
            <a:fillRect/>
          </a:stretch>
        </p:blipFill>
        <p:spPr bwMode="auto">
          <a:xfrm>
            <a:off x="-228600" y="0"/>
            <a:ext cx="9372600" cy="6880225"/>
          </a:xfrm>
          <a:prstGeom prst="rect">
            <a:avLst/>
          </a:prstGeom>
          <a:noFill/>
          <a:ln w="9525">
            <a:noFill/>
            <a:miter lim="800000"/>
            <a:headEnd/>
            <a:tailEnd/>
          </a:ln>
        </p:spPr>
      </p:pic>
    </p:spTree>
    <p:extLst>
      <p:ext uri="{BB962C8B-B14F-4D97-AF65-F5344CB8AC3E}">
        <p14:creationId xmlns:p14="http://schemas.microsoft.com/office/powerpoint/2010/main" val="20021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TC-AIM</a:t>
            </a:r>
            <a:endParaRPr lang="en-US" dirty="0"/>
          </a:p>
        </p:txBody>
      </p:sp>
      <p:sp>
        <p:nvSpPr>
          <p:cNvPr id="3" name="Content Placeholder 2"/>
          <p:cNvSpPr>
            <a:spLocks noGrp="1"/>
          </p:cNvSpPr>
          <p:nvPr>
            <p:ph idx="1"/>
          </p:nvPr>
        </p:nvSpPr>
        <p:spPr/>
        <p:txBody>
          <a:bodyPr/>
          <a:lstStyle/>
          <a:p>
            <a:r>
              <a:rPr lang="en-US" dirty="0" smtClean="0"/>
              <a:t>Transport Canada Aeronautical Information Manual (TC-AIM)</a:t>
            </a:r>
          </a:p>
          <a:p>
            <a:r>
              <a:rPr lang="en-US" dirty="0" smtClean="0"/>
              <a:t>Single source of information on rules of the air and other CARs</a:t>
            </a:r>
          </a:p>
          <a:p>
            <a:r>
              <a:rPr lang="en-US" dirty="0" smtClean="0"/>
              <a:t>Subscription available for all pilots or free online at </a:t>
            </a:r>
            <a:r>
              <a:rPr lang="en-US" u="sng" dirty="0" smtClean="0">
                <a:solidFill>
                  <a:srgbClr val="0070C0"/>
                </a:solidFill>
                <a:latin typeface="+mn-lt"/>
                <a:ea typeface="+mn-ea"/>
                <a:cs typeface="+mn-cs"/>
              </a:rPr>
              <a:t>http://www.tc.gc.ca/CivilAviation/publications/tp14371/menu.htm</a:t>
            </a:r>
          </a:p>
          <a:p>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6"/>
          <p:cNvSpPr>
            <a:spLocks noGrp="1"/>
          </p:cNvSpPr>
          <p:nvPr>
            <p:ph idx="1"/>
          </p:nvPr>
        </p:nvSpPr>
        <p:spPr/>
        <p:txBody>
          <a:bodyPr/>
          <a:lstStyle/>
          <a:p>
            <a:pPr>
              <a:spcBef>
                <a:spcPct val="50000"/>
              </a:spcBef>
            </a:pPr>
            <a:r>
              <a:rPr lang="en-US" dirty="0" smtClean="0"/>
              <a:t>Lists and provides information about all land aerodromes in Canada</a:t>
            </a:r>
          </a:p>
          <a:p>
            <a:pPr>
              <a:spcBef>
                <a:spcPct val="50000"/>
              </a:spcBef>
            </a:pPr>
            <a:r>
              <a:rPr lang="en-US" dirty="0" smtClean="0"/>
              <a:t>Is updated every 56 days</a:t>
            </a:r>
          </a:p>
          <a:p>
            <a:pPr>
              <a:spcBef>
                <a:spcPct val="50000"/>
              </a:spcBef>
            </a:pPr>
            <a:r>
              <a:rPr lang="en-US" dirty="0" smtClean="0"/>
              <a:t>Also provides information about preferred IFR routing, intercept orders, obstructions and other miscellaneous aeronautical data</a:t>
            </a:r>
          </a:p>
          <a:p>
            <a:endParaRPr lang="en-US" dirty="0" smtClean="0"/>
          </a:p>
        </p:txBody>
      </p:sp>
      <p:sp>
        <p:nvSpPr>
          <p:cNvPr id="57346" name="Rectangle 2"/>
          <p:cNvSpPr>
            <a:spLocks noGrp="1" noChangeArrowheads="1"/>
          </p:cNvSpPr>
          <p:nvPr>
            <p:ph type="title"/>
          </p:nvPr>
        </p:nvSpPr>
        <p:spPr/>
        <p:txBody>
          <a:bodyPr/>
          <a:lstStyle/>
          <a:p>
            <a:r>
              <a:rPr lang="en-US" smtClean="0"/>
              <a:t>Canada Flight Supplement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grpSp>
        <p:nvGrpSpPr>
          <p:cNvPr id="4" name="Group 7"/>
          <p:cNvGrpSpPr>
            <a:grpSpLocks/>
          </p:cNvGrpSpPr>
          <p:nvPr/>
        </p:nvGrpSpPr>
        <p:grpSpPr bwMode="auto">
          <a:xfrm>
            <a:off x="533400" y="0"/>
            <a:ext cx="8610600" cy="6858000"/>
            <a:chOff x="336" y="0"/>
            <a:chExt cx="5424" cy="4320"/>
          </a:xfrm>
        </p:grpSpPr>
        <p:pic>
          <p:nvPicPr>
            <p:cNvPr id="5" name="Picture 5" descr="C:\Documents and Settings\Jurij Bilyk\My Documents\My Pictures\Flying Schol PP\cfs_e.jpeg"/>
            <p:cNvPicPr>
              <a:picLocks noChangeAspect="1" noChangeArrowheads="1"/>
            </p:cNvPicPr>
            <p:nvPr/>
          </p:nvPicPr>
          <p:blipFill>
            <a:blip r:embed="rId2" cstate="print"/>
            <a:srcRect/>
            <a:stretch>
              <a:fillRect/>
            </a:stretch>
          </p:blipFill>
          <p:spPr bwMode="auto">
            <a:xfrm>
              <a:off x="3010" y="0"/>
              <a:ext cx="2750" cy="4320"/>
            </a:xfrm>
            <a:prstGeom prst="rect">
              <a:avLst/>
            </a:prstGeom>
            <a:noFill/>
            <a:ln w="9525">
              <a:noFill/>
              <a:miter lim="800000"/>
              <a:headEnd/>
              <a:tailEnd/>
            </a:ln>
          </p:spPr>
        </p:pic>
        <p:pic>
          <p:nvPicPr>
            <p:cNvPr id="6" name="Picture 6" descr="C:\Documents and Settings\Jurij Bilyk\My Documents\My Pictures\Flying Schol PP\cfs_e.gif"/>
            <p:cNvPicPr>
              <a:picLocks noChangeAspect="1" noChangeArrowheads="1"/>
            </p:cNvPicPr>
            <p:nvPr/>
          </p:nvPicPr>
          <p:blipFill>
            <a:blip r:embed="rId3" cstate="print"/>
            <a:srcRect/>
            <a:stretch>
              <a:fillRect/>
            </a:stretch>
          </p:blipFill>
          <p:spPr bwMode="auto">
            <a:xfrm>
              <a:off x="336" y="528"/>
              <a:ext cx="2429" cy="2976"/>
            </a:xfrm>
            <a:prstGeom prst="rect">
              <a:avLst/>
            </a:prstGeom>
            <a:noFill/>
            <a:ln w="9525">
              <a:noFill/>
              <a:miter lim="800000"/>
              <a:headEnd/>
              <a:tailEnd/>
            </a:ln>
          </p:spPr>
        </p:pic>
      </p:grpSp>
    </p:spTree>
    <p:extLst>
      <p:ext uri="{BB962C8B-B14F-4D97-AF65-F5344CB8AC3E}">
        <p14:creationId xmlns:p14="http://schemas.microsoft.com/office/powerpoint/2010/main" val="268189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Planning</a:t>
            </a:r>
            <a:endParaRPr lang="en-US" dirty="0"/>
          </a:p>
        </p:txBody>
      </p:sp>
      <p:sp>
        <p:nvSpPr>
          <p:cNvPr id="3" name="Content Placeholder 2"/>
          <p:cNvSpPr>
            <a:spLocks noGrp="1"/>
          </p:cNvSpPr>
          <p:nvPr>
            <p:ph idx="1"/>
          </p:nvPr>
        </p:nvSpPr>
        <p:spPr/>
        <p:txBody>
          <a:bodyPr>
            <a:normAutofit lnSpcReduction="10000"/>
          </a:bodyPr>
          <a:lstStyle/>
          <a:p>
            <a:r>
              <a:rPr lang="en-US" dirty="0" smtClean="0"/>
              <a:t>Adequate and current aviation maps</a:t>
            </a:r>
          </a:p>
          <a:p>
            <a:r>
              <a:rPr lang="en-US" dirty="0" smtClean="0"/>
              <a:t>Carefully prepared navigation</a:t>
            </a:r>
          </a:p>
          <a:p>
            <a:r>
              <a:rPr lang="en-US" dirty="0" smtClean="0"/>
              <a:t>Flight plan or flight itinerary filed</a:t>
            </a:r>
          </a:p>
          <a:p>
            <a:r>
              <a:rPr lang="en-US" dirty="0" smtClean="0"/>
              <a:t>Weather information</a:t>
            </a:r>
          </a:p>
          <a:p>
            <a:r>
              <a:rPr lang="en-US" dirty="0" smtClean="0"/>
              <a:t>NOTAMs</a:t>
            </a:r>
          </a:p>
          <a:p>
            <a:r>
              <a:rPr lang="en-US" dirty="0" smtClean="0"/>
              <a:t>Aircraft performance numbers</a:t>
            </a:r>
          </a:p>
          <a:p>
            <a:r>
              <a:rPr lang="en-US" dirty="0" smtClean="0"/>
              <a:t>Calculate weight and balance</a:t>
            </a:r>
          </a:p>
          <a:p>
            <a:r>
              <a:rPr lang="en-US" dirty="0" smtClean="0"/>
              <a:t>Perform complete passenger and crew briefing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4" descr="Great Circle"/>
          <p:cNvPicPr>
            <a:picLocks noChangeAspect="1" noChangeArrowheads="1"/>
          </p:cNvPicPr>
          <p:nvPr/>
        </p:nvPicPr>
        <p:blipFill>
          <a:blip r:embed="rId2"/>
          <a:srcRect/>
          <a:stretch>
            <a:fillRect/>
          </a:stretch>
        </p:blipFill>
        <p:spPr bwMode="auto">
          <a:xfrm>
            <a:off x="-357546" y="1066800"/>
            <a:ext cx="5035451" cy="5406918"/>
          </a:xfrm>
          <a:prstGeom prst="rect">
            <a:avLst/>
          </a:prstGeom>
          <a:noFill/>
        </p:spPr>
      </p:pic>
      <p:pic>
        <p:nvPicPr>
          <p:cNvPr id="5" name="Picture 5" descr="Rhumb Line"/>
          <p:cNvPicPr>
            <a:picLocks noChangeAspect="1" noChangeArrowheads="1"/>
          </p:cNvPicPr>
          <p:nvPr/>
        </p:nvPicPr>
        <p:blipFill>
          <a:blip r:embed="rId3"/>
          <a:srcRect/>
          <a:stretch>
            <a:fillRect/>
          </a:stretch>
        </p:blipFill>
        <p:spPr bwMode="auto">
          <a:xfrm>
            <a:off x="4648200" y="1417637"/>
            <a:ext cx="4495800" cy="4718064"/>
          </a:xfrm>
          <a:prstGeom prst="rect">
            <a:avLst/>
          </a:prstGeom>
          <a:noFill/>
        </p:spPr>
      </p:pic>
    </p:spTree>
    <p:extLst>
      <p:ext uri="{BB962C8B-B14F-4D97-AF65-F5344CB8AC3E}">
        <p14:creationId xmlns:p14="http://schemas.microsoft.com/office/powerpoint/2010/main" val="15449072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Review</a:t>
            </a:r>
          </a:p>
        </p:txBody>
      </p:sp>
      <p:sp>
        <p:nvSpPr>
          <p:cNvPr id="58371" name="Content Placeholder 2"/>
          <p:cNvSpPr>
            <a:spLocks noGrp="1"/>
          </p:cNvSpPr>
          <p:nvPr>
            <p:ph idx="1"/>
          </p:nvPr>
        </p:nvSpPr>
        <p:spPr/>
        <p:txBody>
          <a:bodyPr/>
          <a:lstStyle/>
          <a:p>
            <a:pPr marL="596646" indent="-514350">
              <a:buFont typeface="+mj-lt"/>
              <a:buAutoNum type="arabicPeriod"/>
            </a:pPr>
            <a:r>
              <a:rPr lang="en-US" dirty="0" smtClean="0"/>
              <a:t>What is a great circle?</a:t>
            </a:r>
          </a:p>
          <a:p>
            <a:pPr marL="596646" indent="-514350">
              <a:buFont typeface="+mj-lt"/>
              <a:buAutoNum type="arabicPeriod"/>
            </a:pPr>
            <a:endParaRPr lang="en-US" dirty="0" smtClean="0"/>
          </a:p>
          <a:p>
            <a:pPr marL="596646" indent="-514350">
              <a:buFont typeface="+mj-lt"/>
              <a:buAutoNum type="arabicPeriod"/>
            </a:pPr>
            <a:r>
              <a:rPr lang="en-US" dirty="0" smtClean="0"/>
              <a:t>What are the types of charts used in aviation?</a:t>
            </a:r>
          </a:p>
          <a:p>
            <a:pPr marL="596646" indent="-514350">
              <a:buFont typeface="+mj-lt"/>
              <a:buAutoNum type="arabicPeriod"/>
            </a:pPr>
            <a:endParaRPr lang="en-US" dirty="0" smtClean="0"/>
          </a:p>
          <a:p>
            <a:pPr marL="596646" indent="-514350">
              <a:buFont typeface="+mj-lt"/>
              <a:buAutoNum type="arabicPeriod"/>
            </a:pPr>
            <a:r>
              <a:rPr lang="en-US" dirty="0" smtClean="0"/>
              <a:t>What can you find in the CFS?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Summary</a:t>
            </a:r>
          </a:p>
        </p:txBody>
      </p:sp>
      <p:sp>
        <p:nvSpPr>
          <p:cNvPr id="59395" name="Content Placeholder 2"/>
          <p:cNvSpPr>
            <a:spLocks noGrp="1"/>
          </p:cNvSpPr>
          <p:nvPr>
            <p:ph idx="1"/>
          </p:nvPr>
        </p:nvSpPr>
        <p:spPr/>
        <p:txBody>
          <a:bodyPr/>
          <a:lstStyle/>
          <a:p>
            <a:r>
              <a:rPr lang="en-US" dirty="0" smtClean="0"/>
              <a:t>Topics covered today:</a:t>
            </a:r>
          </a:p>
          <a:p>
            <a:pPr lvl="1"/>
            <a:r>
              <a:rPr lang="en-US" dirty="0" smtClean="0"/>
              <a:t>Definitions</a:t>
            </a:r>
          </a:p>
          <a:p>
            <a:pPr lvl="1"/>
            <a:r>
              <a:rPr lang="en-US" dirty="0" smtClean="0"/>
              <a:t>Latitude and Longitude</a:t>
            </a:r>
          </a:p>
          <a:p>
            <a:pPr lvl="1"/>
            <a:r>
              <a:rPr lang="en-US" dirty="0" smtClean="0"/>
              <a:t>Earth’s Magnetism</a:t>
            </a:r>
          </a:p>
          <a:p>
            <a:pPr lvl="1"/>
            <a:r>
              <a:rPr lang="en-US" dirty="0" smtClean="0"/>
              <a:t>Compass Errors</a:t>
            </a:r>
          </a:p>
          <a:p>
            <a:pPr lvl="1"/>
            <a:r>
              <a:rPr lang="en-US" dirty="0" smtClean="0"/>
              <a:t>Projections</a:t>
            </a:r>
          </a:p>
          <a:p>
            <a:r>
              <a:rPr lang="en-US" dirty="0" smtClean="0"/>
              <a:t>Next class will be airmanship and radios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Definitions</a:t>
            </a:r>
          </a:p>
        </p:txBody>
      </p:sp>
      <p:sp>
        <p:nvSpPr>
          <p:cNvPr id="10243" name="Content Placeholder 3"/>
          <p:cNvSpPr>
            <a:spLocks noGrp="1"/>
          </p:cNvSpPr>
          <p:nvPr>
            <p:ph idx="1"/>
          </p:nvPr>
        </p:nvSpPr>
        <p:spPr/>
        <p:txBody>
          <a:bodyPr>
            <a:normAutofit lnSpcReduction="10000"/>
          </a:bodyPr>
          <a:lstStyle/>
          <a:p>
            <a:pPr>
              <a:spcBef>
                <a:spcPct val="50000"/>
              </a:spcBef>
            </a:pPr>
            <a:r>
              <a:rPr lang="en-US" b="1" dirty="0" err="1" smtClean="0"/>
              <a:t>Isogonals</a:t>
            </a:r>
            <a:endParaRPr lang="en-US" b="1" dirty="0" smtClean="0"/>
          </a:p>
          <a:p>
            <a:pPr lvl="1">
              <a:spcBef>
                <a:spcPct val="50000"/>
              </a:spcBef>
            </a:pPr>
            <a:r>
              <a:rPr lang="en-US" dirty="0" smtClean="0"/>
              <a:t>Lines on a map connecting places of equal variation</a:t>
            </a:r>
          </a:p>
          <a:p>
            <a:pPr lvl="1">
              <a:spcBef>
                <a:spcPct val="50000"/>
              </a:spcBef>
            </a:pPr>
            <a:r>
              <a:rPr lang="en-US" dirty="0" smtClean="0"/>
              <a:t>Labeled East or West according to position relative to True North</a:t>
            </a:r>
          </a:p>
          <a:p>
            <a:pPr>
              <a:spcBef>
                <a:spcPct val="50000"/>
              </a:spcBef>
            </a:pPr>
            <a:r>
              <a:rPr lang="en-US" b="1" dirty="0" smtClean="0"/>
              <a:t>Agonic Line</a:t>
            </a:r>
          </a:p>
          <a:p>
            <a:pPr lvl="1">
              <a:spcBef>
                <a:spcPct val="50000"/>
              </a:spcBef>
            </a:pPr>
            <a:r>
              <a:rPr lang="en-US" dirty="0" smtClean="0"/>
              <a:t>A line connecting places of zero variation</a:t>
            </a:r>
          </a:p>
          <a:p>
            <a:pPr lvl="1">
              <a:spcBef>
                <a:spcPct val="50000"/>
              </a:spcBef>
            </a:pPr>
            <a:r>
              <a:rPr lang="en-US" dirty="0" smtClean="0"/>
              <a:t>Two agonic lines; one in North America and one on the opposite side of the Earth</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680</TotalTime>
  <Words>3889</Words>
  <Application>Microsoft Office PowerPoint</Application>
  <PresentationFormat>On-screen Show (4:3)</PresentationFormat>
  <Paragraphs>536</Paragraphs>
  <Slides>81</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8" baseType="lpstr">
      <vt:lpstr>Calibri</vt:lpstr>
      <vt:lpstr>Gill Sans MT</vt:lpstr>
      <vt:lpstr>Verdana</vt:lpstr>
      <vt:lpstr>Wingdings</vt:lpstr>
      <vt:lpstr>Wingdings 2</vt:lpstr>
      <vt:lpstr>Solstice</vt:lpstr>
      <vt:lpstr>Equation</vt:lpstr>
      <vt:lpstr>Navigation</vt:lpstr>
      <vt:lpstr>Review</vt:lpstr>
      <vt:lpstr>Topics to be covered today</vt:lpstr>
      <vt:lpstr>Headings</vt:lpstr>
      <vt:lpstr>PowerPoint Presentation</vt:lpstr>
      <vt:lpstr>Definitions</vt:lpstr>
      <vt:lpstr>Definitions</vt:lpstr>
      <vt:lpstr>PowerPoint Presentation</vt:lpstr>
      <vt:lpstr>Definitions</vt:lpstr>
      <vt:lpstr>More Definitions</vt:lpstr>
      <vt:lpstr>More Definitions</vt:lpstr>
      <vt:lpstr>Speed</vt:lpstr>
      <vt:lpstr>Speeds</vt:lpstr>
      <vt:lpstr>Tracks</vt:lpstr>
      <vt:lpstr>PowerPoint Presentation</vt:lpstr>
      <vt:lpstr>Cardinal Point of the Compass Rose</vt:lpstr>
      <vt:lpstr>Heading vs. Bearing</vt:lpstr>
      <vt:lpstr>Heading vs. Bearing</vt:lpstr>
      <vt:lpstr>Review</vt:lpstr>
      <vt:lpstr>Latitude, Longitude and the Earth’s Magnetism</vt:lpstr>
      <vt:lpstr>The Earth</vt:lpstr>
      <vt:lpstr>Earth’s Magnetism</vt:lpstr>
      <vt:lpstr>Meridians of Longitude</vt:lpstr>
      <vt:lpstr>Meridians of Longitude</vt:lpstr>
      <vt:lpstr>PowerPoint Presentation</vt:lpstr>
      <vt:lpstr>Parallels of Latitude</vt:lpstr>
      <vt:lpstr>PowerPoint Presentation</vt:lpstr>
      <vt:lpstr>Geographical Coordinates</vt:lpstr>
      <vt:lpstr>PowerPoint Presentation</vt:lpstr>
      <vt:lpstr>PowerPoint Presentation</vt:lpstr>
      <vt:lpstr>Time</vt:lpstr>
      <vt:lpstr>Time and Longitude</vt:lpstr>
      <vt:lpstr>PowerPoint Presentation</vt:lpstr>
      <vt:lpstr>Coordinated Universal Time</vt:lpstr>
      <vt:lpstr>Canadian Time Zones</vt:lpstr>
      <vt:lpstr>Magnetic Variation</vt:lpstr>
      <vt:lpstr>Magnetic Variation</vt:lpstr>
      <vt:lpstr>Compass Deviation</vt:lpstr>
      <vt:lpstr>Compass Deviation</vt:lpstr>
      <vt:lpstr>Variation and Deviation</vt:lpstr>
      <vt:lpstr>Compass Errors</vt:lpstr>
      <vt:lpstr>Compass Errors</vt:lpstr>
      <vt:lpstr>Compass Errors</vt:lpstr>
      <vt:lpstr>Review</vt:lpstr>
      <vt:lpstr>The “One-in-Sixty’ Rule</vt:lpstr>
      <vt:lpstr>The ‘One-in-Sixty Rule’</vt:lpstr>
      <vt:lpstr>The ‘One-in-Sixty Rule’</vt:lpstr>
      <vt:lpstr>The ‘One-in-Sixty Rule’</vt:lpstr>
      <vt:lpstr>Track Correction Methods</vt:lpstr>
      <vt:lpstr>Track Correction Methods</vt:lpstr>
      <vt:lpstr>Tracks</vt:lpstr>
      <vt:lpstr>PowerPoint Presentation</vt:lpstr>
      <vt:lpstr>PowerPoint Presentation</vt:lpstr>
      <vt:lpstr>Double Track Error Method</vt:lpstr>
      <vt:lpstr>Opening and Closing Angles Method</vt:lpstr>
      <vt:lpstr>Introduction to Maps</vt:lpstr>
      <vt:lpstr>Introduction to Maps</vt:lpstr>
      <vt:lpstr>Lambert Conformal Conic Projection</vt:lpstr>
      <vt:lpstr>Mercator Projection</vt:lpstr>
      <vt:lpstr>Transverse Mercator Projection</vt:lpstr>
      <vt:lpstr>Basic Elements of Maps</vt:lpstr>
      <vt:lpstr>Basic Properties of Maps</vt:lpstr>
      <vt:lpstr>Scale</vt:lpstr>
      <vt:lpstr>Relief</vt:lpstr>
      <vt:lpstr>Relief</vt:lpstr>
      <vt:lpstr>Review</vt:lpstr>
      <vt:lpstr>Types of Aviation Charts</vt:lpstr>
      <vt:lpstr>VFR Navigation Chart (VNC)</vt:lpstr>
      <vt:lpstr>PowerPoint Presentation</vt:lpstr>
      <vt:lpstr>World Aeronautical Chart (WAC)</vt:lpstr>
      <vt:lpstr>PowerPoint Presentation</vt:lpstr>
      <vt:lpstr>VFR Terminal Area Chart (VTA)</vt:lpstr>
      <vt:lpstr>PowerPoint Presentation</vt:lpstr>
      <vt:lpstr>Low and High Enroute Charts</vt:lpstr>
      <vt:lpstr>PowerPoint Presentation</vt:lpstr>
      <vt:lpstr>TC-AIM</vt:lpstr>
      <vt:lpstr>Canada Flight Supplement</vt:lpstr>
      <vt:lpstr>PowerPoint Presentation</vt:lpstr>
      <vt:lpstr>Flight Planning</vt:lpstr>
      <vt:lpstr>Review</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dc:title>
  <dc:creator>MichelleAValentine</dc:creator>
  <cp:lastModifiedBy>Michelle Valentine</cp:lastModifiedBy>
  <cp:revision>52</cp:revision>
  <dcterms:created xsi:type="dcterms:W3CDTF">2013-07-05T16:48:44Z</dcterms:created>
  <dcterms:modified xsi:type="dcterms:W3CDTF">2016-11-10T09:16:58Z</dcterms:modified>
</cp:coreProperties>
</file>