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sldIdLst>
    <p:sldId id="256" r:id="rId2"/>
    <p:sldId id="304" r:id="rId3"/>
    <p:sldId id="305" r:id="rId4"/>
    <p:sldId id="257" r:id="rId5"/>
    <p:sldId id="327" r:id="rId6"/>
    <p:sldId id="258" r:id="rId7"/>
    <p:sldId id="259" r:id="rId8"/>
    <p:sldId id="323" r:id="rId9"/>
    <p:sldId id="260" r:id="rId10"/>
    <p:sldId id="261" r:id="rId11"/>
    <p:sldId id="262" r:id="rId12"/>
    <p:sldId id="263" r:id="rId13"/>
    <p:sldId id="264" r:id="rId14"/>
    <p:sldId id="265" r:id="rId15"/>
    <p:sldId id="266" r:id="rId16"/>
    <p:sldId id="267" r:id="rId17"/>
    <p:sldId id="324" r:id="rId18"/>
    <p:sldId id="306" r:id="rId19"/>
    <p:sldId id="268" r:id="rId20"/>
    <p:sldId id="269" r:id="rId21"/>
    <p:sldId id="314" r:id="rId22"/>
    <p:sldId id="315" r:id="rId23"/>
    <p:sldId id="328" r:id="rId24"/>
    <p:sldId id="316" r:id="rId25"/>
    <p:sldId id="317" r:id="rId26"/>
    <p:sldId id="302" r:id="rId27"/>
    <p:sldId id="298" r:id="rId28"/>
    <p:sldId id="303" r:id="rId29"/>
    <p:sldId id="299" r:id="rId30"/>
    <p:sldId id="318" r:id="rId31"/>
    <p:sldId id="300" r:id="rId32"/>
    <p:sldId id="301" r:id="rId33"/>
    <p:sldId id="319" r:id="rId34"/>
    <p:sldId id="320" r:id="rId35"/>
    <p:sldId id="307" r:id="rId36"/>
    <p:sldId id="287" r:id="rId37"/>
    <p:sldId id="270" r:id="rId38"/>
    <p:sldId id="271" r:id="rId39"/>
    <p:sldId id="272" r:id="rId40"/>
    <p:sldId id="273" r:id="rId41"/>
    <p:sldId id="274" r:id="rId42"/>
    <p:sldId id="275" r:id="rId43"/>
    <p:sldId id="276" r:id="rId44"/>
    <p:sldId id="277" r:id="rId45"/>
    <p:sldId id="278" r:id="rId46"/>
    <p:sldId id="279" r:id="rId47"/>
    <p:sldId id="280" r:id="rId48"/>
    <p:sldId id="281" r:id="rId49"/>
    <p:sldId id="282" r:id="rId50"/>
    <p:sldId id="329" r:id="rId51"/>
    <p:sldId id="283" r:id="rId52"/>
    <p:sldId id="284" r:id="rId53"/>
    <p:sldId id="321" r:id="rId54"/>
    <p:sldId id="308" r:id="rId55"/>
    <p:sldId id="285" r:id="rId56"/>
    <p:sldId id="286" r:id="rId57"/>
    <p:sldId id="288" r:id="rId58"/>
    <p:sldId id="289" r:id="rId59"/>
    <p:sldId id="290" r:id="rId60"/>
    <p:sldId id="291" r:id="rId61"/>
    <p:sldId id="292" r:id="rId62"/>
    <p:sldId id="293" r:id="rId63"/>
    <p:sldId id="294" r:id="rId64"/>
    <p:sldId id="295" r:id="rId65"/>
    <p:sldId id="296" r:id="rId66"/>
    <p:sldId id="297" r:id="rId67"/>
    <p:sldId id="313" r:id="rId68"/>
    <p:sldId id="322" r:id="rId69"/>
    <p:sldId id="309" r:id="rId70"/>
    <p:sldId id="310" r:id="rId71"/>
    <p:sldId id="312" r:id="rId7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216D"/>
    <a:srgbClr val="009900"/>
    <a:srgbClr val="0033CC"/>
    <a:srgbClr val="0000FF"/>
    <a:srgbClr val="FFFF0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732" autoAdjust="0"/>
  </p:normalViewPr>
  <p:slideViewPr>
    <p:cSldViewPr>
      <p:cViewPr varScale="1">
        <p:scale>
          <a:sx n="48" d="100"/>
          <a:sy n="48" d="100"/>
        </p:scale>
        <p:origin x="-28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061F05-CA02-4205-BDD1-C5A5696D98AB}" type="datetimeFigureOut">
              <a:rPr lang="en-US" smtClean="0"/>
              <a:pPr/>
              <a:t>9/23/2017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757499-6298-4FC8-B455-AFDAF318E0BE}" type="slidenum">
              <a:rPr lang="en-US" smtClean="0"/>
              <a:pPr/>
              <a:t>‹#›</a:t>
            </a:fld>
            <a:endParaRPr lang="en-US"/>
          </a:p>
        </p:txBody>
      </p:sp>
    </p:spTree>
    <p:extLst>
      <p:ext uri="{BB962C8B-B14F-4D97-AF65-F5344CB8AC3E}">
        <p14:creationId xmlns:p14="http://schemas.microsoft.com/office/powerpoint/2010/main" xmlns="" val="3317164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CA" dirty="0" smtClean="0"/>
              <a:t>Lambert Conic Conformal</a:t>
            </a:r>
            <a:r>
              <a:rPr lang="en-CA" baseline="0" dirty="0" smtClean="0"/>
              <a:t> Projection</a:t>
            </a:r>
          </a:p>
          <a:p>
            <a:pPr marL="228600" indent="-228600">
              <a:buAutoNum type="arabicPeriod"/>
            </a:pPr>
            <a:r>
              <a:rPr lang="en-CA" baseline="0" dirty="0" smtClean="0"/>
              <a:t>Compass heading corrected for deviation</a:t>
            </a:r>
          </a:p>
          <a:p>
            <a:pPr marL="228600" indent="-228600">
              <a:buAutoNum type="arabicPeriod"/>
            </a:pPr>
            <a:r>
              <a:rPr lang="en-CA" baseline="0" dirty="0" smtClean="0"/>
              <a:t>6080 feet</a:t>
            </a:r>
            <a:br>
              <a:rPr lang="en-CA" baseline="0" dirty="0" smtClean="0"/>
            </a:br>
            <a:r>
              <a:rPr lang="en-CA" baseline="0" dirty="0" smtClean="0"/>
              <a:t>1.85 KM</a:t>
            </a:r>
            <a:br>
              <a:rPr lang="en-CA" baseline="0" dirty="0" smtClean="0"/>
            </a:br>
            <a:r>
              <a:rPr lang="en-CA" baseline="0" dirty="0" smtClean="0"/>
              <a:t>1.15 SM</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2</a:t>
            </a:fld>
            <a:endParaRPr lang="en-US"/>
          </a:p>
        </p:txBody>
      </p:sp>
    </p:spTree>
    <p:extLst>
      <p:ext uri="{BB962C8B-B14F-4D97-AF65-F5344CB8AC3E}">
        <p14:creationId xmlns:p14="http://schemas.microsoft.com/office/powerpoint/2010/main" xmlns="" val="2998475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Reason above 8,000 feet is even pressurized aircraft may lose cabin pressurization (AIR 3.6)</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30</a:t>
            </a:fld>
            <a:endParaRPr lang="en-US"/>
          </a:p>
        </p:txBody>
      </p:sp>
    </p:spTree>
    <p:extLst>
      <p:ext uri="{BB962C8B-B14F-4D97-AF65-F5344CB8AC3E}">
        <p14:creationId xmlns:p14="http://schemas.microsoft.com/office/powerpoint/2010/main" xmlns="" val="3130831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Flicker vertigo: The spinning propeller at idle power causes a stroboscopic effect which can cause nausea, mental confusion</a:t>
            </a:r>
            <a:r>
              <a:rPr lang="en-US" baseline="0" dirty="0" smtClean="0"/>
              <a:t> or rarely, unconsciousness in certain individuals</a:t>
            </a:r>
          </a:p>
          <a:p>
            <a:endParaRPr lang="en-US" baseline="0" dirty="0" smtClean="0"/>
          </a:p>
          <a:p>
            <a:r>
              <a:rPr lang="en-US" baseline="0" dirty="0" smtClean="0"/>
              <a:t>The term ‘vertigo’ is sometimes used to refer to spatial disorientation. Vertigo is a sensation of rotation or turning, a hallucination of movement of the victim or the environment</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34</a:t>
            </a:fld>
            <a:endParaRPr lang="en-US"/>
          </a:p>
        </p:txBody>
      </p:sp>
    </p:spTree>
    <p:extLst>
      <p:ext uri="{BB962C8B-B14F-4D97-AF65-F5344CB8AC3E}">
        <p14:creationId xmlns:p14="http://schemas.microsoft.com/office/powerpoint/2010/main" xmlns="" val="2482656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CA" dirty="0" smtClean="0"/>
              <a:t>Upon rotation;</a:t>
            </a:r>
            <a:r>
              <a:rPr lang="en-CA" baseline="0" dirty="0" smtClean="0"/>
              <a:t> as soon as the wing is producing lift</a:t>
            </a:r>
          </a:p>
          <a:p>
            <a:pPr marL="228600" indent="-228600">
              <a:buAutoNum type="arabicPeriod"/>
            </a:pPr>
            <a:r>
              <a:rPr lang="en-CA" baseline="0" dirty="0" smtClean="0"/>
              <a:t>Lack of oxygen in the blood</a:t>
            </a:r>
          </a:p>
          <a:p>
            <a:pPr marL="228600" indent="-228600">
              <a:buAutoNum type="arabicPeriod"/>
            </a:pPr>
            <a:r>
              <a:rPr lang="en-CA" baseline="0" dirty="0" smtClean="0"/>
              <a:t>48 hours</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35</a:t>
            </a:fld>
            <a:endParaRPr lang="en-US"/>
          </a:p>
        </p:txBody>
      </p:sp>
    </p:spTree>
    <p:extLst>
      <p:ext uri="{BB962C8B-B14F-4D97-AF65-F5344CB8AC3E}">
        <p14:creationId xmlns:p14="http://schemas.microsoft.com/office/powerpoint/2010/main" xmlns="" val="5366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u="sng" dirty="0" smtClean="0"/>
              <a:t>Restricted</a:t>
            </a:r>
            <a:r>
              <a:rPr lang="en-CA" u="sng" baseline="0" dirty="0" smtClean="0"/>
              <a:t> Radiotelephone Operator’s Certificate:</a:t>
            </a:r>
          </a:p>
          <a:p>
            <a:r>
              <a:rPr lang="en-CA" baseline="0" dirty="0" smtClean="0"/>
              <a:t>Issued by Industry Canada</a:t>
            </a:r>
          </a:p>
          <a:p>
            <a:r>
              <a:rPr lang="en-CA" baseline="0" dirty="0" smtClean="0"/>
              <a:t>Valid for life</a:t>
            </a:r>
          </a:p>
          <a:p>
            <a:r>
              <a:rPr lang="en-CA" baseline="0" dirty="0" smtClean="0"/>
              <a:t>To obtain a restricted radiotelephone operator’s certificate, one must demonstrate competence by writing an examination (pass mark 70%)</a:t>
            </a:r>
          </a:p>
          <a:p>
            <a:endParaRPr lang="en-CA" baseline="0" dirty="0" smtClean="0"/>
          </a:p>
          <a:p>
            <a:r>
              <a:rPr lang="en-CA" u="sng" baseline="0" dirty="0" smtClean="0"/>
              <a:t>Radio Equipment Licence:</a:t>
            </a:r>
            <a:r>
              <a:rPr lang="en-CA" baseline="0" dirty="0" smtClean="0"/>
              <a:t/>
            </a:r>
            <a:br>
              <a:rPr lang="en-CA" baseline="0" dirty="0" smtClean="0"/>
            </a:br>
            <a:r>
              <a:rPr lang="en-CA" baseline="0" dirty="0" smtClean="0"/>
              <a:t>Issued by Industry Canada</a:t>
            </a:r>
          </a:p>
          <a:p>
            <a:r>
              <a:rPr lang="en-CA" baseline="0" dirty="0" smtClean="0"/>
              <a:t>Radio equipment must be approved or declared technically acceptable by Industry Canada to be eligible for a licence</a:t>
            </a:r>
          </a:p>
          <a:p>
            <a:r>
              <a:rPr lang="en-CA" baseline="0" dirty="0" smtClean="0"/>
              <a:t>Equipment must be used on assigned frequencies only</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36</a:t>
            </a:fld>
            <a:endParaRPr lang="en-US"/>
          </a:p>
        </p:txBody>
      </p:sp>
    </p:spTree>
    <p:extLst>
      <p:ext uri="{BB962C8B-B14F-4D97-AF65-F5344CB8AC3E}">
        <p14:creationId xmlns:p14="http://schemas.microsoft.com/office/powerpoint/2010/main" xmlns="" val="3654606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Amplitude:</a:t>
            </a:r>
            <a:r>
              <a:rPr lang="en-CA" baseline="0" dirty="0" smtClean="0"/>
              <a:t> intensity of the wave (height difference between crest and trough); diminishes with distance until the signal fades away</a:t>
            </a:r>
          </a:p>
        </p:txBody>
      </p:sp>
      <p:sp>
        <p:nvSpPr>
          <p:cNvPr id="4" name="Slide Number Placeholder 3"/>
          <p:cNvSpPr>
            <a:spLocks noGrp="1"/>
          </p:cNvSpPr>
          <p:nvPr>
            <p:ph type="sldNum" sz="quarter" idx="10"/>
          </p:nvPr>
        </p:nvSpPr>
        <p:spPr/>
        <p:txBody>
          <a:bodyPr/>
          <a:lstStyle/>
          <a:p>
            <a:fld id="{0C757499-6298-4FC8-B455-AFDAF318E0BE}" type="slidenum">
              <a:rPr lang="en-US" smtClean="0"/>
              <a:pPr/>
              <a:t>39</a:t>
            </a:fld>
            <a:endParaRPr lang="en-US"/>
          </a:p>
        </p:txBody>
      </p:sp>
    </p:spTree>
    <p:extLst>
      <p:ext uri="{BB962C8B-B14F-4D97-AF65-F5344CB8AC3E}">
        <p14:creationId xmlns:p14="http://schemas.microsoft.com/office/powerpoint/2010/main" xmlns="" val="2365838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Kilohertz (KHz) = a thousand</a:t>
            </a:r>
            <a:r>
              <a:rPr lang="en-CA" baseline="0" dirty="0" smtClean="0"/>
              <a:t> hertz</a:t>
            </a:r>
          </a:p>
          <a:p>
            <a:r>
              <a:rPr lang="en-CA" baseline="0" dirty="0" smtClean="0"/>
              <a:t>Megahertz (MHz) = a million hertz</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40</a:t>
            </a:fld>
            <a:endParaRPr lang="en-US"/>
          </a:p>
        </p:txBody>
      </p:sp>
    </p:spTree>
    <p:extLst>
      <p:ext uri="{BB962C8B-B14F-4D97-AF65-F5344CB8AC3E}">
        <p14:creationId xmlns:p14="http://schemas.microsoft.com/office/powerpoint/2010/main" xmlns="" val="3319161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42</a:t>
            </a:fld>
            <a:endParaRPr lang="en-US"/>
          </a:p>
        </p:txBody>
      </p:sp>
    </p:spTree>
    <p:extLst>
      <p:ext uri="{BB962C8B-B14F-4D97-AF65-F5344CB8AC3E}">
        <p14:creationId xmlns:p14="http://schemas.microsoft.com/office/powerpoint/2010/main" xmlns="" val="954984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Follow the Earth’s surface</a:t>
            </a:r>
          </a:p>
          <a:p>
            <a:r>
              <a:rPr lang="en-CA" dirty="0" smtClean="0"/>
              <a:t>Travel in straight lines</a:t>
            </a:r>
          </a:p>
          <a:p>
            <a:r>
              <a:rPr lang="en-CA" dirty="0" smtClean="0"/>
              <a:t>Can bend around obstacles in their path due to surface attenuation and</a:t>
            </a:r>
            <a:r>
              <a:rPr lang="en-CA" baseline="0" dirty="0" smtClean="0"/>
              <a:t> diffraction</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45</a:t>
            </a:fld>
            <a:endParaRPr lang="en-US"/>
          </a:p>
        </p:txBody>
      </p:sp>
    </p:spTree>
    <p:extLst>
      <p:ext uri="{BB962C8B-B14F-4D97-AF65-F5344CB8AC3E}">
        <p14:creationId xmlns:p14="http://schemas.microsoft.com/office/powerpoint/2010/main" xmlns="" val="28639700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46</a:t>
            </a:fld>
            <a:endParaRPr lang="en-US"/>
          </a:p>
        </p:txBody>
      </p:sp>
    </p:spTree>
    <p:extLst>
      <p:ext uri="{BB962C8B-B14F-4D97-AF65-F5344CB8AC3E}">
        <p14:creationId xmlns:p14="http://schemas.microsoft.com/office/powerpoint/2010/main" xmlns="" val="26993488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Ground wave, sky wave and skip zone are typical of HF signals</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47</a:t>
            </a:fld>
            <a:endParaRPr lang="en-US"/>
          </a:p>
        </p:txBody>
      </p:sp>
    </p:spTree>
    <p:extLst>
      <p:ext uri="{BB962C8B-B14F-4D97-AF65-F5344CB8AC3E}">
        <p14:creationId xmlns:p14="http://schemas.microsoft.com/office/powerpoint/2010/main" xmlns="" val="2983599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Higher</a:t>
            </a:r>
            <a:r>
              <a:rPr lang="en-US" baseline="0" dirty="0" smtClean="0"/>
              <a:t> pressure below a lift-generating wing moves to the area of lower pressure on the upper surface, turning around the tip of the wing. This “tornado” movement of air is very pronounced at the wingtips.</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a:t>
            </a:fld>
            <a:endParaRPr lang="en-US"/>
          </a:p>
        </p:txBody>
      </p:sp>
    </p:spTree>
    <p:extLst>
      <p:ext uri="{BB962C8B-B14F-4D97-AF65-F5344CB8AC3E}">
        <p14:creationId xmlns:p14="http://schemas.microsoft.com/office/powerpoint/2010/main" xmlns="" val="37875883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VHF/UHF</a:t>
            </a:r>
            <a:r>
              <a:rPr lang="en-CA" baseline="0" dirty="0" smtClean="0"/>
              <a:t> are not reflected off the ionosphere</a:t>
            </a:r>
          </a:p>
          <a:p>
            <a:r>
              <a:rPr lang="en-CA" baseline="0" dirty="0" smtClean="0"/>
              <a:t>Follow a straight trajectory until rendered imperceptible through attenuation</a:t>
            </a:r>
          </a:p>
          <a:p>
            <a:endParaRPr lang="en-CA" baseline="0" dirty="0" smtClean="0"/>
          </a:p>
          <a:p>
            <a:r>
              <a:rPr lang="en-CA" baseline="0" dirty="0" smtClean="0"/>
              <a:t>Estimating Line-of-sight range:</a:t>
            </a:r>
          </a:p>
          <a:p>
            <a:r>
              <a:rPr lang="en-CA" baseline="0" dirty="0" smtClean="0"/>
              <a:t>1.23 x </a:t>
            </a:r>
            <a:r>
              <a:rPr lang="en-CA" baseline="0" dirty="0" err="1" smtClean="0"/>
              <a:t>sqrt</a:t>
            </a:r>
            <a:r>
              <a:rPr lang="en-CA" baseline="0" dirty="0" smtClean="0"/>
              <a:t>(altitude)</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48</a:t>
            </a:fld>
            <a:endParaRPr lang="en-US"/>
          </a:p>
        </p:txBody>
      </p:sp>
    </p:spTree>
    <p:extLst>
      <p:ext uri="{BB962C8B-B14F-4D97-AF65-F5344CB8AC3E}">
        <p14:creationId xmlns:p14="http://schemas.microsoft.com/office/powerpoint/2010/main" xmlns="" val="5418673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1. the distress signal "MAYDAY";</a:t>
            </a:r>
          </a:p>
          <a:p>
            <a:r>
              <a:rPr lang="en-US" sz="1200" kern="1200" baseline="0" dirty="0" smtClean="0">
                <a:solidFill>
                  <a:schemeClr val="tx1"/>
                </a:solidFill>
                <a:latin typeface="+mn-lt"/>
                <a:ea typeface="+mn-ea"/>
                <a:cs typeface="+mn-cs"/>
              </a:rPr>
              <a:t>2. the call sign of station in distress (once);</a:t>
            </a:r>
          </a:p>
          <a:p>
            <a:r>
              <a:rPr lang="en-US" sz="1200" kern="1200" baseline="0" dirty="0" smtClean="0">
                <a:solidFill>
                  <a:schemeClr val="tx1"/>
                </a:solidFill>
                <a:latin typeface="+mn-lt"/>
                <a:ea typeface="+mn-ea"/>
                <a:cs typeface="+mn-cs"/>
              </a:rPr>
              <a:t>3. the nature of the distress condition and kind of assistance required (i.e., what has </a:t>
            </a:r>
            <a:r>
              <a:rPr lang="en-CA" sz="1200" kern="1200" baseline="0" dirty="0" smtClean="0">
                <a:solidFill>
                  <a:schemeClr val="tx1"/>
                </a:solidFill>
                <a:latin typeface="+mn-lt"/>
                <a:ea typeface="+mn-ea"/>
                <a:cs typeface="+mn-cs"/>
              </a:rPr>
              <a:t>happened);</a:t>
            </a:r>
          </a:p>
          <a:p>
            <a:r>
              <a:rPr lang="en-US" sz="1200" kern="1200" baseline="0" dirty="0" smtClean="0">
                <a:solidFill>
                  <a:schemeClr val="tx1"/>
                </a:solidFill>
                <a:latin typeface="+mn-lt"/>
                <a:ea typeface="+mn-ea"/>
                <a:cs typeface="+mn-cs"/>
              </a:rPr>
              <a:t>4. the intentions of the person in command;</a:t>
            </a:r>
          </a:p>
          <a:p>
            <a:r>
              <a:rPr lang="en-US" sz="1200" kern="1200" baseline="0" dirty="0" smtClean="0">
                <a:solidFill>
                  <a:schemeClr val="tx1"/>
                </a:solidFill>
                <a:latin typeface="+mn-lt"/>
                <a:ea typeface="+mn-ea"/>
                <a:cs typeface="+mn-cs"/>
              </a:rPr>
              <a:t>5. the particulars of its position (airspeed, altitude, heading);</a:t>
            </a:r>
          </a:p>
          <a:p>
            <a:r>
              <a:rPr lang="en-US" sz="1200" kern="1200" baseline="0" dirty="0" smtClean="0">
                <a:solidFill>
                  <a:schemeClr val="tx1"/>
                </a:solidFill>
                <a:latin typeface="+mn-lt"/>
                <a:ea typeface="+mn-ea"/>
                <a:cs typeface="+mn-cs"/>
              </a:rPr>
              <a:t>6. the number of persons on board and injuries (if applicable);</a:t>
            </a:r>
          </a:p>
          <a:p>
            <a:r>
              <a:rPr lang="en-US" sz="1200" kern="1200" baseline="0" dirty="0" smtClean="0">
                <a:solidFill>
                  <a:schemeClr val="tx1"/>
                </a:solidFill>
                <a:latin typeface="+mn-lt"/>
                <a:ea typeface="+mn-ea"/>
                <a:cs typeface="+mn-cs"/>
              </a:rPr>
              <a:t>7. any other information which might facilitate rescue;</a:t>
            </a:r>
          </a:p>
          <a:p>
            <a:r>
              <a:rPr lang="en-US" sz="1200" kern="1200" baseline="0" dirty="0" smtClean="0">
                <a:solidFill>
                  <a:schemeClr val="tx1"/>
                </a:solidFill>
                <a:latin typeface="+mn-lt"/>
                <a:ea typeface="+mn-ea"/>
                <a:cs typeface="+mn-cs"/>
              </a:rPr>
              <a:t>8. the call sign of the station in distress.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Should be repeated at intervals by the aircraft in distress until an answer is received or until it is no longer feasible to continue</a:t>
            </a:r>
          </a:p>
          <a:p>
            <a:r>
              <a:rPr lang="en-US" sz="1200" kern="1200" baseline="0" dirty="0" smtClean="0">
                <a:solidFill>
                  <a:schemeClr val="tx1"/>
                </a:solidFill>
                <a:latin typeface="+mn-lt"/>
                <a:ea typeface="+mn-ea"/>
                <a:cs typeface="+mn-cs"/>
              </a:rPr>
              <a:t>Example: In a single engine aircraft that has an engine failure, you may only get one transmission before you need to land</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49</a:t>
            </a:fld>
            <a:endParaRPr lang="en-US"/>
          </a:p>
        </p:txBody>
      </p:sp>
    </p:spTree>
    <p:extLst>
      <p:ext uri="{BB962C8B-B14F-4D97-AF65-F5344CB8AC3E}">
        <p14:creationId xmlns:p14="http://schemas.microsoft.com/office/powerpoint/2010/main" xmlns="" val="2726727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CA" dirty="0" smtClean="0"/>
              <a:t>Lowest part of the radio</a:t>
            </a:r>
            <a:r>
              <a:rPr lang="en-CA" baseline="0" dirty="0" smtClean="0"/>
              <a:t> wave</a:t>
            </a:r>
          </a:p>
          <a:p>
            <a:pPr marL="228600" indent="-228600">
              <a:buAutoNum type="arabicPeriod"/>
            </a:pPr>
            <a:r>
              <a:rPr lang="en-CA" baseline="0" dirty="0" smtClean="0"/>
              <a:t>121.5 MHz</a:t>
            </a:r>
          </a:p>
          <a:p>
            <a:pPr marL="228600" indent="-228600">
              <a:buAutoNum type="arabicPeriod"/>
            </a:pPr>
            <a:r>
              <a:rPr lang="en-CA" baseline="0" dirty="0" smtClean="0"/>
              <a:t>MAYDAY </a:t>
            </a:r>
            <a:r>
              <a:rPr lang="en-CA" baseline="0" dirty="0" err="1" smtClean="0"/>
              <a:t>MAYDAY</a:t>
            </a:r>
            <a:r>
              <a:rPr lang="en-CA" baseline="0" dirty="0" smtClean="0"/>
              <a:t> </a:t>
            </a:r>
            <a:r>
              <a:rPr lang="en-CA" baseline="0" dirty="0" err="1" smtClean="0"/>
              <a:t>MAYDAY</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54</a:t>
            </a:fld>
            <a:endParaRPr lang="en-US"/>
          </a:p>
        </p:txBody>
      </p:sp>
    </p:spTree>
    <p:extLst>
      <p:ext uri="{BB962C8B-B14F-4D97-AF65-F5344CB8AC3E}">
        <p14:creationId xmlns:p14="http://schemas.microsoft.com/office/powerpoint/2010/main" xmlns="" val="13201366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Longer</a:t>
            </a:r>
            <a:r>
              <a:rPr lang="en-CA" baseline="0" dirty="0" smtClean="0"/>
              <a:t> version:</a:t>
            </a:r>
          </a:p>
          <a:p>
            <a:pPr marL="228600" indent="-228600">
              <a:buAutoNum type="arabicPeriod"/>
            </a:pPr>
            <a:r>
              <a:rPr lang="en-CA" baseline="0" dirty="0" smtClean="0"/>
              <a:t>Distress call</a:t>
            </a:r>
          </a:p>
          <a:p>
            <a:pPr marL="228600" indent="-228600">
              <a:buAutoNum type="arabicPeriod"/>
            </a:pPr>
            <a:r>
              <a:rPr lang="en-CA" baseline="0" dirty="0" smtClean="0"/>
              <a:t>Urgency call</a:t>
            </a:r>
          </a:p>
          <a:p>
            <a:pPr marL="228600" indent="-228600">
              <a:buAutoNum type="arabicPeriod"/>
            </a:pPr>
            <a:r>
              <a:rPr lang="en-CA" baseline="0" dirty="0" smtClean="0"/>
              <a:t>Communications relating to radio direction findings (VDF)</a:t>
            </a:r>
          </a:p>
          <a:p>
            <a:pPr marL="228600" indent="-228600">
              <a:buAutoNum type="arabicPeriod"/>
            </a:pPr>
            <a:r>
              <a:rPr lang="en-CA" baseline="0" dirty="0" smtClean="0"/>
              <a:t>Flight Safety communications</a:t>
            </a:r>
          </a:p>
          <a:p>
            <a:pPr marL="228600" indent="-228600">
              <a:buAutoNum type="arabicPeriod"/>
            </a:pPr>
            <a:r>
              <a:rPr lang="en-CA" baseline="0" dirty="0" smtClean="0"/>
              <a:t>Weather information communications</a:t>
            </a:r>
          </a:p>
          <a:p>
            <a:pPr marL="228600" indent="-228600">
              <a:buAutoNum type="arabicPeriod"/>
            </a:pPr>
            <a:r>
              <a:rPr lang="en-CA" baseline="0" dirty="0" smtClean="0"/>
              <a:t>Scheduled broadcasts</a:t>
            </a:r>
          </a:p>
          <a:p>
            <a:pPr marL="228600" indent="-228600">
              <a:buAutoNum type="arabicPeriod"/>
            </a:pPr>
            <a:r>
              <a:rPr lang="en-CA" baseline="0" dirty="0" smtClean="0"/>
              <a:t>Communications relating to the application of the United Nations charter</a:t>
            </a:r>
          </a:p>
          <a:p>
            <a:pPr marL="228600" indent="-228600">
              <a:buAutoNum type="arabicPeriod"/>
            </a:pPr>
            <a:r>
              <a:rPr lang="en-CA" baseline="0" dirty="0" smtClean="0"/>
              <a:t>State communications for which priority rights have been invoked</a:t>
            </a:r>
          </a:p>
          <a:p>
            <a:pPr marL="228600" indent="-228600">
              <a:buAutoNum type="arabicPeriod"/>
            </a:pPr>
            <a:r>
              <a:rPr lang="en-CA" baseline="0" dirty="0" smtClean="0"/>
              <a:t>All other communications</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55</a:t>
            </a:fld>
            <a:endParaRPr lang="en-US"/>
          </a:p>
        </p:txBody>
      </p:sp>
    </p:spTree>
    <p:extLst>
      <p:ext uri="{BB962C8B-B14F-4D97-AF65-F5344CB8AC3E}">
        <p14:creationId xmlns:p14="http://schemas.microsoft.com/office/powerpoint/2010/main" xmlns="" val="21582309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French would say</a:t>
            </a:r>
            <a:r>
              <a:rPr lang="en-CA" baseline="0" dirty="0" smtClean="0"/>
              <a:t> dollars at the end</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60</a:t>
            </a:fld>
            <a:endParaRPr lang="en-US"/>
          </a:p>
        </p:txBody>
      </p:sp>
    </p:spTree>
    <p:extLst>
      <p:ext uri="{BB962C8B-B14F-4D97-AF65-F5344CB8AC3E}">
        <p14:creationId xmlns:p14="http://schemas.microsoft.com/office/powerpoint/2010/main" xmlns="" val="17455914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65</a:t>
            </a:fld>
            <a:endParaRPr lang="en-US"/>
          </a:p>
        </p:txBody>
      </p:sp>
    </p:spTree>
    <p:extLst>
      <p:ext uri="{BB962C8B-B14F-4D97-AF65-F5344CB8AC3E}">
        <p14:creationId xmlns:p14="http://schemas.microsoft.com/office/powerpoint/2010/main" xmlns="" val="2407775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C757499-6298-4FC8-B455-AFDAF318E0BE}" type="slidenum">
              <a:rPr lang="en-US" smtClean="0"/>
              <a:pPr/>
              <a:t>67</a:t>
            </a:fld>
            <a:endParaRPr lang="en-US"/>
          </a:p>
        </p:txBody>
      </p:sp>
    </p:spTree>
    <p:extLst>
      <p:ext uri="{BB962C8B-B14F-4D97-AF65-F5344CB8AC3E}">
        <p14:creationId xmlns:p14="http://schemas.microsoft.com/office/powerpoint/2010/main" xmlns="" val="41760622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CA" dirty="0" smtClean="0"/>
              <a:t>Control</a:t>
            </a:r>
            <a:r>
              <a:rPr lang="en-CA" baseline="0" dirty="0" smtClean="0"/>
              <a:t> Tower (ATC):</a:t>
            </a:r>
          </a:p>
          <a:p>
            <a:r>
              <a:rPr lang="en-CA" baseline="0" dirty="0" smtClean="0"/>
              <a:t>-controls all aircraft landing and taking off as well as all VFR traffic operating in the control zone surrounding the airport</a:t>
            </a:r>
          </a:p>
          <a:p>
            <a:r>
              <a:rPr lang="en-CA" baseline="0" dirty="0" smtClean="0"/>
              <a:t>-situated inside a control zone</a:t>
            </a:r>
          </a:p>
          <a:p>
            <a:r>
              <a:rPr lang="en-CA" baseline="0" dirty="0" smtClean="0"/>
              <a:t>-permits the safe and rapid circulation of air traffic</a:t>
            </a:r>
          </a:p>
          <a:p>
            <a:endParaRPr lang="en-CA" baseline="0" dirty="0" smtClean="0"/>
          </a:p>
          <a:p>
            <a:r>
              <a:rPr lang="en-CA" baseline="0" dirty="0" smtClean="0"/>
              <a:t>Ground Control:</a:t>
            </a:r>
          </a:p>
          <a:p>
            <a:r>
              <a:rPr lang="en-CA" baseline="0" dirty="0" smtClean="0"/>
              <a:t>-most controlled airports have ground control</a:t>
            </a:r>
          </a:p>
          <a:p>
            <a:r>
              <a:rPr lang="en-CA" baseline="0" dirty="0" smtClean="0"/>
              <a:t>-controls the movements of aircraft, vehicles, and pedestrians on the airport surface</a:t>
            </a:r>
          </a:p>
          <a:p>
            <a:endParaRPr lang="en-CA" baseline="0" dirty="0" smtClean="0"/>
          </a:p>
          <a:p>
            <a:r>
              <a:rPr lang="en-CA" baseline="0" dirty="0" smtClean="0"/>
              <a:t>FSS and FIC:</a:t>
            </a:r>
          </a:p>
          <a:p>
            <a:r>
              <a:rPr lang="en-CA" baseline="0" dirty="0" smtClean="0"/>
              <a:t>-gives information such as weather, winds, altimeter setting, NOTAMs</a:t>
            </a:r>
          </a:p>
          <a:p>
            <a:r>
              <a:rPr lang="en-CA" baseline="0" dirty="0" smtClean="0"/>
              <a:t>-operated by </a:t>
            </a:r>
            <a:r>
              <a:rPr lang="en-CA" baseline="0" dirty="0" err="1" smtClean="0"/>
              <a:t>NavCanada</a:t>
            </a:r>
            <a:endParaRPr lang="en-CA" baseline="0" dirty="0" smtClean="0"/>
          </a:p>
          <a:p>
            <a:r>
              <a:rPr lang="en-CA" baseline="0" dirty="0" smtClean="0"/>
              <a:t>-will accept flight plan/itinerary</a:t>
            </a:r>
          </a:p>
          <a:p>
            <a:r>
              <a:rPr lang="en-CA" baseline="0" dirty="0" smtClean="0"/>
              <a:t>-will provide advisory services at uncontrolled airport and control pedestrian/vehicles at that airport</a:t>
            </a:r>
          </a:p>
          <a:p>
            <a:r>
              <a:rPr lang="en-CA" baseline="0" dirty="0" smtClean="0"/>
              <a:t>-will provide advisory services at remote uncontrolled airport through RCO</a:t>
            </a:r>
          </a:p>
          <a:p>
            <a:r>
              <a:rPr lang="en-CA" baseline="0" dirty="0" smtClean="0"/>
              <a:t>-do not have authority to give instructions to aircraft</a:t>
            </a:r>
          </a:p>
          <a:p>
            <a:endParaRPr lang="en-CA" baseline="0" dirty="0" smtClean="0"/>
          </a:p>
          <a:p>
            <a:r>
              <a:rPr lang="en-CA" baseline="0" dirty="0" smtClean="0"/>
              <a:t>UNICOM:</a:t>
            </a:r>
          </a:p>
          <a:p>
            <a:r>
              <a:rPr lang="en-CA" baseline="0" dirty="0" smtClean="0"/>
              <a:t>-over uncontrolled airport</a:t>
            </a:r>
          </a:p>
          <a:p>
            <a:r>
              <a:rPr lang="en-CA" baseline="0" dirty="0" smtClean="0"/>
              <a:t>-not a control unit</a:t>
            </a:r>
          </a:p>
          <a:p>
            <a:r>
              <a:rPr lang="en-CA" baseline="0" dirty="0" smtClean="0"/>
              <a:t>-gives traffic information about the airfield when in operation; wind, preferred runway, traffic, altimeter setting, etc.</a:t>
            </a:r>
          </a:p>
          <a:p>
            <a:r>
              <a:rPr lang="en-CA" baseline="0" dirty="0" smtClean="0"/>
              <a:t>-do not have authority to give instructions</a:t>
            </a:r>
          </a:p>
          <a:p>
            <a:endParaRPr lang="en-CA" baseline="0" dirty="0" smtClean="0"/>
          </a:p>
          <a:p>
            <a:r>
              <a:rPr lang="en-CA" baseline="0" dirty="0" smtClean="0"/>
              <a:t>VHF Direction finding:</a:t>
            </a:r>
          </a:p>
          <a:p>
            <a:r>
              <a:rPr lang="en-CA" baseline="0" dirty="0" smtClean="0"/>
              <a:t>-provides pilot with heading to follow, or a bearing from the VDF station</a:t>
            </a:r>
          </a:p>
          <a:p>
            <a:r>
              <a:rPr lang="en-CA" baseline="0" dirty="0" smtClean="0"/>
              <a:t>-provided at the request of the pilot or suggestion of ATC</a:t>
            </a:r>
          </a:p>
          <a:p>
            <a:r>
              <a:rPr lang="en-CA" baseline="0" dirty="0" smtClean="0"/>
              <a:t>-pilot must provide position (if known), heading, altitude</a:t>
            </a:r>
          </a:p>
          <a:p>
            <a:r>
              <a:rPr lang="en-CA" baseline="0" dirty="0" smtClean="0"/>
              <a:t>-ATC or FSS will give a heading to follow for homing in the VDF station and ask the pilot to transmit at regular intervals to home in on the station</a:t>
            </a:r>
          </a:p>
        </p:txBody>
      </p:sp>
      <p:sp>
        <p:nvSpPr>
          <p:cNvPr id="4" name="Slide Number Placeholder 3"/>
          <p:cNvSpPr>
            <a:spLocks noGrp="1"/>
          </p:cNvSpPr>
          <p:nvPr>
            <p:ph type="sldNum" sz="quarter" idx="10"/>
          </p:nvPr>
        </p:nvSpPr>
        <p:spPr/>
        <p:txBody>
          <a:bodyPr/>
          <a:lstStyle/>
          <a:p>
            <a:fld id="{0C757499-6298-4FC8-B455-AFDAF318E0BE}" type="slidenum">
              <a:rPr lang="en-US" smtClean="0"/>
              <a:pPr/>
              <a:t>68</a:t>
            </a:fld>
            <a:endParaRPr lang="en-US"/>
          </a:p>
        </p:txBody>
      </p:sp>
    </p:spTree>
    <p:extLst>
      <p:ext uri="{BB962C8B-B14F-4D97-AF65-F5344CB8AC3E}">
        <p14:creationId xmlns:p14="http://schemas.microsoft.com/office/powerpoint/2010/main" xmlns="" val="12171395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CA" dirty="0" smtClean="0"/>
              <a:t>(different</a:t>
            </a:r>
            <a:r>
              <a:rPr lang="en-CA" baseline="0" dirty="0" smtClean="0"/>
              <a:t> for each cadet)</a:t>
            </a:r>
          </a:p>
          <a:p>
            <a:pPr marL="228600" indent="-228600">
              <a:buAutoNum type="arabicPeriod"/>
            </a:pPr>
            <a:r>
              <a:rPr lang="en-CA" baseline="0" dirty="0" smtClean="0"/>
              <a:t>Your instructions have been received, understood and will be complied with</a:t>
            </a:r>
          </a:p>
          <a:p>
            <a:pPr marL="228600" indent="-228600">
              <a:buAutoNum type="arabicPeriod"/>
            </a:pPr>
            <a:r>
              <a:rPr lang="en-CA" baseline="0" dirty="0" smtClean="0"/>
              <a:t>Call-up</a:t>
            </a:r>
            <a:br>
              <a:rPr lang="en-CA" baseline="0" dirty="0" smtClean="0"/>
            </a:br>
            <a:r>
              <a:rPr lang="en-CA" baseline="0" dirty="0" smtClean="0"/>
              <a:t>Reply</a:t>
            </a:r>
            <a:br>
              <a:rPr lang="en-CA" baseline="0" dirty="0" smtClean="0"/>
            </a:br>
            <a:r>
              <a:rPr lang="en-CA" baseline="0" dirty="0" smtClean="0"/>
              <a:t>Message</a:t>
            </a:r>
            <a:br>
              <a:rPr lang="en-CA" baseline="0" dirty="0" smtClean="0"/>
            </a:br>
            <a:r>
              <a:rPr lang="en-CA" baseline="0" dirty="0" smtClean="0"/>
              <a:t>Acknowledgment</a:t>
            </a:r>
            <a:br>
              <a:rPr lang="en-CA" baseline="0" dirty="0" smtClean="0"/>
            </a:br>
            <a:r>
              <a:rPr lang="en-CA" baseline="0" dirty="0" smtClean="0"/>
              <a:t>End transmission</a:t>
            </a:r>
          </a:p>
        </p:txBody>
      </p:sp>
      <p:sp>
        <p:nvSpPr>
          <p:cNvPr id="4" name="Slide Number Placeholder 3"/>
          <p:cNvSpPr>
            <a:spLocks noGrp="1"/>
          </p:cNvSpPr>
          <p:nvPr>
            <p:ph type="sldNum" sz="quarter" idx="10"/>
          </p:nvPr>
        </p:nvSpPr>
        <p:spPr/>
        <p:txBody>
          <a:bodyPr/>
          <a:lstStyle/>
          <a:p>
            <a:fld id="{0C757499-6298-4FC8-B455-AFDAF318E0BE}" type="slidenum">
              <a:rPr lang="en-US" smtClean="0"/>
              <a:pPr/>
              <a:t>69</a:t>
            </a:fld>
            <a:endParaRPr lang="en-US"/>
          </a:p>
        </p:txBody>
      </p:sp>
    </p:spTree>
    <p:extLst>
      <p:ext uri="{BB962C8B-B14F-4D97-AF65-F5344CB8AC3E}">
        <p14:creationId xmlns:p14="http://schemas.microsoft.com/office/powerpoint/2010/main" xmlns="" val="2216046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CA" dirty="0" smtClean="0"/>
              <a:t>Slow, clean, heavy</a:t>
            </a:r>
          </a:p>
          <a:p>
            <a:pPr marL="228600" indent="-228600">
              <a:buAutoNum type="arabicPeriod"/>
            </a:pPr>
            <a:r>
              <a:rPr lang="en-CA" dirty="0" smtClean="0"/>
              <a:t>Euphoria</a:t>
            </a:r>
            <a:br>
              <a:rPr lang="en-CA" dirty="0" smtClean="0"/>
            </a:br>
            <a:r>
              <a:rPr lang="en-US" dirty="0" smtClean="0"/>
              <a:t>A sense of euphoria</a:t>
            </a:r>
            <a:br>
              <a:rPr lang="en-US" dirty="0" smtClean="0"/>
            </a:br>
            <a:r>
              <a:rPr lang="en-US" dirty="0" smtClean="0"/>
              <a:t>Reduced vision</a:t>
            </a:r>
            <a:br>
              <a:rPr lang="en-US" dirty="0" smtClean="0"/>
            </a:br>
            <a:r>
              <a:rPr lang="en-US" dirty="0" smtClean="0"/>
              <a:t>Confusion</a:t>
            </a:r>
            <a:br>
              <a:rPr lang="en-US" dirty="0" smtClean="0"/>
            </a:br>
            <a:r>
              <a:rPr lang="en-US" dirty="0" smtClean="0"/>
              <a:t>Inability to concentrate</a:t>
            </a:r>
            <a:br>
              <a:rPr lang="en-US" dirty="0" smtClean="0"/>
            </a:br>
            <a:r>
              <a:rPr lang="en-US" dirty="0" smtClean="0"/>
              <a:t>Impaired judgment and reflexes</a:t>
            </a:r>
            <a:br>
              <a:rPr lang="en-US" dirty="0" smtClean="0"/>
            </a:br>
            <a:r>
              <a:rPr lang="en-US" dirty="0" smtClean="0"/>
              <a:t>Eventual loss of consciousness</a:t>
            </a:r>
            <a:endParaRPr lang="en-CA" dirty="0" smtClean="0"/>
          </a:p>
          <a:p>
            <a:pPr marL="228600" indent="-228600">
              <a:buAutoNum type="arabicPeriod"/>
            </a:pPr>
            <a:r>
              <a:rPr lang="en-CA" dirty="0" smtClean="0"/>
              <a:t>Urgency signal</a:t>
            </a:r>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70</a:t>
            </a:fld>
            <a:endParaRPr lang="en-US"/>
          </a:p>
        </p:txBody>
      </p:sp>
    </p:spTree>
    <p:extLst>
      <p:ext uri="{BB962C8B-B14F-4D97-AF65-F5344CB8AC3E}">
        <p14:creationId xmlns:p14="http://schemas.microsoft.com/office/powerpoint/2010/main" xmlns="" val="2426265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reduce induced drag: can only be reduced during the aircraft design process. A wing with a high aspect ratio will generate</a:t>
            </a:r>
            <a:r>
              <a:rPr lang="en-US" baseline="0" dirty="0" smtClean="0"/>
              <a:t> less induced drag than a low aspect-ratio wing. This is why gliders are designed with long wingspan and short chord.</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7</a:t>
            </a:fld>
            <a:endParaRPr lang="en-US"/>
          </a:p>
        </p:txBody>
      </p:sp>
    </p:spTree>
    <p:extLst>
      <p:ext uri="{BB962C8B-B14F-4D97-AF65-F5344CB8AC3E}">
        <p14:creationId xmlns:p14="http://schemas.microsoft.com/office/powerpoint/2010/main" xmlns="" val="17184199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71</a:t>
            </a:fld>
            <a:endParaRPr lang="en-US"/>
          </a:p>
        </p:txBody>
      </p:sp>
    </p:spTree>
    <p:extLst>
      <p:ext uri="{BB962C8B-B14F-4D97-AF65-F5344CB8AC3E}">
        <p14:creationId xmlns:p14="http://schemas.microsoft.com/office/powerpoint/2010/main" xmlns="" val="3527647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Ground effect reduces induced drag when the aircraft is flying</a:t>
            </a:r>
            <a:r>
              <a:rPr lang="en-US" baseline="0" dirty="0" smtClean="0"/>
              <a:t> at low speed very close to the ground. This is because the rotating air is interrupted by the ground and does not drag the aircraft back</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11</a:t>
            </a:fld>
            <a:endParaRPr lang="en-US"/>
          </a:p>
        </p:txBody>
      </p:sp>
    </p:spTree>
    <p:extLst>
      <p:ext uri="{BB962C8B-B14F-4D97-AF65-F5344CB8AC3E}">
        <p14:creationId xmlns:p14="http://schemas.microsoft.com/office/powerpoint/2010/main" xmlns="" val="455007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15</a:t>
            </a:fld>
            <a:endParaRPr lang="en-US"/>
          </a:p>
        </p:txBody>
      </p:sp>
    </p:spTree>
    <p:extLst>
      <p:ext uri="{BB962C8B-B14F-4D97-AF65-F5344CB8AC3E}">
        <p14:creationId xmlns:p14="http://schemas.microsoft.com/office/powerpoint/2010/main" xmlns="" val="575998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Substantial damage: any damage which can be repaired locally but which renders the aircraft incapable of flight</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21</a:t>
            </a:fld>
            <a:endParaRPr lang="en-US"/>
          </a:p>
        </p:txBody>
      </p:sp>
    </p:spTree>
    <p:extLst>
      <p:ext uri="{BB962C8B-B14F-4D97-AF65-F5344CB8AC3E}">
        <p14:creationId xmlns:p14="http://schemas.microsoft.com/office/powerpoint/2010/main" xmlns="" val="1416460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u="sng" kern="1200" baseline="0" dirty="0" smtClean="0">
                <a:solidFill>
                  <a:schemeClr val="tx1"/>
                </a:solidFill>
                <a:latin typeface="+mn-lt"/>
                <a:ea typeface="+mn-ea"/>
                <a:cs typeface="+mn-cs"/>
              </a:rPr>
              <a:t>Aviation occurrence reports:</a:t>
            </a:r>
          </a:p>
          <a:p>
            <a:r>
              <a:rPr lang="en-US" sz="1200" b="0" kern="1200" baseline="0" dirty="0" smtClean="0">
                <a:solidFill>
                  <a:schemeClr val="tx1"/>
                </a:solidFill>
                <a:latin typeface="+mn-lt"/>
                <a:ea typeface="+mn-ea"/>
                <a:cs typeface="+mn-cs"/>
              </a:rPr>
              <a:t>When an accident occurs, it must be reported to the Transportation Safety Board of Canada (TSB). The report must contain the following information regarding the accident:</a:t>
            </a:r>
          </a:p>
          <a:p>
            <a:r>
              <a:rPr lang="en-US" sz="1200" b="0" kern="1200" baseline="0" dirty="0" smtClean="0">
                <a:solidFill>
                  <a:schemeClr val="tx1"/>
                </a:solidFill>
                <a:latin typeface="+mn-lt"/>
                <a:ea typeface="+mn-ea"/>
                <a:cs typeface="+mn-cs"/>
              </a:rPr>
              <a:t>· the type, model, nationality and registration of the aircraft.</a:t>
            </a:r>
          </a:p>
          <a:p>
            <a:r>
              <a:rPr lang="en-US" sz="1200" b="0" kern="1200" baseline="0" dirty="0" smtClean="0">
                <a:solidFill>
                  <a:schemeClr val="tx1"/>
                </a:solidFill>
                <a:latin typeface="+mn-lt"/>
                <a:ea typeface="+mn-ea"/>
                <a:cs typeface="+mn-cs"/>
              </a:rPr>
              <a:t>· the name of the owner and if applicable the operator and renter of the aircraft.</a:t>
            </a:r>
          </a:p>
          <a:p>
            <a:r>
              <a:rPr lang="en-US" sz="1200" b="0" kern="1200" baseline="0" dirty="0" smtClean="0">
                <a:solidFill>
                  <a:schemeClr val="tx1"/>
                </a:solidFill>
                <a:latin typeface="+mn-lt"/>
                <a:ea typeface="+mn-ea"/>
                <a:cs typeface="+mn-cs"/>
              </a:rPr>
              <a:t>· the name of the PIC</a:t>
            </a:r>
          </a:p>
          <a:p>
            <a:r>
              <a:rPr lang="en-US" sz="1200" b="0" kern="1200" baseline="0" dirty="0" smtClean="0">
                <a:solidFill>
                  <a:schemeClr val="tx1"/>
                </a:solidFill>
                <a:latin typeface="+mn-lt"/>
                <a:ea typeface="+mn-ea"/>
                <a:cs typeface="+mn-cs"/>
              </a:rPr>
              <a:t>· the time and date of the accident.</a:t>
            </a:r>
          </a:p>
          <a:p>
            <a:r>
              <a:rPr lang="en-US" sz="1200" b="0" kern="1200" baseline="0" dirty="0" smtClean="0">
                <a:solidFill>
                  <a:schemeClr val="tx1"/>
                </a:solidFill>
                <a:latin typeface="+mn-lt"/>
                <a:ea typeface="+mn-ea"/>
                <a:cs typeface="+mn-cs"/>
              </a:rPr>
              <a:t>· the last point of departure and intended destination.</a:t>
            </a:r>
          </a:p>
          <a:p>
            <a:r>
              <a:rPr lang="en-US" sz="1200" b="0" kern="1200" baseline="0" dirty="0" smtClean="0">
                <a:solidFill>
                  <a:schemeClr val="tx1"/>
                </a:solidFill>
                <a:latin typeface="+mn-lt"/>
                <a:ea typeface="+mn-ea"/>
                <a:cs typeface="+mn-cs"/>
              </a:rPr>
              <a:t>· the actual position of the aircraft (latitude and longitude)</a:t>
            </a:r>
          </a:p>
          <a:p>
            <a:r>
              <a:rPr lang="en-US" sz="1200" b="0" kern="1200" baseline="0" dirty="0" smtClean="0">
                <a:solidFill>
                  <a:schemeClr val="tx1"/>
                </a:solidFill>
                <a:latin typeface="+mn-lt"/>
                <a:ea typeface="+mn-ea"/>
                <a:cs typeface="+mn-cs"/>
              </a:rPr>
              <a:t>· the number of flight crew on board and the number of deaths.</a:t>
            </a:r>
          </a:p>
          <a:p>
            <a:r>
              <a:rPr lang="en-US" sz="1200" b="0" kern="1200" baseline="0" dirty="0" smtClean="0">
                <a:solidFill>
                  <a:schemeClr val="tx1"/>
                </a:solidFill>
                <a:latin typeface="+mn-lt"/>
                <a:ea typeface="+mn-ea"/>
                <a:cs typeface="+mn-cs"/>
              </a:rPr>
              <a:t>· a description of the accident</a:t>
            </a:r>
          </a:p>
          <a:p>
            <a:r>
              <a:rPr lang="en-US" sz="1200" b="0" kern="1200" baseline="0" dirty="0" smtClean="0">
                <a:solidFill>
                  <a:schemeClr val="tx1"/>
                </a:solidFill>
                <a:latin typeface="+mn-lt"/>
                <a:ea typeface="+mn-ea"/>
                <a:cs typeface="+mn-cs"/>
              </a:rPr>
              <a:t>· a detailed description of all dangerous materials on board the aircraft</a:t>
            </a:r>
          </a:p>
          <a:p>
            <a:r>
              <a:rPr lang="en-US" sz="1200" b="0" kern="1200" baseline="0" dirty="0" smtClean="0">
                <a:solidFill>
                  <a:schemeClr val="tx1"/>
                </a:solidFill>
                <a:latin typeface="+mn-lt"/>
                <a:ea typeface="+mn-ea"/>
                <a:cs typeface="+mn-cs"/>
              </a:rPr>
              <a:t>· the name and address of the writer of the report.</a:t>
            </a:r>
          </a:p>
          <a:p>
            <a:endParaRPr lang="en-US" sz="1200" b="0" kern="1200" baseline="0" dirty="0" smtClean="0">
              <a:solidFill>
                <a:schemeClr val="tx1"/>
              </a:solidFill>
              <a:latin typeface="+mn-lt"/>
              <a:ea typeface="+mn-ea"/>
              <a:cs typeface="+mn-cs"/>
            </a:endParaRPr>
          </a:p>
          <a:p>
            <a:r>
              <a:rPr lang="en-US" sz="1200" b="0" u="sng" kern="1200" baseline="0" dirty="0" smtClean="0">
                <a:solidFill>
                  <a:schemeClr val="tx1"/>
                </a:solidFill>
                <a:latin typeface="+mn-lt"/>
                <a:ea typeface="+mn-ea"/>
                <a:cs typeface="+mn-cs"/>
              </a:rPr>
              <a:t>Preserving the integrity of an aviation occurrence site, the aircraft, its components and documentation:</a:t>
            </a:r>
          </a:p>
          <a:p>
            <a:r>
              <a:rPr lang="en-US" sz="1200" b="0" kern="1200" baseline="0" dirty="0" smtClean="0">
                <a:solidFill>
                  <a:schemeClr val="tx1"/>
                </a:solidFill>
                <a:latin typeface="+mn-lt"/>
                <a:ea typeface="+mn-ea"/>
                <a:cs typeface="+mn-cs"/>
              </a:rPr>
              <a:t>It is forbidden to move or touch anything on the site of an aviation occurrence unless authorized by an investigator except: 1) to save a person; 2) protect evidence from destruction by fire or exposure; 3) security of persons or goods.</a:t>
            </a:r>
            <a:endParaRPr lang="en-US" b="0"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22</a:t>
            </a:fld>
            <a:endParaRPr lang="en-US"/>
          </a:p>
        </p:txBody>
      </p:sp>
    </p:spTree>
    <p:extLst>
      <p:ext uri="{BB962C8B-B14F-4D97-AF65-F5344CB8AC3E}">
        <p14:creationId xmlns:p14="http://schemas.microsoft.com/office/powerpoint/2010/main" xmlns="" val="1489759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No person shall operate an aircraft other than a balloon unless it is equipped with a seat and safety belt for each person on board the aircraft other than an infant. (2 years or less)</a:t>
            </a:r>
          </a:p>
          <a:p>
            <a:r>
              <a:rPr lang="en-US" sz="1200" kern="1200" baseline="0" dirty="0" smtClean="0">
                <a:solidFill>
                  <a:schemeClr val="tx1"/>
                </a:solidFill>
                <a:latin typeface="+mn-lt"/>
                <a:ea typeface="+mn-ea"/>
                <a:cs typeface="+mn-cs"/>
              </a:rPr>
              <a:t>When seats are not provided for passengers or parachutists the pilot must ensure that a restraint system is securely fastened to the main structure of the aircraft.</a:t>
            </a:r>
          </a:p>
          <a:p>
            <a:r>
              <a:rPr lang="en-US" sz="1200" kern="1200" baseline="0" dirty="0" smtClean="0">
                <a:solidFill>
                  <a:schemeClr val="tx1"/>
                </a:solidFill>
                <a:latin typeface="+mn-lt"/>
                <a:ea typeface="+mn-ea"/>
                <a:cs typeface="+mn-cs"/>
              </a:rPr>
              <a:t>The pilot-in-command shall ensure that at least one pilot is seated at the flight controls with safety belt fastened during flight time.</a:t>
            </a:r>
          </a:p>
          <a:p>
            <a:r>
              <a:rPr lang="en-US" sz="1200" kern="1200" baseline="0" dirty="0" smtClean="0">
                <a:solidFill>
                  <a:schemeClr val="tx1"/>
                </a:solidFill>
                <a:latin typeface="+mn-lt"/>
                <a:ea typeface="+mn-ea"/>
                <a:cs typeface="+mn-cs"/>
              </a:rPr>
              <a:t>If responsible for an infant for which no child restraint system is provided, the infant shall be held securely in the adult passenger's arms.</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25</a:t>
            </a:fld>
            <a:endParaRPr lang="en-US"/>
          </a:p>
        </p:txBody>
      </p:sp>
    </p:spTree>
    <p:extLst>
      <p:ext uri="{BB962C8B-B14F-4D97-AF65-F5344CB8AC3E}">
        <p14:creationId xmlns:p14="http://schemas.microsoft.com/office/powerpoint/2010/main" xmlns="" val="1991625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Supplemental oxygen required above 5,000 feet at night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Where an aircraft is operated at cabin-pressure-altitudes above 10,000 feet ASL but not exceeding 13,000 feet ASL, each crew member shall wear an oxygen mask and use supplemental oxygen for any part of the flight at those altitudes that is more than 30 minutes in duration.</a:t>
            </a:r>
          </a:p>
          <a:p>
            <a:r>
              <a:rPr lang="en-US" sz="1200" kern="1200" baseline="0" dirty="0" smtClean="0">
                <a:solidFill>
                  <a:schemeClr val="tx1"/>
                </a:solidFill>
                <a:latin typeface="+mn-lt"/>
                <a:ea typeface="+mn-ea"/>
                <a:cs typeface="+mn-cs"/>
              </a:rPr>
              <a:t>Oxygen must then be available for at least 10% of passenger (at least one) present onboard.</a:t>
            </a:r>
          </a:p>
          <a:p>
            <a:r>
              <a:rPr lang="en-US" sz="1200" kern="1200" baseline="0" dirty="0" smtClean="0">
                <a:solidFill>
                  <a:schemeClr val="tx1"/>
                </a:solidFill>
                <a:latin typeface="+mn-lt"/>
                <a:ea typeface="+mn-ea"/>
                <a:cs typeface="+mn-cs"/>
              </a:rPr>
              <a:t>Oxygen shall be used at all times and by every personal onboard (crew and passengers) when operating at a cabin-pressure-altitude exceeding 13,000 feet ASL.</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Cigarette use can result in hypoxic symptoms at lower altitude</a:t>
            </a:r>
            <a:endParaRPr lang="en-US" dirty="0"/>
          </a:p>
        </p:txBody>
      </p:sp>
      <p:sp>
        <p:nvSpPr>
          <p:cNvPr id="4" name="Slide Number Placeholder 3"/>
          <p:cNvSpPr>
            <a:spLocks noGrp="1"/>
          </p:cNvSpPr>
          <p:nvPr>
            <p:ph type="sldNum" sz="quarter" idx="10"/>
          </p:nvPr>
        </p:nvSpPr>
        <p:spPr/>
        <p:txBody>
          <a:bodyPr/>
          <a:lstStyle/>
          <a:p>
            <a:fld id="{0C757499-6298-4FC8-B455-AFDAF318E0BE}" type="slidenum">
              <a:rPr lang="en-US" smtClean="0"/>
              <a:pPr/>
              <a:t>27</a:t>
            </a:fld>
            <a:endParaRPr lang="en-US"/>
          </a:p>
        </p:txBody>
      </p:sp>
    </p:spTree>
    <p:extLst>
      <p:ext uri="{BB962C8B-B14F-4D97-AF65-F5344CB8AC3E}">
        <p14:creationId xmlns:p14="http://schemas.microsoft.com/office/powerpoint/2010/main" xmlns="" val="1406914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97C7253-61F6-44B8-B291-27C1AF109C4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ADD3370-178E-4636-8F40-CB40E00F294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EF1961E-DFD6-412F-A2A4-237B3D24E7C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lipArt Placeholder 3"/>
          <p:cNvSpPr>
            <a:spLocks noGrp="1"/>
          </p:cNvSpPr>
          <p:nvPr>
            <p:ph type="clipArt" sz="half" idx="2"/>
          </p:nvPr>
        </p:nvSpPr>
        <p:spPr>
          <a:xfrm>
            <a:off x="4648200" y="1981200"/>
            <a:ext cx="3810000" cy="4114800"/>
          </a:xfrm>
        </p:spPr>
        <p:txBody>
          <a:bodyPr/>
          <a:lstStyle/>
          <a:p>
            <a:pPr lvl="0"/>
            <a:endParaRPr lang="en-CA"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E8ADC0D-721E-4131-8647-1151176212E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FC35DD5-D9D8-4D0A-941C-A8636D4C8AD0}"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20374C7-081B-4E42-87F0-E86A9B2DA68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07392EC-5CEA-4F0A-BE13-D2C4F1DE98A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8CB5697-4B32-45B7-91C9-6C56840E39E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7E635D2-58E3-42BC-9A52-F0BD30ECAAA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32ADE54-EA78-4C81-9557-5133143DA1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0C6A3DD-D61A-40EF-BC25-DB63022A6E4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4580745-F127-4C89-AD34-2E3EBF75A53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FF"/>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CEFD55A0-702A-440E-BC13-0518B38F22C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Jurij Bilyk\My Documents\My Pictures\Flying Schol PP\AirlinersNetPhotoID000739.jpg"/>
          <p:cNvPicPr>
            <a:picLocks noChangeAspect="1" noChangeArrowheads="1"/>
          </p:cNvPicPr>
          <p:nvPr/>
        </p:nvPicPr>
        <p:blipFill>
          <a:blip r:embed="rId2" cstate="print"/>
          <a:srcRect/>
          <a:stretch>
            <a:fillRect/>
          </a:stretch>
        </p:blipFill>
        <p:spPr bwMode="auto">
          <a:xfrm>
            <a:off x="0" y="0"/>
            <a:ext cx="9144000" cy="6997700"/>
          </a:xfrm>
          <a:prstGeom prst="rect">
            <a:avLst/>
          </a:prstGeom>
          <a:noFill/>
          <a:ln w="9525">
            <a:noFill/>
            <a:miter lim="800000"/>
            <a:headEnd/>
            <a:tailEnd/>
          </a:ln>
        </p:spPr>
      </p:pic>
      <p:sp>
        <p:nvSpPr>
          <p:cNvPr id="2051" name="Rectangle 2"/>
          <p:cNvSpPr>
            <a:spLocks noGrp="1" noChangeArrowheads="1"/>
          </p:cNvSpPr>
          <p:nvPr>
            <p:ph type="ctrTitle"/>
          </p:nvPr>
        </p:nvSpPr>
        <p:spPr/>
        <p:txBody>
          <a:bodyPr/>
          <a:lstStyle/>
          <a:p>
            <a:r>
              <a:rPr lang="en-US" smtClean="0"/>
              <a:t>Airmanship, Human Factors &amp; Radio Communication</a:t>
            </a:r>
            <a:endParaRPr lang="en-US" dirty="0" smtClean="0"/>
          </a:p>
        </p:txBody>
      </p:sp>
      <p:sp>
        <p:nvSpPr>
          <p:cNvPr id="4" name="Subtitle 3"/>
          <p:cNvSpPr>
            <a:spLocks noGrp="1"/>
          </p:cNvSpPr>
          <p:nvPr>
            <p:ph type="subTitle" idx="1"/>
          </p:nvPr>
        </p:nvSpPr>
        <p:spPr/>
        <p:txBody>
          <a:bodyPr/>
          <a:lstStyle/>
          <a:p>
            <a:r>
              <a:rPr lang="en-US" dirty="0" smtClean="0">
                <a:solidFill>
                  <a:schemeClr val="bg1"/>
                </a:solidFill>
              </a:rPr>
              <a:t>References: FTGU </a:t>
            </a:r>
          </a:p>
          <a:p>
            <a:r>
              <a:rPr lang="en-US" dirty="0" smtClean="0">
                <a:solidFill>
                  <a:schemeClr val="bg1"/>
                </a:solidFill>
              </a:rPr>
              <a:t>Pages 259 - 314</a:t>
            </a:r>
            <a:endParaRPr lang="en-US" dirty="0">
              <a:solidFill>
                <a:schemeClr val="bg1"/>
              </a:solidFill>
            </a:endParaRPr>
          </a:p>
        </p:txBody>
      </p:sp>
      <p:sp>
        <p:nvSpPr>
          <p:cNvPr id="7" name="TextBox 6"/>
          <p:cNvSpPr txBox="1"/>
          <p:nvPr/>
        </p:nvSpPr>
        <p:spPr>
          <a:xfrm>
            <a:off x="6660232" y="188640"/>
            <a:ext cx="2160240" cy="461665"/>
          </a:xfrm>
          <a:prstGeom prst="rect">
            <a:avLst/>
          </a:prstGeom>
          <a:noFill/>
        </p:spPr>
        <p:txBody>
          <a:bodyPr wrap="square" rtlCol="0">
            <a:spAutoFit/>
          </a:bodyPr>
          <a:lstStyle/>
          <a:p>
            <a:r>
              <a:rPr lang="en-US" dirty="0" smtClean="0"/>
              <a:t>CI M Norwood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mtClean="0"/>
              <a:t>Structural Damage</a:t>
            </a:r>
            <a:endParaRPr lang="en-US" dirty="0" smtClean="0"/>
          </a:p>
        </p:txBody>
      </p:sp>
      <p:sp>
        <p:nvSpPr>
          <p:cNvPr id="7171" name="Content Placeholder 3"/>
          <p:cNvSpPr>
            <a:spLocks noGrp="1"/>
          </p:cNvSpPr>
          <p:nvPr>
            <p:ph idx="1"/>
          </p:nvPr>
        </p:nvSpPr>
        <p:spPr/>
        <p:txBody>
          <a:bodyPr/>
          <a:lstStyle/>
          <a:p>
            <a:r>
              <a:rPr lang="en-US" smtClean="0"/>
              <a:t>There is also a possibility of structural failure when an aircraft crosses a pair of vortices. </a:t>
            </a:r>
          </a:p>
          <a:p>
            <a:r>
              <a:rPr lang="en-US" smtClean="0"/>
              <a:t>The strong up and down forces combined and the pilot’s attempt to counteract them will result in loss of control and airframe design limits being exceeded.</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t>Vortex Generation</a:t>
            </a:r>
            <a:endParaRPr lang="en-US" dirty="0" smtClean="0"/>
          </a:p>
        </p:txBody>
      </p:sp>
      <p:sp>
        <p:nvSpPr>
          <p:cNvPr id="8195" name="Content Placeholder 3"/>
          <p:cNvSpPr>
            <a:spLocks noGrp="1"/>
          </p:cNvSpPr>
          <p:nvPr>
            <p:ph idx="1"/>
          </p:nvPr>
        </p:nvSpPr>
        <p:spPr>
          <a:xfrm>
            <a:off x="685800" y="1752600"/>
            <a:ext cx="7772400" cy="4343400"/>
          </a:xfrm>
        </p:spPr>
        <p:txBody>
          <a:bodyPr/>
          <a:lstStyle/>
          <a:p>
            <a:r>
              <a:rPr lang="en-US" sz="2800" dirty="0" smtClean="0"/>
              <a:t>Vortex generation starts at rotation (the raising of the nose from the runway) and increases in intensity at lift off when the full weight of the aircraft is sustained by the wings</a:t>
            </a:r>
          </a:p>
          <a:p>
            <a:r>
              <a:rPr lang="en-US" sz="2800" dirty="0" smtClean="0"/>
              <a:t>It ends when the airplane touches down</a:t>
            </a:r>
          </a:p>
          <a:p>
            <a:r>
              <a:rPr lang="en-US" sz="2800" dirty="0" smtClean="0"/>
              <a:t>Vortices may trail as far as 10 to 16 miles depending on the airspeed of the aircraft</a:t>
            </a:r>
          </a:p>
          <a:p>
            <a:r>
              <a:rPr lang="en-US" sz="2800" dirty="0" smtClean="0"/>
              <a:t>Wake turbulence usually dissipates after two minutes, but can remain as long as five minutes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mtClean="0"/>
              <a:t>Crosswind Effects</a:t>
            </a:r>
            <a:endParaRPr lang="en-US" dirty="0" smtClean="0"/>
          </a:p>
        </p:txBody>
      </p:sp>
      <p:sp>
        <p:nvSpPr>
          <p:cNvPr id="9219" name="Content Placeholder 3"/>
          <p:cNvSpPr>
            <a:spLocks noGrp="1"/>
          </p:cNvSpPr>
          <p:nvPr>
            <p:ph idx="1"/>
          </p:nvPr>
        </p:nvSpPr>
        <p:spPr>
          <a:xfrm>
            <a:off x="685800" y="1752600"/>
            <a:ext cx="7772400" cy="4343400"/>
          </a:xfrm>
        </p:spPr>
        <p:txBody>
          <a:bodyPr/>
          <a:lstStyle/>
          <a:p>
            <a:r>
              <a:rPr lang="en-US" dirty="0" smtClean="0"/>
              <a:t>Vortices tend to move laterally outward over the ground at a speed of about 5 knots</a:t>
            </a:r>
          </a:p>
          <a:p>
            <a:r>
              <a:rPr lang="en-US" dirty="0" smtClean="0"/>
              <a:t>This means that the vortices may position themselves parallel to the runway and constitute a hazard to aircraft operating in that area</a:t>
            </a:r>
          </a:p>
          <a:p>
            <a:r>
              <a:rPr lang="en-US" dirty="0" smtClean="0"/>
              <a:t>Crosswind effects wake turbulence. The stronger the cross wind, the more vortices get blown to the side.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Wake Turbulence Avoidance</a:t>
            </a:r>
            <a:endParaRPr lang="en-US" dirty="0" smtClean="0"/>
          </a:p>
        </p:txBody>
      </p:sp>
      <p:sp>
        <p:nvSpPr>
          <p:cNvPr id="10243" name="Content Placeholder 3"/>
          <p:cNvSpPr>
            <a:spLocks noGrp="1"/>
          </p:cNvSpPr>
          <p:nvPr>
            <p:ph idx="1"/>
          </p:nvPr>
        </p:nvSpPr>
        <p:spPr/>
        <p:txBody>
          <a:bodyPr/>
          <a:lstStyle/>
          <a:p>
            <a:r>
              <a:rPr lang="en-US" smtClean="0"/>
              <a:t>During Flight</a:t>
            </a:r>
          </a:p>
          <a:p>
            <a:pPr lvl="1"/>
            <a:r>
              <a:rPr lang="en-US" smtClean="0"/>
              <a:t>Although wake turbulence is most likely to be encountered during arrival and departure, it can be a hazard at cruising altitudes as well</a:t>
            </a:r>
          </a:p>
          <a:p>
            <a:pPr lvl="1"/>
            <a:r>
              <a:rPr lang="en-US" smtClean="0"/>
              <a:t>Avoid crossing behind and less than 1000’ below the flight path of large, heavy a/c especially at low altitudes</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Wake Turbulence Avoidance</a:t>
            </a:r>
            <a:endParaRPr lang="en-US" dirty="0" smtClean="0"/>
          </a:p>
        </p:txBody>
      </p:sp>
      <p:sp>
        <p:nvSpPr>
          <p:cNvPr id="11267" name="Content Placeholder 3"/>
          <p:cNvSpPr>
            <a:spLocks noGrp="1"/>
          </p:cNvSpPr>
          <p:nvPr>
            <p:ph idx="1"/>
          </p:nvPr>
        </p:nvSpPr>
        <p:spPr/>
        <p:txBody>
          <a:bodyPr/>
          <a:lstStyle/>
          <a:p>
            <a:r>
              <a:rPr lang="en-US" smtClean="0"/>
              <a:t>During Taxi</a:t>
            </a:r>
          </a:p>
          <a:p>
            <a:pPr lvl="1"/>
            <a:r>
              <a:rPr lang="en-US" smtClean="0"/>
              <a:t>Stay well behind large aircraft that are taxiing or maneuvering on the ground</a:t>
            </a:r>
          </a:p>
          <a:p>
            <a:pPr lvl="1"/>
            <a:r>
              <a:rPr lang="en-US" smtClean="0"/>
              <a:t>Avoid going behind aircraft doing a run-up</a:t>
            </a:r>
          </a:p>
          <a:p>
            <a:pPr lvl="1"/>
            <a:r>
              <a:rPr lang="en-US" smtClean="0"/>
              <a:t>Avoid taxiing below a hovering helicopter (the down wash is significant and hazardous).</a:t>
            </a:r>
          </a:p>
          <a:p>
            <a:endParaRPr lang="en-US" dirty="0" smtClean="0"/>
          </a:p>
        </p:txBody>
      </p:sp>
      <p:sp>
        <p:nvSpPr>
          <p:cNvPr id="2" name="Text Box 3"/>
          <p:cNvSpPr txBox="1">
            <a:spLocks noChangeArrowheads="1"/>
          </p:cNvSpPr>
          <p:nvPr/>
        </p:nvSpPr>
        <p:spPr bwMode="auto">
          <a:xfrm>
            <a:off x="914400" y="1981200"/>
            <a:ext cx="7086600" cy="461963"/>
          </a:xfrm>
          <a:prstGeom prst="rect">
            <a:avLst/>
          </a:prstGeom>
          <a:noFill/>
          <a:ln w="9525">
            <a:noFill/>
            <a:miter lim="800000"/>
            <a:headEnd/>
            <a:tailEnd/>
          </a:ln>
        </p:spPr>
        <p:txBody>
          <a:bodyPr>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Wake Turbulence Avoidance</a:t>
            </a:r>
            <a:endParaRPr lang="en-US" dirty="0" smtClean="0"/>
          </a:p>
        </p:txBody>
      </p:sp>
      <p:sp>
        <p:nvSpPr>
          <p:cNvPr id="12291" name="Content Placeholder 3"/>
          <p:cNvSpPr>
            <a:spLocks noGrp="1"/>
          </p:cNvSpPr>
          <p:nvPr>
            <p:ph idx="1"/>
          </p:nvPr>
        </p:nvSpPr>
        <p:spPr/>
        <p:txBody>
          <a:bodyPr/>
          <a:lstStyle/>
          <a:p>
            <a:r>
              <a:rPr lang="en-US" smtClean="0"/>
              <a:t>During Take-off</a:t>
            </a:r>
          </a:p>
          <a:p>
            <a:pPr lvl="1"/>
            <a:r>
              <a:rPr lang="en-US" smtClean="0"/>
              <a:t>Stay up wind of  larger aircraft </a:t>
            </a:r>
          </a:p>
          <a:p>
            <a:pPr lvl="1"/>
            <a:r>
              <a:rPr lang="en-US" smtClean="0"/>
              <a:t>This will keep you above the descending vortices of the descending airplane</a:t>
            </a:r>
          </a:p>
          <a:p>
            <a:pPr lvl="1"/>
            <a:r>
              <a:rPr lang="en-US" smtClean="0"/>
              <a:t>When following an aircraft that has just landed plan to be airborne beyond the point of touchdown of that aircraft</a:t>
            </a:r>
          </a:p>
          <a:p>
            <a:pPr lvl="1"/>
            <a:r>
              <a:rPr lang="en-US" smtClean="0"/>
              <a:t>For an intersecting runway, plan to be airborne before you cross the intersection.</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Wake Turbulence Avoidance</a:t>
            </a:r>
            <a:endParaRPr lang="en-US" dirty="0" smtClean="0"/>
          </a:p>
        </p:txBody>
      </p:sp>
      <p:sp>
        <p:nvSpPr>
          <p:cNvPr id="13315" name="Content Placeholder 4"/>
          <p:cNvSpPr>
            <a:spLocks noGrp="1"/>
          </p:cNvSpPr>
          <p:nvPr>
            <p:ph idx="1"/>
          </p:nvPr>
        </p:nvSpPr>
        <p:spPr/>
        <p:txBody>
          <a:bodyPr/>
          <a:lstStyle/>
          <a:p>
            <a:r>
              <a:rPr lang="en-US" smtClean="0"/>
              <a:t>During Landing</a:t>
            </a:r>
          </a:p>
          <a:p>
            <a:pPr lvl="1"/>
            <a:r>
              <a:rPr lang="en-US" smtClean="0"/>
              <a:t>When following a heavier aircraft that has just taken off, plan to touch down before the rotation point</a:t>
            </a:r>
          </a:p>
          <a:p>
            <a:pPr lvl="1"/>
            <a:r>
              <a:rPr lang="en-US" smtClean="0"/>
              <a:t>When following an aircraft that has just landed plan to touch down beyond the point where the preceding aircraft touched down.</a:t>
            </a:r>
          </a:p>
          <a:p>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sp>
        <p:nvSpPr>
          <p:cNvPr id="6" name="Content Placeholder 5"/>
          <p:cNvSpPr>
            <a:spLocks noGrp="1"/>
          </p:cNvSpPr>
          <p:nvPr>
            <p:ph idx="1"/>
          </p:nvPr>
        </p:nvSpPr>
        <p:spPr/>
        <p:txBody>
          <a:bodyPr/>
          <a:lstStyle/>
          <a:p>
            <a:endParaRPr lang="en-CA"/>
          </a:p>
        </p:txBody>
      </p:sp>
      <p:pic>
        <p:nvPicPr>
          <p:cNvPr id="4" name="Picture 4" descr="C:\Documents and Settings\Jurij Bilyk\My Documents\My Pictures\Flying Schol PP\glide.gif"/>
          <p:cNvPicPr>
            <a:picLocks noChangeAspect="1" noChangeArrowheads="1"/>
          </p:cNvPicPr>
          <p:nvPr/>
        </p:nvPicPr>
        <p:blipFill>
          <a:blip r:embed="rId2" cstate="print"/>
          <a:srcRect/>
          <a:stretch>
            <a:fillRect/>
          </a:stretch>
        </p:blipFill>
        <p:spPr bwMode="auto">
          <a:xfrm>
            <a:off x="-20589" y="1981200"/>
            <a:ext cx="9225367" cy="3248000"/>
          </a:xfrm>
          <a:prstGeom prst="rect">
            <a:avLst/>
          </a:prstGeom>
          <a:noFill/>
          <a:ln w="9525">
            <a:noFill/>
            <a:miter lim="800000"/>
            <a:headEnd/>
            <a:tailEnd/>
          </a:ln>
        </p:spPr>
      </p:pic>
    </p:spTree>
    <p:extLst>
      <p:ext uri="{BB962C8B-B14F-4D97-AF65-F5344CB8AC3E}">
        <p14:creationId xmlns:p14="http://schemas.microsoft.com/office/powerpoint/2010/main" xmlns="" val="367456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Wake Turbulence Avoidance</a:t>
            </a:r>
            <a:endParaRPr lang="en-US" dirty="0"/>
          </a:p>
        </p:txBody>
      </p:sp>
      <p:sp>
        <p:nvSpPr>
          <p:cNvPr id="3" name="Content Placeholder 2"/>
          <p:cNvSpPr>
            <a:spLocks noGrp="1"/>
          </p:cNvSpPr>
          <p:nvPr>
            <p:ph idx="1"/>
          </p:nvPr>
        </p:nvSpPr>
        <p:spPr/>
        <p:txBody>
          <a:bodyPr/>
          <a:lstStyle/>
          <a:p>
            <a:r>
              <a:rPr lang="en-US" dirty="0" smtClean="0"/>
              <a:t>Above all</a:t>
            </a:r>
          </a:p>
          <a:p>
            <a:pPr lvl="1"/>
            <a:r>
              <a:rPr lang="en-US" dirty="0" smtClean="0"/>
              <a:t>Avoid a long dragged in approach</a:t>
            </a:r>
          </a:p>
          <a:p>
            <a:pPr lvl="1"/>
            <a:r>
              <a:rPr lang="en-US" dirty="0" smtClean="0"/>
              <a:t>Largest number of dangerous encounters with wake turbulence has been in the last half minute of approach</a:t>
            </a:r>
          </a:p>
          <a:p>
            <a:pPr lvl="1"/>
            <a:endParaRPr lang="en-US" dirty="0" smtClean="0"/>
          </a:p>
          <a:p>
            <a:r>
              <a:rPr lang="en-US" dirty="0" smtClean="0"/>
              <a:t>Wait at least 2 minutes before landing or taking off behind another aircraft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Wake Turbulence Avoidance</a:t>
            </a:r>
            <a:endParaRPr lang="en-US" dirty="0" smtClean="0"/>
          </a:p>
        </p:txBody>
      </p:sp>
      <p:sp>
        <p:nvSpPr>
          <p:cNvPr id="14339" name="Content Placeholder 4"/>
          <p:cNvSpPr>
            <a:spLocks noGrp="1"/>
          </p:cNvSpPr>
          <p:nvPr>
            <p:ph idx="1"/>
          </p:nvPr>
        </p:nvSpPr>
        <p:spPr/>
        <p:txBody>
          <a:bodyPr/>
          <a:lstStyle/>
          <a:p>
            <a:r>
              <a:rPr lang="en-US" smtClean="0"/>
              <a:t>ATC Advisories</a:t>
            </a:r>
          </a:p>
          <a:p>
            <a:pPr lvl="1"/>
            <a:r>
              <a:rPr lang="en-US" smtClean="0"/>
              <a:t>ATC can not guarantee that wake turbulence will not be encountered.</a:t>
            </a:r>
          </a:p>
          <a:p>
            <a:pPr lvl="1"/>
            <a:r>
              <a:rPr lang="en-US" smtClean="0"/>
              <a:t>When the ATC advises, “CAUTION WAKE TURBULENCE”, they are warning you of the possible existence of wake turbulence.</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Review</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What type of projection is used for a VNC?</a:t>
            </a:r>
          </a:p>
          <a:p>
            <a:pPr marL="514350" indent="-514350">
              <a:buFont typeface="+mj-lt"/>
              <a:buAutoNum type="arabicPeriod"/>
            </a:pPr>
            <a:endParaRPr lang="en-US" dirty="0" smtClean="0"/>
          </a:p>
          <a:p>
            <a:pPr marL="514350" indent="-514350">
              <a:buFont typeface="+mj-lt"/>
              <a:buAutoNum type="arabicPeriod"/>
            </a:pPr>
            <a:r>
              <a:rPr lang="en-US" dirty="0" smtClean="0"/>
              <a:t>What is a magnetic heading?</a:t>
            </a:r>
          </a:p>
          <a:p>
            <a:pPr marL="514350" indent="-514350">
              <a:buFont typeface="+mj-lt"/>
              <a:buAutoNum type="arabicPeriod"/>
            </a:pPr>
            <a:endParaRPr lang="en-US" dirty="0" smtClean="0"/>
          </a:p>
          <a:p>
            <a:pPr marL="514350" indent="-514350">
              <a:buFont typeface="+mj-lt"/>
              <a:buAutoNum type="arabicPeriod"/>
            </a:pPr>
            <a:r>
              <a:rPr lang="en-US" dirty="0" smtClean="0"/>
              <a:t>What is the length of a nautical mile?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Avoidance Responsibility</a:t>
            </a:r>
            <a:endParaRPr lang="en-US" dirty="0" smtClean="0"/>
          </a:p>
        </p:txBody>
      </p:sp>
      <p:sp>
        <p:nvSpPr>
          <p:cNvPr id="15363" name="Content Placeholder 3"/>
          <p:cNvSpPr>
            <a:spLocks noGrp="1"/>
          </p:cNvSpPr>
          <p:nvPr>
            <p:ph idx="1"/>
          </p:nvPr>
        </p:nvSpPr>
        <p:spPr/>
        <p:txBody>
          <a:bodyPr/>
          <a:lstStyle/>
          <a:p>
            <a:r>
              <a:rPr lang="en-US" dirty="0" smtClean="0"/>
              <a:t>Wake turbulence avoidance is the sole responsibility of the </a:t>
            </a:r>
            <a:r>
              <a:rPr lang="en-US" b="1" u="sng" dirty="0" smtClean="0"/>
              <a:t>P</a:t>
            </a:r>
            <a:r>
              <a:rPr lang="en-US" b="1" u="sng" dirty="0" smtClean="0"/>
              <a:t>ilot </a:t>
            </a:r>
            <a:r>
              <a:rPr lang="en-US" b="1" u="sng" dirty="0" smtClean="0"/>
              <a:t>in </a:t>
            </a:r>
            <a:r>
              <a:rPr lang="en-US" b="1" u="sng" dirty="0" smtClean="0"/>
              <a:t>Command</a:t>
            </a:r>
            <a:endParaRPr lang="en-US" b="1" u="sng" dirty="0" smtClean="0"/>
          </a:p>
          <a:p>
            <a:r>
              <a:rPr lang="en-US" dirty="0" smtClean="0"/>
              <a:t>Even though you may have received a clearance to land or take-off it is your responsibility to ensure that no wake turbulence hazard exists</a:t>
            </a:r>
          </a:p>
          <a:p>
            <a:r>
              <a:rPr lang="en-US" dirty="0" smtClean="0"/>
              <a:t>When in doubt, advise the controller that you would like to wait until the risk of wake turbulence has passed.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Accidents and Incidents</a:t>
            </a:r>
            <a:endParaRPr lang="en-US" dirty="0"/>
          </a:p>
        </p:txBody>
      </p:sp>
      <p:sp>
        <p:nvSpPr>
          <p:cNvPr id="3" name="Content Placeholder 2"/>
          <p:cNvSpPr>
            <a:spLocks noGrp="1"/>
          </p:cNvSpPr>
          <p:nvPr>
            <p:ph idx="1"/>
          </p:nvPr>
        </p:nvSpPr>
        <p:spPr/>
        <p:txBody>
          <a:bodyPr/>
          <a:lstStyle/>
          <a:p>
            <a:r>
              <a:rPr lang="en-US" smtClean="0"/>
              <a:t>Occurrence: Any accident or incident relating to the operation of an aircraft</a:t>
            </a:r>
          </a:p>
          <a:p>
            <a:r>
              <a:rPr lang="en-US" smtClean="0"/>
              <a:t>Accident: An accident related to the use of an aircraft in which:</a:t>
            </a:r>
          </a:p>
          <a:p>
            <a:pPr lvl="1"/>
            <a:r>
              <a:rPr lang="en-US" smtClean="0"/>
              <a:t>A person is seriously injured or killed</a:t>
            </a:r>
          </a:p>
          <a:p>
            <a:pPr lvl="1"/>
            <a:r>
              <a:rPr lang="en-US" smtClean="0"/>
              <a:t>An aircraft sustains substantial damage which affect its structural strength, performance or flight characteristics or is reported lost or inaccessible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Aviation Incident</a:t>
            </a:r>
            <a:endParaRPr lang="en-US" dirty="0"/>
          </a:p>
        </p:txBody>
      </p:sp>
      <p:sp>
        <p:nvSpPr>
          <p:cNvPr id="3" name="Content Placeholder 2"/>
          <p:cNvSpPr>
            <a:spLocks noGrp="1"/>
          </p:cNvSpPr>
          <p:nvPr>
            <p:ph sz="half" idx="1"/>
          </p:nvPr>
        </p:nvSpPr>
        <p:spPr/>
        <p:txBody>
          <a:bodyPr/>
          <a:lstStyle/>
          <a:p>
            <a:r>
              <a:rPr lang="en-US" sz="2400" dirty="0" smtClean="0"/>
              <a:t>Engine failure</a:t>
            </a:r>
          </a:p>
          <a:p>
            <a:r>
              <a:rPr lang="en-US" sz="2400" dirty="0" smtClean="0"/>
              <a:t>Radio failure</a:t>
            </a:r>
          </a:p>
          <a:p>
            <a:r>
              <a:rPr lang="en-US" sz="2400" dirty="0" smtClean="0"/>
              <a:t>Smoke or fire</a:t>
            </a:r>
          </a:p>
          <a:p>
            <a:r>
              <a:rPr lang="en-US" sz="2400" dirty="0" smtClean="0"/>
              <a:t>Difficulties controlling the aircraft</a:t>
            </a:r>
          </a:p>
          <a:p>
            <a:r>
              <a:rPr lang="en-US" sz="2400" dirty="0" smtClean="0"/>
              <a:t>The aircraft departs the intended take-off or landing area</a:t>
            </a:r>
          </a:p>
          <a:p>
            <a:r>
              <a:rPr lang="en-US" sz="2400" dirty="0"/>
              <a:t>Flight crew incapable of performing </a:t>
            </a:r>
            <a:r>
              <a:rPr lang="en-US" sz="2400" dirty="0" smtClean="0"/>
              <a:t>duties</a:t>
            </a:r>
          </a:p>
          <a:p>
            <a:r>
              <a:rPr lang="en-US" sz="2400" dirty="0"/>
              <a:t>Depressurization</a:t>
            </a:r>
          </a:p>
        </p:txBody>
      </p:sp>
      <p:sp>
        <p:nvSpPr>
          <p:cNvPr id="6" name="Content Placeholder 5"/>
          <p:cNvSpPr>
            <a:spLocks noGrp="1"/>
          </p:cNvSpPr>
          <p:nvPr>
            <p:ph sz="half" idx="2"/>
          </p:nvPr>
        </p:nvSpPr>
        <p:spPr>
          <a:xfrm>
            <a:off x="4648200" y="1752600"/>
            <a:ext cx="3810000" cy="4343400"/>
          </a:xfrm>
        </p:spPr>
        <p:txBody>
          <a:bodyPr/>
          <a:lstStyle/>
          <a:p>
            <a:r>
              <a:rPr lang="en-US" sz="2400" dirty="0" smtClean="0"/>
              <a:t>Fuel </a:t>
            </a:r>
            <a:r>
              <a:rPr lang="en-US" sz="2400" dirty="0"/>
              <a:t>starvation.</a:t>
            </a:r>
          </a:p>
          <a:p>
            <a:r>
              <a:rPr lang="en-US" sz="2400" dirty="0"/>
              <a:t>Refueled with incorrect or with contaminated fuel.</a:t>
            </a:r>
          </a:p>
          <a:p>
            <a:r>
              <a:rPr lang="en-US" sz="2400" dirty="0"/>
              <a:t>A collision or loss of separation occurs between aircraft</a:t>
            </a:r>
          </a:p>
          <a:p>
            <a:r>
              <a:rPr lang="en-US" sz="2400" dirty="0"/>
              <a:t>An emergency is declared</a:t>
            </a:r>
          </a:p>
          <a:p>
            <a:r>
              <a:rPr lang="en-US" sz="2400" dirty="0"/>
              <a:t>Dangerous goods are spilled within the aircraft or are released from the aircraft</a:t>
            </a:r>
            <a:r>
              <a:rPr lang="en-US" sz="2400" dirty="0" smtClean="0"/>
              <a:t>.</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Saftey</a:t>
            </a:r>
            <a:endParaRPr lang="en-CA" dirty="0"/>
          </a:p>
        </p:txBody>
      </p:sp>
      <p:sp>
        <p:nvSpPr>
          <p:cNvPr id="3" name="Text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xmlns="" val="3636734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TSB</a:t>
            </a:r>
            <a:endParaRPr lang="en-US" dirty="0"/>
          </a:p>
        </p:txBody>
      </p:sp>
      <p:sp>
        <p:nvSpPr>
          <p:cNvPr id="3" name="Content Placeholder 2"/>
          <p:cNvSpPr>
            <a:spLocks noGrp="1"/>
          </p:cNvSpPr>
          <p:nvPr>
            <p:ph idx="1"/>
          </p:nvPr>
        </p:nvSpPr>
        <p:spPr/>
        <p:txBody>
          <a:bodyPr/>
          <a:lstStyle/>
          <a:p>
            <a:r>
              <a:rPr lang="en-US" dirty="0" smtClean="0"/>
              <a:t>Transportation Safety Board</a:t>
            </a:r>
          </a:p>
          <a:p>
            <a:pPr lvl="1"/>
            <a:r>
              <a:rPr lang="en-US" dirty="0" smtClean="0"/>
              <a:t>Performs investigations following accident/incident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Seats, Harness and Safety Belts</a:t>
            </a:r>
            <a:endParaRPr lang="en-US" dirty="0"/>
          </a:p>
        </p:txBody>
      </p:sp>
      <p:sp>
        <p:nvSpPr>
          <p:cNvPr id="3" name="Content Placeholder 2"/>
          <p:cNvSpPr>
            <a:spLocks noGrp="1"/>
          </p:cNvSpPr>
          <p:nvPr>
            <p:ph idx="1"/>
          </p:nvPr>
        </p:nvSpPr>
        <p:spPr/>
        <p:txBody>
          <a:bodyPr/>
          <a:lstStyle/>
          <a:p>
            <a:r>
              <a:rPr lang="en-US" smtClean="0"/>
              <a:t>Safety belts: must have safety belt for each person on board other than infant</a:t>
            </a:r>
          </a:p>
          <a:p>
            <a:r>
              <a:rPr lang="en-US" smtClean="0"/>
              <a:t>At least one pilot at the controls at all times during flight</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3" descr="C:\Documents and Settings\Jurij Bilyk\My Documents\My Pictures\Flying Schol PP\AirlinersNetPhotoID160805.jpg"/>
          <p:cNvPicPr>
            <a:picLocks noChangeAspect="1" noChangeArrowheads="1"/>
          </p:cNvPicPr>
          <p:nvPr/>
        </p:nvPicPr>
        <p:blipFill>
          <a:blip r:embed="rId2" cstate="print"/>
          <a:srcRect/>
          <a:stretch>
            <a:fillRect/>
          </a:stretch>
        </p:blipFill>
        <p:spPr bwMode="auto">
          <a:xfrm>
            <a:off x="-52388" y="-95250"/>
            <a:ext cx="9248776" cy="7048500"/>
          </a:xfrm>
          <a:prstGeom prst="rect">
            <a:avLst/>
          </a:prstGeom>
          <a:noFill/>
          <a:ln w="9525">
            <a:noFill/>
            <a:miter lim="800000"/>
            <a:headEnd/>
            <a:tailEnd/>
          </a:ln>
        </p:spPr>
      </p:pic>
      <p:sp>
        <p:nvSpPr>
          <p:cNvPr id="45059" name="Rectangle 2"/>
          <p:cNvSpPr>
            <a:spLocks noGrp="1" noChangeArrowheads="1"/>
          </p:cNvSpPr>
          <p:nvPr>
            <p:ph type="title"/>
          </p:nvPr>
        </p:nvSpPr>
        <p:spPr/>
        <p:txBody>
          <a:bodyPr/>
          <a:lstStyle/>
          <a:p>
            <a:r>
              <a:rPr lang="en-US" smtClean="0"/>
              <a:t>Human Factors</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0" name="Picture 4"/>
          <p:cNvPicPr>
            <a:picLocks noChangeAspect="1" noChangeArrowheads="1"/>
          </p:cNvPicPr>
          <p:nvPr/>
        </p:nvPicPr>
        <p:blipFill>
          <a:blip r:embed="rId3" cstate="print"/>
          <a:srcRect/>
          <a:stretch>
            <a:fillRect/>
          </a:stretch>
        </p:blipFill>
        <p:spPr bwMode="auto">
          <a:xfrm>
            <a:off x="7777163" y="2133600"/>
            <a:ext cx="1150937" cy="3581400"/>
          </a:xfrm>
          <a:prstGeom prst="rect">
            <a:avLst/>
          </a:prstGeom>
          <a:noFill/>
          <a:ln w="9525">
            <a:noFill/>
            <a:miter lim="800000"/>
            <a:headEnd/>
            <a:tailEnd/>
          </a:ln>
        </p:spPr>
      </p:pic>
      <p:sp>
        <p:nvSpPr>
          <p:cNvPr id="45076" name="Text Box 20"/>
          <p:cNvSpPr txBox="1">
            <a:spLocks noChangeArrowheads="1"/>
          </p:cNvSpPr>
          <p:nvPr/>
        </p:nvSpPr>
        <p:spPr bwMode="auto">
          <a:xfrm>
            <a:off x="533400" y="1676400"/>
            <a:ext cx="6629400" cy="461665"/>
          </a:xfrm>
          <a:prstGeom prst="rect">
            <a:avLst/>
          </a:prstGeom>
          <a:noFill/>
          <a:ln w="9525">
            <a:noFill/>
            <a:miter lim="800000"/>
            <a:headEnd/>
            <a:tailEnd/>
          </a:ln>
        </p:spPr>
        <p:txBody>
          <a:bodyPr>
            <a:spAutoFit/>
          </a:bodyPr>
          <a:lstStyle/>
          <a:p>
            <a:pPr>
              <a:spcBef>
                <a:spcPct val="50000"/>
              </a:spcBef>
            </a:pPr>
            <a:endParaRPr lang="en-US" dirty="0"/>
          </a:p>
        </p:txBody>
      </p:sp>
      <p:sp>
        <p:nvSpPr>
          <p:cNvPr id="5" name="Title 4"/>
          <p:cNvSpPr>
            <a:spLocks noGrp="1"/>
          </p:cNvSpPr>
          <p:nvPr>
            <p:ph type="title"/>
          </p:nvPr>
        </p:nvSpPr>
        <p:spPr/>
        <p:txBody>
          <a:bodyPr/>
          <a:lstStyle/>
          <a:p>
            <a:r>
              <a:rPr lang="en-US" smtClean="0"/>
              <a:t>Hypoxia</a:t>
            </a:r>
            <a:endParaRPr lang="en-US" dirty="0"/>
          </a:p>
        </p:txBody>
      </p:sp>
      <p:sp>
        <p:nvSpPr>
          <p:cNvPr id="6" name="Content Placeholder 5"/>
          <p:cNvSpPr>
            <a:spLocks noGrp="1"/>
          </p:cNvSpPr>
          <p:nvPr>
            <p:ph idx="1"/>
          </p:nvPr>
        </p:nvSpPr>
        <p:spPr/>
        <p:txBody>
          <a:bodyPr/>
          <a:lstStyle/>
          <a:p>
            <a:r>
              <a:rPr lang="en-US" dirty="0" smtClean="0"/>
              <a:t>Hypoxia is a lack of sufficient oxygen  in the body cells or tissues</a:t>
            </a:r>
          </a:p>
          <a:p>
            <a:r>
              <a:rPr lang="en-US" dirty="0" smtClean="0"/>
              <a:t>The Canadian Aviation Regulations state that when flying, by day, between 10,000 feet and 13,000 feet for more than 30 minutes or above 13,000 feet, you must carry a supply of oxygen of at least 2 hours for every crew member.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nodePh="1">
                                  <p:stCondLst>
                                    <p:cond delay="0"/>
                                  </p:stCondLst>
                                  <p:endCondLst>
                                    <p:cond evt="begin" delay="0">
                                      <p:tn val="5"/>
                                    </p:cond>
                                  </p:endCondLst>
                                  <p:childTnLst>
                                    <p:set>
                                      <p:cBhvr>
                                        <p:cTn id="6" dur="1" fill="hold">
                                          <p:stCondLst>
                                            <p:cond delay="0"/>
                                          </p:stCondLst>
                                        </p:cTn>
                                        <p:tgtEl>
                                          <p:spTgt spid="45076">
                                            <p:txEl>
                                              <p:pRg st="0" end="0"/>
                                            </p:txEl>
                                          </p:spTgt>
                                        </p:tgtEl>
                                        <p:attrNameLst>
                                          <p:attrName>style.visibility</p:attrName>
                                        </p:attrNameLst>
                                      </p:cBhvr>
                                      <p:to>
                                        <p:strVal val="visible"/>
                                      </p:to>
                                    </p:set>
                                    <p:animEffect transition="in" filter="dissolve">
                                      <p:cBhvr>
                                        <p:cTn id="7" dur="500"/>
                                        <p:tgtEl>
                                          <p:spTgt spid="450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5060"/>
                                        </p:tgtEl>
                                        <p:attrNameLst>
                                          <p:attrName>style.visibility</p:attrName>
                                        </p:attrNameLst>
                                      </p:cBhvr>
                                      <p:to>
                                        <p:strVal val="visible"/>
                                      </p:to>
                                    </p:set>
                                    <p:animEffect transition="in" filter="box(in)">
                                      <p:cBhvr>
                                        <p:cTn id="12"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6"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Hypoxia</a:t>
            </a:r>
            <a:endParaRPr lang="en-US" dirty="0"/>
          </a:p>
        </p:txBody>
      </p:sp>
      <p:sp>
        <p:nvSpPr>
          <p:cNvPr id="7" name="Content Placeholder 6"/>
          <p:cNvSpPr>
            <a:spLocks noGrp="1"/>
          </p:cNvSpPr>
          <p:nvPr>
            <p:ph idx="1"/>
          </p:nvPr>
        </p:nvSpPr>
        <p:spPr/>
        <p:txBody>
          <a:bodyPr/>
          <a:lstStyle/>
          <a:p>
            <a:r>
              <a:rPr lang="en-US" smtClean="0"/>
              <a:t>Symptoms of hypoxia include:</a:t>
            </a:r>
          </a:p>
          <a:p>
            <a:pPr lvl="1"/>
            <a:r>
              <a:rPr lang="en-US" smtClean="0"/>
              <a:t>A sense of euphoria</a:t>
            </a:r>
          </a:p>
          <a:p>
            <a:pPr lvl="1"/>
            <a:r>
              <a:rPr lang="en-US" smtClean="0"/>
              <a:t>Reduced vision</a:t>
            </a:r>
          </a:p>
          <a:p>
            <a:pPr lvl="1"/>
            <a:r>
              <a:rPr lang="en-US" smtClean="0"/>
              <a:t>Confusion</a:t>
            </a:r>
          </a:p>
          <a:p>
            <a:pPr lvl="1"/>
            <a:r>
              <a:rPr lang="en-US" smtClean="0"/>
              <a:t>Inability to concentrate</a:t>
            </a:r>
          </a:p>
          <a:p>
            <a:pPr lvl="1"/>
            <a:r>
              <a:rPr lang="en-US" smtClean="0"/>
              <a:t>Impaired judgment and reflexes</a:t>
            </a:r>
          </a:p>
          <a:p>
            <a:pPr lvl="1"/>
            <a:r>
              <a:rPr lang="en-US" smtClean="0"/>
              <a:t>Eventual loss of consciousness</a:t>
            </a: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Blood Donation</a:t>
            </a:r>
            <a:endParaRPr lang="en-US" dirty="0"/>
          </a:p>
        </p:txBody>
      </p:sp>
      <p:sp>
        <p:nvSpPr>
          <p:cNvPr id="6" name="Content Placeholder 5"/>
          <p:cNvSpPr>
            <a:spLocks noGrp="1"/>
          </p:cNvSpPr>
          <p:nvPr>
            <p:ph idx="1"/>
          </p:nvPr>
        </p:nvSpPr>
        <p:spPr/>
        <p:txBody>
          <a:bodyPr/>
          <a:lstStyle/>
          <a:p>
            <a:pPr lvl="1"/>
            <a:r>
              <a:rPr lang="en-US" smtClean="0"/>
              <a:t>It is recommended that pilots wait at least 48 hours before flying after donating blood</a:t>
            </a:r>
            <a:br>
              <a:rPr lang="en-US" smtClean="0"/>
            </a:br>
            <a:r>
              <a:rPr lang="en-US" smtClean="0"/>
              <a:t>(AIR 3.14)</a:t>
            </a:r>
            <a:endParaRPr lang="en-US" dirty="0" smtClean="0"/>
          </a:p>
        </p:txBody>
      </p:sp>
      <p:pic>
        <p:nvPicPr>
          <p:cNvPr id="48131" name="Picture 4"/>
          <p:cNvPicPr>
            <a:picLocks noChangeAspect="1" noChangeArrowheads="1"/>
          </p:cNvPicPr>
          <p:nvPr/>
        </p:nvPicPr>
        <p:blipFill>
          <a:blip r:embed="rId2" cstate="print"/>
          <a:srcRect/>
          <a:stretch>
            <a:fillRect/>
          </a:stretch>
        </p:blipFill>
        <p:spPr bwMode="auto">
          <a:xfrm>
            <a:off x="7524328" y="2971800"/>
            <a:ext cx="1284288"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Topics to be Covered</a:t>
            </a:r>
            <a:endParaRPr lang="en-US" dirty="0"/>
          </a:p>
        </p:txBody>
      </p:sp>
      <p:sp>
        <p:nvSpPr>
          <p:cNvPr id="3" name="Content Placeholder 2"/>
          <p:cNvSpPr>
            <a:spLocks noGrp="1"/>
          </p:cNvSpPr>
          <p:nvPr>
            <p:ph idx="1"/>
          </p:nvPr>
        </p:nvSpPr>
        <p:spPr/>
        <p:txBody>
          <a:bodyPr/>
          <a:lstStyle/>
          <a:p>
            <a:r>
              <a:rPr lang="en-US" smtClean="0"/>
              <a:t>Wake Turbulence</a:t>
            </a:r>
          </a:p>
          <a:p>
            <a:r>
              <a:rPr lang="en-US" smtClean="0"/>
              <a:t>Human Factors</a:t>
            </a:r>
          </a:p>
          <a:p>
            <a:r>
              <a:rPr lang="en-US" smtClean="0"/>
              <a:t>Radio Waves and Signals</a:t>
            </a:r>
          </a:p>
          <a:p>
            <a:r>
              <a:rPr lang="en-US" smtClean="0"/>
              <a:t>Radio Phraseology and Procedures</a:t>
            </a: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Scuba Diving</a:t>
            </a:r>
            <a:endParaRPr lang="en-US" dirty="0"/>
          </a:p>
        </p:txBody>
      </p:sp>
      <p:sp>
        <p:nvSpPr>
          <p:cNvPr id="3" name="Content Placeholder 2"/>
          <p:cNvSpPr>
            <a:spLocks noGrp="1"/>
          </p:cNvSpPr>
          <p:nvPr>
            <p:ph idx="1"/>
          </p:nvPr>
        </p:nvSpPr>
        <p:spPr/>
        <p:txBody>
          <a:bodyPr/>
          <a:lstStyle/>
          <a:p>
            <a:r>
              <a:rPr lang="en-US" smtClean="0"/>
              <a:t>After non-decompression dives, flights up to altitudes of 8,000 ft ASL should be avoided for 12 hours</a:t>
            </a:r>
          </a:p>
          <a:p>
            <a:r>
              <a:rPr lang="en-US" smtClean="0"/>
              <a:t>Where decompression stops have been required before returning to surface, wait 24 hours</a:t>
            </a:r>
          </a:p>
          <a:p>
            <a:r>
              <a:rPr lang="en-US" smtClean="0"/>
              <a:t>Flights above 8,000 ft ASL wait 24 hours, regardless of type of dive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Alcohol</a:t>
            </a:r>
            <a:endParaRPr lang="en-US" dirty="0"/>
          </a:p>
        </p:txBody>
      </p:sp>
      <p:sp>
        <p:nvSpPr>
          <p:cNvPr id="9" name="Content Placeholder 8"/>
          <p:cNvSpPr>
            <a:spLocks noGrp="1"/>
          </p:cNvSpPr>
          <p:nvPr>
            <p:ph idx="1"/>
          </p:nvPr>
        </p:nvSpPr>
        <p:spPr/>
        <p:txBody>
          <a:bodyPr/>
          <a:lstStyle/>
          <a:p>
            <a:r>
              <a:rPr lang="en-US" smtClean="0"/>
              <a:t>CARs require that a pilot allow at least 8 hours between the consumption of alcohol and flying </a:t>
            </a:r>
          </a:p>
          <a:p>
            <a:r>
              <a:rPr lang="en-US" smtClean="0"/>
              <a:t>Most companies say 12 hours</a:t>
            </a:r>
          </a:p>
          <a:p>
            <a:r>
              <a:rPr lang="en-US" smtClean="0"/>
              <a:t>48 hours after excessive drinking</a:t>
            </a:r>
          </a:p>
          <a:p>
            <a:r>
              <a:rPr lang="en-US" smtClean="0"/>
              <a:t>NO ALCOHOL IN THE SYSTEM WHEN YOU FLY!!</a:t>
            </a:r>
            <a:endParaRPr lang="en-US" dirty="0"/>
          </a:p>
        </p:txBody>
      </p:sp>
      <p:pic>
        <p:nvPicPr>
          <p:cNvPr id="49155" name="Picture 4"/>
          <p:cNvPicPr>
            <a:picLocks noChangeAspect="1" noChangeArrowheads="1"/>
          </p:cNvPicPr>
          <p:nvPr/>
        </p:nvPicPr>
        <p:blipFill>
          <a:blip r:embed="rId2" cstate="print"/>
          <a:srcRect/>
          <a:stretch>
            <a:fillRect/>
          </a:stretch>
        </p:blipFill>
        <p:spPr bwMode="auto">
          <a:xfrm>
            <a:off x="7121525" y="2514600"/>
            <a:ext cx="1908175" cy="3048000"/>
          </a:xfrm>
          <a:prstGeom prst="rect">
            <a:avLst/>
          </a:prstGeom>
          <a:noFill/>
          <a:ln w="9525">
            <a:noFill/>
            <a:miter lim="800000"/>
            <a:headEnd/>
            <a:tailEnd/>
          </a:ln>
        </p:spPr>
      </p:pic>
      <p:pic>
        <p:nvPicPr>
          <p:cNvPr id="49156" name="Picture 5"/>
          <p:cNvPicPr>
            <a:picLocks noChangeAspect="1" noChangeArrowheads="1"/>
          </p:cNvPicPr>
          <p:nvPr/>
        </p:nvPicPr>
        <p:blipFill>
          <a:blip r:embed="rId3" cstate="print"/>
          <a:srcRect/>
          <a:stretch>
            <a:fillRect/>
          </a:stretch>
        </p:blipFill>
        <p:spPr bwMode="auto">
          <a:xfrm>
            <a:off x="0" y="2895600"/>
            <a:ext cx="1254125"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Drugs</a:t>
            </a:r>
            <a:endParaRPr lang="en-US" dirty="0"/>
          </a:p>
        </p:txBody>
      </p:sp>
      <p:sp>
        <p:nvSpPr>
          <p:cNvPr id="48130" name="Rectangle 2"/>
          <p:cNvSpPr>
            <a:spLocks noGrp="1" noChangeArrowheads="1"/>
          </p:cNvSpPr>
          <p:nvPr>
            <p:ph idx="1"/>
          </p:nvPr>
        </p:nvSpPr>
        <p:spPr/>
        <p:txBody>
          <a:bodyPr/>
          <a:lstStyle/>
          <a:p>
            <a:r>
              <a:rPr lang="en-US" dirty="0" smtClean="0"/>
              <a:t>Do not self-medicate</a:t>
            </a:r>
          </a:p>
          <a:p>
            <a:r>
              <a:rPr lang="en-US" dirty="0" smtClean="0"/>
              <a:t>Drugs, as well as the conditions for which they are taken, can interfere with the efficiency of the pilot and can be extremely dangerous</a:t>
            </a:r>
          </a:p>
          <a:p>
            <a:r>
              <a:rPr lang="en-US" dirty="0" smtClean="0"/>
              <a:t>Contact your aviation medical examiner prior to flying if taking any medication which you suspect may impair your abilities</a:t>
            </a:r>
          </a:p>
          <a:p>
            <a:endParaRPr lang="en-US" dirty="0"/>
          </a:p>
        </p:txBody>
      </p:sp>
      <p:pic>
        <p:nvPicPr>
          <p:cNvPr id="50179" name="Picture 4"/>
          <p:cNvPicPr>
            <a:picLocks noChangeAspect="1" noChangeArrowheads="1"/>
          </p:cNvPicPr>
          <p:nvPr/>
        </p:nvPicPr>
        <p:blipFill>
          <a:blip r:embed="rId2" cstate="print"/>
          <a:srcRect/>
          <a:stretch>
            <a:fillRect/>
          </a:stretch>
        </p:blipFill>
        <p:spPr bwMode="auto">
          <a:xfrm>
            <a:off x="6108450" y="0"/>
            <a:ext cx="3055938" cy="26685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13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Anesthesia</a:t>
            </a:r>
            <a:endParaRPr lang="en-US" dirty="0"/>
          </a:p>
        </p:txBody>
      </p:sp>
      <p:sp>
        <p:nvSpPr>
          <p:cNvPr id="3" name="Content Placeholder 2"/>
          <p:cNvSpPr>
            <a:spLocks noGrp="1"/>
          </p:cNvSpPr>
          <p:nvPr>
            <p:ph idx="1"/>
          </p:nvPr>
        </p:nvSpPr>
        <p:spPr/>
        <p:txBody>
          <a:bodyPr/>
          <a:lstStyle/>
          <a:p>
            <a:r>
              <a:rPr lang="en-US" smtClean="0"/>
              <a:t>With spinal or general anesthetics, or with serious operations, you should not fly until your doctor says it is safe.</a:t>
            </a:r>
          </a:p>
          <a:p>
            <a:r>
              <a:rPr lang="en-US" smtClean="0"/>
              <a:t>After local anesthetic, you should wait 24 hours before flying</a:t>
            </a:r>
          </a:p>
          <a:p>
            <a:r>
              <a:rPr lang="en-US" smtClean="0"/>
              <a:t>AIR 3.13</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Disorientation and Vertigo</a:t>
            </a:r>
            <a:endParaRPr lang="en-US" dirty="0"/>
          </a:p>
        </p:txBody>
      </p:sp>
      <p:sp>
        <p:nvSpPr>
          <p:cNvPr id="3" name="Content Placeholder 2"/>
          <p:cNvSpPr>
            <a:spLocks noGrp="1"/>
          </p:cNvSpPr>
          <p:nvPr>
            <p:ph idx="1"/>
          </p:nvPr>
        </p:nvSpPr>
        <p:spPr/>
        <p:txBody>
          <a:bodyPr/>
          <a:lstStyle/>
          <a:p>
            <a:r>
              <a:rPr lang="en-US" smtClean="0"/>
              <a:t>Spatial disorientation: refers to loss of directional awareness or confusion regarding actual position or movement relative to the ground</a:t>
            </a:r>
          </a:p>
          <a:p>
            <a:r>
              <a:rPr lang="en-US" smtClean="0"/>
              <a:t>Flicker vertigo: phenomenon which may occur when a single-engine aircraft is descending directly into the setting sun</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Review</a:t>
            </a:r>
            <a:endParaRPr lang="en-US" dirty="0"/>
          </a:p>
        </p:txBody>
      </p:sp>
      <p:sp>
        <p:nvSpPr>
          <p:cNvPr id="3" name="Content Placeholder 2"/>
          <p:cNvSpPr>
            <a:spLocks noGrp="1"/>
          </p:cNvSpPr>
          <p:nvPr>
            <p:ph idx="1"/>
          </p:nvPr>
        </p:nvSpPr>
        <p:spPr/>
        <p:txBody>
          <a:bodyPr/>
          <a:lstStyle/>
          <a:p>
            <a:r>
              <a:rPr lang="en-US" smtClean="0"/>
              <a:t>When do vortices occur?</a:t>
            </a:r>
          </a:p>
          <a:p>
            <a:endParaRPr lang="en-US" smtClean="0"/>
          </a:p>
          <a:p>
            <a:r>
              <a:rPr lang="en-US" smtClean="0"/>
              <a:t>What is hypoxia?</a:t>
            </a:r>
          </a:p>
          <a:p>
            <a:endParaRPr lang="en-US" smtClean="0"/>
          </a:p>
          <a:p>
            <a:r>
              <a:rPr lang="en-US" smtClean="0"/>
              <a:t>How long must you wait to fly after donating blood?</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descr="C:\Documents and Settings\Jurij Bilyk\My Documents\My Pictures\Flying Schol PP\AirlinersNetPhotoID018978.jpg"/>
          <p:cNvPicPr>
            <a:picLocks noChangeAspect="1" noChangeArrowheads="1"/>
          </p:cNvPicPr>
          <p:nvPr/>
        </p:nvPicPr>
        <p:blipFill>
          <a:blip r:embed="rId3" cstate="print"/>
          <a:srcRect/>
          <a:stretch>
            <a:fillRect/>
          </a:stretch>
        </p:blipFill>
        <p:spPr bwMode="auto">
          <a:xfrm>
            <a:off x="-609600" y="0"/>
            <a:ext cx="10506075" cy="7132638"/>
          </a:xfrm>
          <a:prstGeom prst="rect">
            <a:avLst/>
          </a:prstGeom>
          <a:noFill/>
          <a:ln w="9525">
            <a:noFill/>
            <a:miter lim="800000"/>
            <a:headEnd/>
            <a:tailEnd/>
          </a:ln>
        </p:spPr>
      </p:pic>
      <p:sp>
        <p:nvSpPr>
          <p:cNvPr id="16387" name="Rectangle 2"/>
          <p:cNvSpPr>
            <a:spLocks noGrp="1" noChangeArrowheads="1"/>
          </p:cNvSpPr>
          <p:nvPr>
            <p:ph type="title"/>
          </p:nvPr>
        </p:nvSpPr>
        <p:spPr/>
        <p:txBody>
          <a:bodyPr/>
          <a:lstStyle/>
          <a:p>
            <a:r>
              <a:rPr lang="en-US" smtClean="0"/>
              <a:t>Radio Communications</a:t>
            </a: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Wavelength</a:t>
            </a:r>
            <a:endParaRPr lang="en-US" dirty="0" smtClean="0"/>
          </a:p>
        </p:txBody>
      </p:sp>
      <p:sp>
        <p:nvSpPr>
          <p:cNvPr id="16387" name="Rectangle 3"/>
          <p:cNvSpPr>
            <a:spLocks noGrp="1" noChangeArrowheads="1"/>
          </p:cNvSpPr>
          <p:nvPr>
            <p:ph idx="1"/>
          </p:nvPr>
        </p:nvSpPr>
        <p:spPr/>
        <p:txBody>
          <a:bodyPr/>
          <a:lstStyle/>
          <a:p>
            <a:r>
              <a:rPr lang="en-US" dirty="0" smtClean="0"/>
              <a:t>Wavelength is the linear measurement of a wave.</a:t>
            </a:r>
          </a:p>
          <a:p>
            <a:r>
              <a:rPr lang="en-US" dirty="0" smtClean="0"/>
              <a:t>Constant over distance</a:t>
            </a:r>
          </a:p>
        </p:txBody>
      </p:sp>
      <p:pic>
        <p:nvPicPr>
          <p:cNvPr id="16388" name="Picture 4" descr="C:\My Documents\Glider\Wavelength.jpg"/>
          <p:cNvPicPr>
            <a:picLocks noChangeAspect="1" noChangeArrowheads="1"/>
          </p:cNvPicPr>
          <p:nvPr/>
        </p:nvPicPr>
        <p:blipFill>
          <a:blip r:embed="rId2" cstate="print"/>
          <a:srcRect/>
          <a:stretch>
            <a:fillRect/>
          </a:stretch>
        </p:blipFill>
        <p:spPr bwMode="auto">
          <a:xfrm>
            <a:off x="971600" y="3645024"/>
            <a:ext cx="7213823" cy="32129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8"/>
                                        </p:tgtEl>
                                        <p:attrNameLst>
                                          <p:attrName>style.visibility</p:attrName>
                                        </p:attrNameLst>
                                      </p:cBhvr>
                                      <p:to>
                                        <p:strVal val="visible"/>
                                      </p:to>
                                    </p:set>
                                    <p:anim calcmode="lin" valueType="num">
                                      <p:cBhvr additive="base">
                                        <p:cTn id="19" dur="500" fill="hold"/>
                                        <p:tgtEl>
                                          <p:spTgt spid="16388"/>
                                        </p:tgtEl>
                                        <p:attrNameLst>
                                          <p:attrName>ppt_x</p:attrName>
                                        </p:attrNameLst>
                                      </p:cBhvr>
                                      <p:tavLst>
                                        <p:tav tm="0">
                                          <p:val>
                                            <p:strVal val="#ppt_x"/>
                                          </p:val>
                                        </p:tav>
                                        <p:tav tm="100000">
                                          <p:val>
                                            <p:strVal val="#ppt_x"/>
                                          </p:val>
                                        </p:tav>
                                      </p:tavLst>
                                    </p:anim>
                                    <p:anim calcmode="lin" valueType="num">
                                      <p:cBhvr additive="base">
                                        <p:cTn id="20" dur="500" fill="hold"/>
                                        <p:tgtEl>
                                          <p:spTgt spid="16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371600" y="0"/>
            <a:ext cx="6324600" cy="1524000"/>
          </a:xfrm>
          <a:prstGeom prst="rect">
            <a:avLst/>
          </a:prstGeom>
          <a:noFill/>
          <a:ln w="9525">
            <a:noFill/>
            <a:miter lim="800000"/>
            <a:headEnd/>
            <a:tailEnd/>
          </a:ln>
        </p:spPr>
        <p:txBody>
          <a:bodyPr wrap="none" anchor="ctr"/>
          <a:lstStyle/>
          <a:p>
            <a:endParaRPr lang="en-CA" dirty="0"/>
          </a:p>
        </p:txBody>
      </p:sp>
      <p:sp>
        <p:nvSpPr>
          <p:cNvPr id="17411" name="Text Box 3"/>
          <p:cNvSpPr txBox="1">
            <a:spLocks noChangeArrowheads="1"/>
          </p:cNvSpPr>
          <p:nvPr/>
        </p:nvSpPr>
        <p:spPr bwMode="auto">
          <a:xfrm>
            <a:off x="685800" y="533400"/>
            <a:ext cx="7848600" cy="1431925"/>
          </a:xfrm>
          <a:prstGeom prst="rect">
            <a:avLst/>
          </a:prstGeom>
          <a:noFill/>
          <a:ln w="9525">
            <a:noFill/>
            <a:miter lim="800000"/>
            <a:headEnd/>
            <a:tailEnd/>
          </a:ln>
        </p:spPr>
        <p:txBody>
          <a:bodyPr>
            <a:spAutoFit/>
          </a:bodyPr>
          <a:lstStyle/>
          <a:p>
            <a:pPr algn="ctr">
              <a:spcBef>
                <a:spcPct val="50000"/>
              </a:spcBef>
            </a:pPr>
            <a:r>
              <a:rPr lang="en-US" sz="4400" b="1" dirty="0"/>
              <a:t>The crest is the highest part of the wave.</a:t>
            </a:r>
          </a:p>
        </p:txBody>
      </p:sp>
      <p:sp>
        <p:nvSpPr>
          <p:cNvPr id="17412" name="Text Box 4"/>
          <p:cNvSpPr txBox="1">
            <a:spLocks noChangeArrowheads="1"/>
          </p:cNvSpPr>
          <p:nvPr/>
        </p:nvSpPr>
        <p:spPr bwMode="auto">
          <a:xfrm>
            <a:off x="762000" y="4648200"/>
            <a:ext cx="7620000" cy="1431925"/>
          </a:xfrm>
          <a:prstGeom prst="rect">
            <a:avLst/>
          </a:prstGeom>
          <a:noFill/>
          <a:ln w="9525">
            <a:noFill/>
            <a:miter lim="800000"/>
            <a:headEnd/>
            <a:tailEnd/>
          </a:ln>
        </p:spPr>
        <p:txBody>
          <a:bodyPr>
            <a:spAutoFit/>
          </a:bodyPr>
          <a:lstStyle/>
          <a:p>
            <a:pPr algn="ctr">
              <a:spcBef>
                <a:spcPct val="50000"/>
              </a:spcBef>
            </a:pPr>
            <a:r>
              <a:rPr lang="en-US" sz="4400" b="1" dirty="0"/>
              <a:t>The trough is the lowest part of the wave.</a:t>
            </a:r>
          </a:p>
        </p:txBody>
      </p:sp>
      <p:pic>
        <p:nvPicPr>
          <p:cNvPr id="17" name="Picture 5" descr="C:\My Documents\Glider\wavess.jpg"/>
          <p:cNvPicPr>
            <a:picLocks noChangeAspect="1" noChangeArrowheads="1"/>
          </p:cNvPicPr>
          <p:nvPr/>
        </p:nvPicPr>
        <p:blipFill>
          <a:blip r:embed="rId2" cstate="print"/>
          <a:srcRect/>
          <a:stretch>
            <a:fillRect/>
          </a:stretch>
        </p:blipFill>
        <p:spPr bwMode="auto">
          <a:xfrm>
            <a:off x="395536" y="3037439"/>
            <a:ext cx="8458200" cy="901700"/>
          </a:xfrm>
          <a:prstGeom prst="rect">
            <a:avLst/>
          </a:prstGeom>
          <a:noFill/>
          <a:ln w="9525">
            <a:noFill/>
            <a:miter lim="800000"/>
            <a:headEnd/>
            <a:tailEnd/>
          </a:ln>
        </p:spPr>
      </p:pic>
      <p:grpSp>
        <p:nvGrpSpPr>
          <p:cNvPr id="18" name="Group 6"/>
          <p:cNvGrpSpPr>
            <a:grpSpLocks/>
          </p:cNvGrpSpPr>
          <p:nvPr/>
        </p:nvGrpSpPr>
        <p:grpSpPr bwMode="auto">
          <a:xfrm>
            <a:off x="2224336" y="3799439"/>
            <a:ext cx="1676400" cy="838200"/>
            <a:chOff x="1440" y="2352"/>
            <a:chExt cx="1056" cy="528"/>
          </a:xfrm>
        </p:grpSpPr>
        <p:sp>
          <p:nvSpPr>
            <p:cNvPr id="19" name="Text Box 7"/>
            <p:cNvSpPr txBox="1">
              <a:spLocks noChangeArrowheads="1"/>
            </p:cNvSpPr>
            <p:nvPr/>
          </p:nvSpPr>
          <p:spPr bwMode="auto">
            <a:xfrm>
              <a:off x="1440" y="2592"/>
              <a:ext cx="1056" cy="288"/>
            </a:xfrm>
            <a:prstGeom prst="rect">
              <a:avLst/>
            </a:prstGeom>
            <a:noFill/>
            <a:ln w="9525">
              <a:noFill/>
              <a:miter lim="800000"/>
              <a:headEnd/>
              <a:tailEnd/>
            </a:ln>
          </p:spPr>
          <p:txBody>
            <a:bodyPr>
              <a:spAutoFit/>
            </a:bodyPr>
            <a:lstStyle/>
            <a:p>
              <a:pPr>
                <a:spcBef>
                  <a:spcPct val="50000"/>
                </a:spcBef>
              </a:pPr>
              <a:r>
                <a:rPr lang="en-US" b="1" dirty="0">
                  <a:latin typeface="Times New Roman" pitchFamily="18" charset="0"/>
                </a:rPr>
                <a:t>TROUGH</a:t>
              </a:r>
            </a:p>
          </p:txBody>
        </p:sp>
        <p:sp>
          <p:nvSpPr>
            <p:cNvPr id="20" name="Line 8"/>
            <p:cNvSpPr>
              <a:spLocks noChangeShapeType="1"/>
            </p:cNvSpPr>
            <p:nvPr/>
          </p:nvSpPr>
          <p:spPr bwMode="auto">
            <a:xfrm flipV="1">
              <a:off x="1920" y="2352"/>
              <a:ext cx="0" cy="288"/>
            </a:xfrm>
            <a:prstGeom prst="line">
              <a:avLst/>
            </a:prstGeom>
            <a:noFill/>
            <a:ln w="28575">
              <a:solidFill>
                <a:srgbClr val="000000"/>
              </a:solidFill>
              <a:round/>
              <a:headEnd/>
              <a:tailEnd type="triangle" w="med" len="med"/>
            </a:ln>
          </p:spPr>
          <p:txBody>
            <a:bodyPr wrap="none" anchor="ctr"/>
            <a:lstStyle/>
            <a:p>
              <a:endParaRPr lang="en-US" dirty="0"/>
            </a:p>
          </p:txBody>
        </p:sp>
      </p:grpSp>
      <p:grpSp>
        <p:nvGrpSpPr>
          <p:cNvPr id="21" name="Group 9"/>
          <p:cNvGrpSpPr>
            <a:grpSpLocks/>
          </p:cNvGrpSpPr>
          <p:nvPr/>
        </p:nvGrpSpPr>
        <p:grpSpPr bwMode="auto">
          <a:xfrm>
            <a:off x="2910136" y="2275439"/>
            <a:ext cx="1219200" cy="914400"/>
            <a:chOff x="1872" y="1392"/>
            <a:chExt cx="768" cy="576"/>
          </a:xfrm>
        </p:grpSpPr>
        <p:sp>
          <p:nvSpPr>
            <p:cNvPr id="22" name="Text Box 10"/>
            <p:cNvSpPr txBox="1">
              <a:spLocks noChangeArrowheads="1"/>
            </p:cNvSpPr>
            <p:nvPr/>
          </p:nvSpPr>
          <p:spPr bwMode="auto">
            <a:xfrm>
              <a:off x="1872" y="1392"/>
              <a:ext cx="768" cy="288"/>
            </a:xfrm>
            <a:prstGeom prst="rect">
              <a:avLst/>
            </a:prstGeom>
            <a:noFill/>
            <a:ln w="9525">
              <a:noFill/>
              <a:miter lim="800000"/>
              <a:headEnd/>
              <a:tailEnd/>
            </a:ln>
          </p:spPr>
          <p:txBody>
            <a:bodyPr>
              <a:spAutoFit/>
            </a:bodyPr>
            <a:lstStyle/>
            <a:p>
              <a:pPr>
                <a:spcBef>
                  <a:spcPct val="50000"/>
                </a:spcBef>
              </a:pPr>
              <a:r>
                <a:rPr lang="en-US" b="1" dirty="0">
                  <a:latin typeface="Times New Roman" pitchFamily="18" charset="0"/>
                </a:rPr>
                <a:t>CREST</a:t>
              </a:r>
            </a:p>
          </p:txBody>
        </p:sp>
        <p:sp>
          <p:nvSpPr>
            <p:cNvPr id="23" name="Line 11"/>
            <p:cNvSpPr>
              <a:spLocks noChangeShapeType="1"/>
            </p:cNvSpPr>
            <p:nvPr/>
          </p:nvSpPr>
          <p:spPr bwMode="auto">
            <a:xfrm>
              <a:off x="2256" y="1632"/>
              <a:ext cx="0" cy="336"/>
            </a:xfrm>
            <a:prstGeom prst="line">
              <a:avLst/>
            </a:prstGeom>
            <a:noFill/>
            <a:ln w="28575">
              <a:solidFill>
                <a:srgbClr val="000000"/>
              </a:solidFill>
              <a:round/>
              <a:headEnd/>
              <a:tailEnd type="triangle" w="med" len="med"/>
            </a:ln>
          </p:spPr>
          <p:txBody>
            <a:bodyPr wrap="none" anchor="ct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 fill="hold"/>
                                        <p:tgtEl>
                                          <p:spTgt spid="17411"/>
                                        </p:tgtEl>
                                        <p:attrNameLst>
                                          <p:attrName>ppt_x</p:attrName>
                                        </p:attrNameLst>
                                      </p:cBhvr>
                                      <p:tavLst>
                                        <p:tav tm="0">
                                          <p:val>
                                            <p:strVal val="#ppt_x"/>
                                          </p:val>
                                        </p:tav>
                                        <p:tav tm="100000">
                                          <p:val>
                                            <p:strVal val="#ppt_x"/>
                                          </p:val>
                                        </p:tav>
                                      </p:tavLst>
                                    </p:anim>
                                    <p:anim calcmode="lin" valueType="num">
                                      <p:cBhvr additive="base">
                                        <p:cTn id="8" dur="500" fill="hold"/>
                                        <p:tgtEl>
                                          <p:spTgt spid="1741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2"/>
                                        </p:tgtEl>
                                        <p:attrNameLst>
                                          <p:attrName>style.visibility</p:attrName>
                                        </p:attrNameLst>
                                      </p:cBhvr>
                                      <p:to>
                                        <p:strVal val="visible"/>
                                      </p:to>
                                    </p:set>
                                    <p:anim calcmode="lin" valueType="num">
                                      <p:cBhvr additive="base">
                                        <p:cTn id="13" dur="500" fill="hold"/>
                                        <p:tgtEl>
                                          <p:spTgt spid="17412"/>
                                        </p:tgtEl>
                                        <p:attrNameLst>
                                          <p:attrName>ppt_x</p:attrName>
                                        </p:attrNameLst>
                                      </p:cBhvr>
                                      <p:tavLst>
                                        <p:tav tm="0">
                                          <p:val>
                                            <p:strVal val="#ppt_x"/>
                                          </p:val>
                                        </p:tav>
                                        <p:tav tm="100000">
                                          <p:val>
                                            <p:strVal val="#ppt_x"/>
                                          </p:val>
                                        </p:tav>
                                      </p:tavLst>
                                    </p:anim>
                                    <p:anim calcmode="lin" valueType="num">
                                      <p:cBhvr additive="base">
                                        <p:cTn id="14"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dissolve">
                                      <p:cBhvr>
                                        <p:cTn id="19" dur="5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499"/>
                                          </p:stCondLst>
                                        </p:cTn>
                                        <p:tgtEl>
                                          <p:spTgt spid="2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499"/>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utoUpdateAnimBg="0"/>
      <p:bldP spid="17412"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CA" smtClean="0"/>
              <a:t>Cycles</a:t>
            </a:r>
            <a:endParaRPr lang="en-CA" dirty="0"/>
          </a:p>
        </p:txBody>
      </p:sp>
      <p:sp>
        <p:nvSpPr>
          <p:cNvPr id="14" name="Content Placeholder 13"/>
          <p:cNvSpPr>
            <a:spLocks noGrp="1"/>
          </p:cNvSpPr>
          <p:nvPr>
            <p:ph idx="1"/>
          </p:nvPr>
        </p:nvSpPr>
        <p:spPr/>
        <p:txBody>
          <a:bodyPr/>
          <a:lstStyle/>
          <a:p>
            <a:r>
              <a:rPr lang="en-US" smtClean="0"/>
              <a:t>A cycle is one complete vibration from trough to trough or crest to crest.</a:t>
            </a:r>
          </a:p>
          <a:p>
            <a:endParaRPr lang="en-CA" dirty="0"/>
          </a:p>
        </p:txBody>
      </p:sp>
      <p:pic>
        <p:nvPicPr>
          <p:cNvPr id="18437" name="Picture 5" descr="C:\My Documents\Glider\wavesss.jpg"/>
          <p:cNvPicPr>
            <a:picLocks noChangeAspect="1" noChangeArrowheads="1"/>
          </p:cNvPicPr>
          <p:nvPr/>
        </p:nvPicPr>
        <p:blipFill>
          <a:blip r:embed="rId3" cstate="print"/>
          <a:srcRect/>
          <a:stretch>
            <a:fillRect/>
          </a:stretch>
        </p:blipFill>
        <p:spPr bwMode="auto">
          <a:xfrm>
            <a:off x="0" y="3573016"/>
            <a:ext cx="9016650" cy="1512168"/>
          </a:xfrm>
          <a:prstGeom prst="rect">
            <a:avLst/>
          </a:prstGeom>
          <a:noFill/>
          <a:ln w="9525">
            <a:noFill/>
            <a:miter lim="800000"/>
            <a:headEnd/>
            <a:tailEnd/>
          </a:ln>
        </p:spPr>
      </p:pic>
      <p:grpSp>
        <p:nvGrpSpPr>
          <p:cNvPr id="2" name="Group 23"/>
          <p:cNvGrpSpPr>
            <a:grpSpLocks/>
          </p:cNvGrpSpPr>
          <p:nvPr/>
        </p:nvGrpSpPr>
        <p:grpSpPr bwMode="auto">
          <a:xfrm>
            <a:off x="2915816" y="3429000"/>
            <a:ext cx="2016224" cy="457200"/>
            <a:chOff x="1920" y="2160"/>
            <a:chExt cx="1056" cy="288"/>
          </a:xfrm>
        </p:grpSpPr>
        <p:sp>
          <p:nvSpPr>
            <p:cNvPr id="19462" name="Line 6"/>
            <p:cNvSpPr>
              <a:spLocks noChangeShapeType="1"/>
            </p:cNvSpPr>
            <p:nvPr/>
          </p:nvSpPr>
          <p:spPr bwMode="auto">
            <a:xfrm>
              <a:off x="1920" y="2208"/>
              <a:ext cx="0" cy="192"/>
            </a:xfrm>
            <a:prstGeom prst="line">
              <a:avLst/>
            </a:prstGeom>
            <a:noFill/>
            <a:ln w="57150">
              <a:solidFill>
                <a:srgbClr val="000000"/>
              </a:solidFill>
              <a:round/>
              <a:headEnd/>
              <a:tailEnd/>
            </a:ln>
          </p:spPr>
          <p:txBody>
            <a:bodyPr wrap="none" anchor="ctr"/>
            <a:lstStyle/>
            <a:p>
              <a:endParaRPr lang="en-US" dirty="0"/>
            </a:p>
          </p:txBody>
        </p:sp>
        <p:sp>
          <p:nvSpPr>
            <p:cNvPr id="19463" name="Line 7"/>
            <p:cNvSpPr>
              <a:spLocks noChangeShapeType="1"/>
            </p:cNvSpPr>
            <p:nvPr/>
          </p:nvSpPr>
          <p:spPr bwMode="auto">
            <a:xfrm flipV="1">
              <a:off x="2976" y="2208"/>
              <a:ext cx="0" cy="240"/>
            </a:xfrm>
            <a:prstGeom prst="line">
              <a:avLst/>
            </a:prstGeom>
            <a:noFill/>
            <a:ln w="57150">
              <a:solidFill>
                <a:srgbClr val="000000"/>
              </a:solidFill>
              <a:round/>
              <a:headEnd/>
              <a:tailEnd/>
            </a:ln>
          </p:spPr>
          <p:txBody>
            <a:bodyPr wrap="none" anchor="ctr"/>
            <a:lstStyle/>
            <a:p>
              <a:endParaRPr lang="en-US" dirty="0"/>
            </a:p>
          </p:txBody>
        </p:sp>
        <p:sp>
          <p:nvSpPr>
            <p:cNvPr id="19464" name="Text Box 8"/>
            <p:cNvSpPr txBox="1">
              <a:spLocks noChangeArrowheads="1"/>
            </p:cNvSpPr>
            <p:nvPr/>
          </p:nvSpPr>
          <p:spPr bwMode="auto">
            <a:xfrm>
              <a:off x="2064" y="2160"/>
              <a:ext cx="768" cy="288"/>
            </a:xfrm>
            <a:prstGeom prst="rect">
              <a:avLst/>
            </a:prstGeom>
            <a:noFill/>
            <a:ln w="9525">
              <a:noFill/>
              <a:miter lim="800000"/>
              <a:headEnd/>
              <a:tailEnd/>
            </a:ln>
          </p:spPr>
          <p:txBody>
            <a:bodyPr>
              <a:spAutoFit/>
            </a:bodyPr>
            <a:lstStyle/>
            <a:p>
              <a:pPr algn="ctr">
                <a:spcBef>
                  <a:spcPct val="50000"/>
                </a:spcBef>
              </a:pPr>
              <a:r>
                <a:rPr lang="en-US" b="1" dirty="0">
                  <a:solidFill>
                    <a:srgbClr val="000000"/>
                  </a:solidFill>
                  <a:latin typeface="Times New Roman" pitchFamily="18" charset="0"/>
                </a:rPr>
                <a:t>Cycle</a:t>
              </a:r>
            </a:p>
          </p:txBody>
        </p:sp>
        <p:sp>
          <p:nvSpPr>
            <p:cNvPr id="19465" name="Line 9"/>
            <p:cNvSpPr>
              <a:spLocks noChangeShapeType="1"/>
            </p:cNvSpPr>
            <p:nvPr/>
          </p:nvSpPr>
          <p:spPr bwMode="auto">
            <a:xfrm flipH="1">
              <a:off x="1920" y="2304"/>
              <a:ext cx="240" cy="0"/>
            </a:xfrm>
            <a:prstGeom prst="line">
              <a:avLst/>
            </a:prstGeom>
            <a:noFill/>
            <a:ln w="19050">
              <a:solidFill>
                <a:srgbClr val="000000"/>
              </a:solidFill>
              <a:round/>
              <a:headEnd/>
              <a:tailEnd type="triangle" w="med" len="med"/>
            </a:ln>
          </p:spPr>
          <p:txBody>
            <a:bodyPr wrap="none" anchor="ctr"/>
            <a:lstStyle/>
            <a:p>
              <a:endParaRPr lang="en-US" dirty="0"/>
            </a:p>
          </p:txBody>
        </p:sp>
        <p:sp>
          <p:nvSpPr>
            <p:cNvPr id="19466" name="Line 10"/>
            <p:cNvSpPr>
              <a:spLocks noChangeShapeType="1"/>
            </p:cNvSpPr>
            <p:nvPr/>
          </p:nvSpPr>
          <p:spPr bwMode="auto">
            <a:xfrm>
              <a:off x="2736" y="2304"/>
              <a:ext cx="240" cy="0"/>
            </a:xfrm>
            <a:prstGeom prst="line">
              <a:avLst/>
            </a:prstGeom>
            <a:noFill/>
            <a:ln w="19050">
              <a:solidFill>
                <a:srgbClr val="000000"/>
              </a:solidFill>
              <a:round/>
              <a:headEnd/>
              <a:tailEnd type="triangle" w="med" len="med"/>
            </a:ln>
          </p:spPr>
          <p:txBody>
            <a:bodyPr wrap="none" anchor="ct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dissolve">
                                      <p:cBhvr>
                                        <p:cTn id="7" dur="500"/>
                                        <p:tgtEl>
                                          <p:spTgt spid="1843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Wake Turbulence</a:t>
            </a:r>
            <a:endParaRPr lang="en-US" dirty="0" smtClean="0"/>
          </a:p>
        </p:txBody>
      </p:sp>
      <p:sp>
        <p:nvSpPr>
          <p:cNvPr id="3075" name="Content Placeholder 4"/>
          <p:cNvSpPr>
            <a:spLocks noGrp="1"/>
          </p:cNvSpPr>
          <p:nvPr>
            <p:ph idx="1"/>
          </p:nvPr>
        </p:nvSpPr>
        <p:spPr>
          <a:xfrm>
            <a:off x="685800" y="1981200"/>
            <a:ext cx="7772400" cy="4876800"/>
          </a:xfrm>
        </p:spPr>
        <p:txBody>
          <a:bodyPr>
            <a:normAutofit fontScale="92500"/>
          </a:bodyPr>
          <a:lstStyle/>
          <a:p>
            <a:r>
              <a:rPr lang="en-US" dirty="0" smtClean="0"/>
              <a:t>As the lift producing airfoil passes through the air, the air rolls up and back each wing tip producing two distinct counter rotating vortices, one trailing each wing tip.</a:t>
            </a:r>
          </a:p>
          <a:p>
            <a:r>
              <a:rPr lang="en-US" dirty="0" smtClean="0"/>
              <a:t>The intensity of the turbulence within these vortices is directly proportional to its weight and inversely proportional to its wing span and speed of the airplane.</a:t>
            </a:r>
          </a:p>
          <a:p>
            <a:r>
              <a:rPr lang="en-US" dirty="0" smtClean="0"/>
              <a:t>In cold air the vortices can be expected to be more severe.</a:t>
            </a:r>
            <a:endParaRPr lang="en-CA"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533400" y="2209800"/>
            <a:ext cx="8153400" cy="461963"/>
          </a:xfrm>
          <a:prstGeom prst="rect">
            <a:avLst/>
          </a:prstGeom>
          <a:noFill/>
          <a:ln w="9525">
            <a:noFill/>
            <a:miter lim="800000"/>
            <a:headEnd/>
            <a:tailEnd/>
          </a:ln>
        </p:spPr>
        <p:txBody>
          <a:bodyPr>
            <a:spAutoFit/>
          </a:bodyPr>
          <a:lstStyle/>
          <a:p>
            <a:pPr>
              <a:spcBef>
                <a:spcPct val="50000"/>
              </a:spcBef>
            </a:pPr>
            <a:endParaRPr lang="en-US" dirty="0">
              <a:solidFill>
                <a:schemeClr val="tx2"/>
              </a:solidFill>
            </a:endParaRPr>
          </a:p>
        </p:txBody>
      </p:sp>
      <p:sp>
        <p:nvSpPr>
          <p:cNvPr id="20483" name="Title 5"/>
          <p:cNvSpPr>
            <a:spLocks noGrp="1"/>
          </p:cNvSpPr>
          <p:nvPr>
            <p:ph type="title"/>
          </p:nvPr>
        </p:nvSpPr>
        <p:spPr/>
        <p:txBody>
          <a:bodyPr/>
          <a:lstStyle/>
          <a:p>
            <a:r>
              <a:rPr lang="en-US" smtClean="0"/>
              <a:t>Frequency</a:t>
            </a:r>
            <a:endParaRPr lang="en-US" dirty="0" smtClean="0"/>
          </a:p>
        </p:txBody>
      </p:sp>
      <p:sp>
        <p:nvSpPr>
          <p:cNvPr id="20484" name="Content Placeholder 6"/>
          <p:cNvSpPr>
            <a:spLocks noGrp="1"/>
          </p:cNvSpPr>
          <p:nvPr>
            <p:ph idx="1"/>
          </p:nvPr>
        </p:nvSpPr>
        <p:spPr/>
        <p:txBody>
          <a:bodyPr/>
          <a:lstStyle/>
          <a:p>
            <a:r>
              <a:rPr lang="en-US" smtClean="0"/>
              <a:t>Frequency is number of cycles per second</a:t>
            </a:r>
          </a:p>
          <a:p>
            <a:r>
              <a:rPr lang="en-US" smtClean="0"/>
              <a:t>Hertz is a measurement of frequency equivalent to one cycle per second</a:t>
            </a:r>
          </a:p>
          <a:p>
            <a:r>
              <a:rPr lang="en-US" smtClean="0"/>
              <a:t>Most aviation frequencies are measured in kilohertz (KHz) or megahertz (MHz)</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nodePh="1">
                                  <p:stCondLst>
                                    <p:cond delay="0"/>
                                  </p:stCondLst>
                                  <p:endCondLst>
                                    <p:cond evt="begin" delay="0">
                                      <p:tn val="5"/>
                                    </p:cond>
                                  </p:end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t>Low and Medium Frequencies</a:t>
            </a:r>
            <a:endParaRPr lang="en-US" dirty="0" smtClean="0"/>
          </a:p>
        </p:txBody>
      </p:sp>
      <p:sp>
        <p:nvSpPr>
          <p:cNvPr id="21507" name="Content Placeholder 3"/>
          <p:cNvSpPr>
            <a:spLocks noGrp="1"/>
          </p:cNvSpPr>
          <p:nvPr>
            <p:ph idx="1"/>
          </p:nvPr>
        </p:nvSpPr>
        <p:spPr/>
        <p:txBody>
          <a:bodyPr/>
          <a:lstStyle/>
          <a:p>
            <a:r>
              <a:rPr lang="en-US" smtClean="0"/>
              <a:t>Frequencies between 200KHz and 535KHz are known as low or medium frequencies (LF/MF)</a:t>
            </a:r>
          </a:p>
          <a:p>
            <a:r>
              <a:rPr lang="en-US" smtClean="0"/>
              <a:t>Commercial broadcasts, radio stations, and navigation beacons such as NDB’s all transmit on low or medium frequencies.</a:t>
            </a:r>
          </a:p>
          <a:p>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High Frequencies</a:t>
            </a:r>
            <a:endParaRPr lang="en-US" dirty="0" smtClean="0"/>
          </a:p>
        </p:txBody>
      </p:sp>
      <p:sp>
        <p:nvSpPr>
          <p:cNvPr id="22531" name="Content Placeholder 3"/>
          <p:cNvSpPr>
            <a:spLocks noGrp="1"/>
          </p:cNvSpPr>
          <p:nvPr>
            <p:ph idx="1"/>
          </p:nvPr>
        </p:nvSpPr>
        <p:spPr/>
        <p:txBody>
          <a:bodyPr/>
          <a:lstStyle/>
          <a:p>
            <a:r>
              <a:rPr lang="en-US" smtClean="0"/>
              <a:t>Frequencies between 2,500KHz and 30,000KHz are known as high frequencies (HF) (3-30MHz)</a:t>
            </a:r>
          </a:p>
          <a:p>
            <a:r>
              <a:rPr lang="en-US" smtClean="0"/>
              <a:t>They are used for communication over long distances</a:t>
            </a:r>
          </a:p>
          <a:p>
            <a:r>
              <a:rPr lang="en-US" smtClean="0"/>
              <a:t>Often used in the far north and during oceanic operations</a:t>
            </a:r>
          </a:p>
          <a:p>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Very High Frequencies</a:t>
            </a:r>
            <a:endParaRPr lang="en-US" dirty="0" smtClean="0"/>
          </a:p>
        </p:txBody>
      </p:sp>
      <p:sp>
        <p:nvSpPr>
          <p:cNvPr id="23555" name="Content Placeholder 3"/>
          <p:cNvSpPr>
            <a:spLocks noGrp="1"/>
          </p:cNvSpPr>
          <p:nvPr>
            <p:ph idx="1"/>
          </p:nvPr>
        </p:nvSpPr>
        <p:spPr/>
        <p:txBody>
          <a:bodyPr/>
          <a:lstStyle/>
          <a:p>
            <a:r>
              <a:rPr lang="en-US" smtClean="0"/>
              <a:t>Frequencies between 30MHz and 300MHz are known as very high frequencies (VHF)</a:t>
            </a:r>
          </a:p>
          <a:p>
            <a:r>
              <a:rPr lang="en-US" smtClean="0"/>
              <a:t>They are used for most civil aircraft communications</a:t>
            </a:r>
          </a:p>
          <a:p>
            <a:r>
              <a:rPr lang="en-US" smtClean="0"/>
              <a:t>The civil aviation navigation band is 108-117.95 MHz</a:t>
            </a:r>
          </a:p>
          <a:p>
            <a:r>
              <a:rPr lang="en-US" smtClean="0"/>
              <a:t>The civil aviation communication band is 118-136 MHz </a:t>
            </a: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Ultra High Frequency</a:t>
            </a:r>
            <a:endParaRPr lang="en-US" dirty="0" smtClean="0"/>
          </a:p>
        </p:txBody>
      </p:sp>
      <p:sp>
        <p:nvSpPr>
          <p:cNvPr id="5" name="Content Placeholder 4"/>
          <p:cNvSpPr>
            <a:spLocks noGrp="1"/>
          </p:cNvSpPr>
          <p:nvPr>
            <p:ph idx="1"/>
          </p:nvPr>
        </p:nvSpPr>
        <p:spPr/>
        <p:txBody>
          <a:bodyPr/>
          <a:lstStyle/>
          <a:p>
            <a:r>
              <a:rPr lang="en-US" smtClean="0"/>
              <a:t>Frequencies between 300MHz and 3000MHz are known as ultra high frequencies (UHF)</a:t>
            </a:r>
          </a:p>
          <a:p>
            <a:r>
              <a:rPr lang="en-US" smtClean="0"/>
              <a:t>These frequencies are used by the military and the government for navigation and communication</a:t>
            </a:r>
            <a:endParaRPr lang="en-US" dirty="0" smtClean="0"/>
          </a:p>
        </p:txBody>
      </p:sp>
      <p:pic>
        <p:nvPicPr>
          <p:cNvPr id="23556" name="Picture 4" descr="C:\My Documents\Glider\Waves.jpg"/>
          <p:cNvPicPr>
            <a:picLocks noChangeAspect="1" noChangeArrowheads="1"/>
          </p:cNvPicPr>
          <p:nvPr/>
        </p:nvPicPr>
        <p:blipFill>
          <a:blip r:embed="rId2" cstate="print"/>
          <a:srcRect/>
          <a:stretch>
            <a:fillRect/>
          </a:stretch>
        </p:blipFill>
        <p:spPr bwMode="auto">
          <a:xfrm>
            <a:off x="1115616" y="5472112"/>
            <a:ext cx="6553200" cy="13858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box(in)">
                                      <p:cBhvr>
                                        <p:cTn id="7"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Ground Waves</a:t>
            </a:r>
            <a:endParaRPr lang="en-US" dirty="0" smtClean="0"/>
          </a:p>
        </p:txBody>
      </p:sp>
      <p:sp>
        <p:nvSpPr>
          <p:cNvPr id="5" name="Content Placeholder 4"/>
          <p:cNvSpPr>
            <a:spLocks noGrp="1"/>
          </p:cNvSpPr>
          <p:nvPr>
            <p:ph idx="1"/>
          </p:nvPr>
        </p:nvSpPr>
        <p:spPr/>
        <p:txBody>
          <a:bodyPr/>
          <a:lstStyle/>
          <a:p>
            <a:r>
              <a:rPr lang="en-US" smtClean="0"/>
              <a:t>Ground waves travel along the surface of the earth and can be attenuated or completely blocked by obstacles </a:t>
            </a:r>
          </a:p>
          <a:p>
            <a:endParaRPr lang="en-CA" dirty="0"/>
          </a:p>
        </p:txBody>
      </p:sp>
      <p:pic>
        <p:nvPicPr>
          <p:cNvPr id="24580" name="Picture 4" descr="C:\Capt MacAulay\Untitled-5.jpg"/>
          <p:cNvPicPr>
            <a:picLocks noChangeAspect="1" noChangeArrowheads="1"/>
          </p:cNvPicPr>
          <p:nvPr/>
        </p:nvPicPr>
        <p:blipFill>
          <a:blip r:embed="rId3" cstate="print"/>
          <a:srcRect/>
          <a:stretch>
            <a:fillRect/>
          </a:stretch>
        </p:blipFill>
        <p:spPr bwMode="auto">
          <a:xfrm>
            <a:off x="1619672" y="3454540"/>
            <a:ext cx="5859760" cy="34034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dissolve">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Sky Waves</a:t>
            </a:r>
            <a:endParaRPr lang="en-US" dirty="0" smtClean="0"/>
          </a:p>
        </p:txBody>
      </p:sp>
      <p:sp>
        <p:nvSpPr>
          <p:cNvPr id="5" name="Content Placeholder 4"/>
          <p:cNvSpPr>
            <a:spLocks noGrp="1"/>
          </p:cNvSpPr>
          <p:nvPr>
            <p:ph idx="1"/>
          </p:nvPr>
        </p:nvSpPr>
        <p:spPr/>
        <p:txBody>
          <a:bodyPr/>
          <a:lstStyle/>
          <a:p>
            <a:pPr lvl="1"/>
            <a:r>
              <a:rPr lang="en-US" smtClean="0"/>
              <a:t>Sky waves travel upward into the air and are reflected back to the surface by the ionosphere. </a:t>
            </a:r>
          </a:p>
          <a:p>
            <a:endParaRPr lang="en-CA" dirty="0"/>
          </a:p>
        </p:txBody>
      </p:sp>
      <p:pic>
        <p:nvPicPr>
          <p:cNvPr id="25604" name="Picture 4" descr="C:\Capt MacAulay\Untitled-56.jpg"/>
          <p:cNvPicPr>
            <a:picLocks noChangeAspect="1" noChangeArrowheads="1"/>
          </p:cNvPicPr>
          <p:nvPr/>
        </p:nvPicPr>
        <p:blipFill>
          <a:blip r:embed="rId3" cstate="print"/>
          <a:srcRect/>
          <a:stretch>
            <a:fillRect/>
          </a:stretch>
        </p:blipFill>
        <p:spPr bwMode="auto">
          <a:xfrm>
            <a:off x="1619672" y="3342679"/>
            <a:ext cx="6054824" cy="351532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dissolve">
                                      <p:cBhvr>
                                        <p:cTn id="7"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t>Skip Zone</a:t>
            </a:r>
            <a:endParaRPr lang="en-US" dirty="0" smtClean="0"/>
          </a:p>
        </p:txBody>
      </p:sp>
      <p:sp>
        <p:nvSpPr>
          <p:cNvPr id="9" name="Content Placeholder 8"/>
          <p:cNvSpPr>
            <a:spLocks noGrp="1"/>
          </p:cNvSpPr>
          <p:nvPr>
            <p:ph idx="1"/>
          </p:nvPr>
        </p:nvSpPr>
        <p:spPr/>
        <p:txBody>
          <a:bodyPr/>
          <a:lstStyle/>
          <a:p>
            <a:r>
              <a:rPr lang="en-US" smtClean="0"/>
              <a:t>Skip zone is an area located between the end of the ground waves and the start of the sky waves</a:t>
            </a:r>
          </a:p>
          <a:p>
            <a:r>
              <a:rPr lang="en-US" smtClean="0"/>
              <a:t>Transmissions here can be very erratic or unreadable </a:t>
            </a:r>
            <a:endParaRPr lang="en-US" dirty="0" smtClean="0"/>
          </a:p>
        </p:txBody>
      </p:sp>
      <p:pic>
        <p:nvPicPr>
          <p:cNvPr id="26628" name="Picture 4" descr="C:\Capt MacAulay\Untitled-6.jpg"/>
          <p:cNvPicPr>
            <a:picLocks noChangeAspect="1" noChangeArrowheads="1"/>
          </p:cNvPicPr>
          <p:nvPr/>
        </p:nvPicPr>
        <p:blipFill>
          <a:blip r:embed="rId3" cstate="print"/>
          <a:srcRect/>
          <a:stretch>
            <a:fillRect/>
          </a:stretch>
        </p:blipFill>
        <p:spPr bwMode="auto">
          <a:xfrm>
            <a:off x="3707904" y="4379912"/>
            <a:ext cx="4267200" cy="2478088"/>
          </a:xfrm>
          <a:prstGeom prst="rect">
            <a:avLst/>
          </a:prstGeom>
          <a:noFill/>
          <a:ln w="9525">
            <a:noFill/>
            <a:miter lim="800000"/>
            <a:headEnd/>
            <a:tailEnd/>
          </a:ln>
        </p:spPr>
      </p:pic>
      <p:grpSp>
        <p:nvGrpSpPr>
          <p:cNvPr id="2" name="Group 23"/>
          <p:cNvGrpSpPr>
            <a:grpSpLocks/>
          </p:cNvGrpSpPr>
          <p:nvPr/>
        </p:nvGrpSpPr>
        <p:grpSpPr bwMode="auto">
          <a:xfrm>
            <a:off x="6444208" y="5661248"/>
            <a:ext cx="2362200" cy="685800"/>
            <a:chOff x="3312" y="3072"/>
            <a:chExt cx="1488" cy="432"/>
          </a:xfrm>
        </p:grpSpPr>
        <p:sp>
          <p:nvSpPr>
            <p:cNvPr id="27654" name="Text Box 6"/>
            <p:cNvSpPr txBox="1">
              <a:spLocks noChangeArrowheads="1"/>
            </p:cNvSpPr>
            <p:nvPr/>
          </p:nvSpPr>
          <p:spPr bwMode="auto">
            <a:xfrm>
              <a:off x="3984" y="3072"/>
              <a:ext cx="816" cy="192"/>
            </a:xfrm>
            <a:prstGeom prst="rect">
              <a:avLst/>
            </a:prstGeom>
            <a:noFill/>
            <a:ln w="9525">
              <a:noFill/>
              <a:miter lim="800000"/>
              <a:headEnd/>
              <a:tailEnd/>
            </a:ln>
          </p:spPr>
          <p:txBody>
            <a:bodyPr>
              <a:spAutoFit/>
            </a:bodyPr>
            <a:lstStyle/>
            <a:p>
              <a:pPr>
                <a:spcBef>
                  <a:spcPct val="50000"/>
                </a:spcBef>
              </a:pPr>
              <a:r>
                <a:rPr lang="en-US" sz="1400" b="1" dirty="0">
                  <a:solidFill>
                    <a:srgbClr val="FF3300"/>
                  </a:solidFill>
                </a:rPr>
                <a:t>Skip Zone</a:t>
              </a:r>
            </a:p>
          </p:txBody>
        </p:sp>
        <p:sp>
          <p:nvSpPr>
            <p:cNvPr id="27655" name="Line 7"/>
            <p:cNvSpPr>
              <a:spLocks noChangeShapeType="1"/>
            </p:cNvSpPr>
            <p:nvPr/>
          </p:nvSpPr>
          <p:spPr bwMode="auto">
            <a:xfrm flipH="1">
              <a:off x="3648" y="3168"/>
              <a:ext cx="336" cy="240"/>
            </a:xfrm>
            <a:prstGeom prst="line">
              <a:avLst/>
            </a:prstGeom>
            <a:noFill/>
            <a:ln w="9525">
              <a:solidFill>
                <a:srgbClr val="FF3300"/>
              </a:solidFill>
              <a:round/>
              <a:headEnd/>
              <a:tailEnd type="triangle" w="med" len="med"/>
            </a:ln>
          </p:spPr>
          <p:txBody>
            <a:bodyPr/>
            <a:lstStyle/>
            <a:p>
              <a:endParaRPr lang="en-US" dirty="0"/>
            </a:p>
          </p:txBody>
        </p:sp>
        <p:sp>
          <p:nvSpPr>
            <p:cNvPr id="27656" name="Freeform 22"/>
            <p:cNvSpPr>
              <a:spLocks/>
            </p:cNvSpPr>
            <p:nvPr/>
          </p:nvSpPr>
          <p:spPr bwMode="auto">
            <a:xfrm>
              <a:off x="3312" y="3360"/>
              <a:ext cx="480" cy="144"/>
            </a:xfrm>
            <a:custGeom>
              <a:avLst/>
              <a:gdLst>
                <a:gd name="T0" fmla="*/ 0 w 480"/>
                <a:gd name="T1" fmla="*/ 0 h 144"/>
                <a:gd name="T2" fmla="*/ 240 w 480"/>
                <a:gd name="T3" fmla="*/ 48 h 144"/>
                <a:gd name="T4" fmla="*/ 480 w 480"/>
                <a:gd name="T5" fmla="*/ 144 h 144"/>
                <a:gd name="T6" fmla="*/ 0 60000 65536"/>
                <a:gd name="T7" fmla="*/ 0 60000 65536"/>
                <a:gd name="T8" fmla="*/ 0 60000 65536"/>
                <a:gd name="T9" fmla="*/ 0 w 480"/>
                <a:gd name="T10" fmla="*/ 0 h 144"/>
                <a:gd name="T11" fmla="*/ 480 w 480"/>
                <a:gd name="T12" fmla="*/ 144 h 144"/>
              </a:gdLst>
              <a:ahLst/>
              <a:cxnLst>
                <a:cxn ang="T6">
                  <a:pos x="T0" y="T1"/>
                </a:cxn>
                <a:cxn ang="T7">
                  <a:pos x="T2" y="T3"/>
                </a:cxn>
                <a:cxn ang="T8">
                  <a:pos x="T4" y="T5"/>
                </a:cxn>
              </a:cxnLst>
              <a:rect l="T9" t="T10" r="T11" b="T12"/>
              <a:pathLst>
                <a:path w="480" h="144">
                  <a:moveTo>
                    <a:pt x="0" y="0"/>
                  </a:moveTo>
                  <a:cubicBezTo>
                    <a:pt x="80" y="12"/>
                    <a:pt x="160" y="24"/>
                    <a:pt x="240" y="48"/>
                  </a:cubicBezTo>
                  <a:cubicBezTo>
                    <a:pt x="320" y="72"/>
                    <a:pt x="440" y="128"/>
                    <a:pt x="480" y="144"/>
                  </a:cubicBezTo>
                </a:path>
              </a:pathLst>
            </a:custGeom>
            <a:noFill/>
            <a:ln w="38100" cap="rnd">
              <a:solidFill>
                <a:srgbClr val="FF0000"/>
              </a:solidFill>
              <a:prstDash val="sysDot"/>
              <a:round/>
              <a:headEnd/>
              <a:tailEnd/>
            </a:ln>
          </p:spPr>
          <p:txBody>
            <a:bodyPr wrap="none" anchor="ctr"/>
            <a:lstStyle/>
            <a:p>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dissolve">
                                      <p:cBhvr>
                                        <p:cTn id="7" dur="500"/>
                                        <p:tgtEl>
                                          <p:spTgt spid="2662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Line of Sight</a:t>
            </a:r>
            <a:endParaRPr lang="en-US" dirty="0" smtClean="0"/>
          </a:p>
        </p:txBody>
      </p:sp>
      <p:sp>
        <p:nvSpPr>
          <p:cNvPr id="28675" name="Content Placeholder 3"/>
          <p:cNvSpPr>
            <a:spLocks noGrp="1"/>
          </p:cNvSpPr>
          <p:nvPr>
            <p:ph idx="1"/>
          </p:nvPr>
        </p:nvSpPr>
        <p:spPr/>
        <p:txBody>
          <a:bodyPr/>
          <a:lstStyle/>
          <a:p>
            <a:r>
              <a:rPr lang="en-US" smtClean="0"/>
              <a:t>VHF/UHF radio waves travel in a straight line through the air</a:t>
            </a:r>
          </a:p>
          <a:p>
            <a:r>
              <a:rPr lang="en-US" smtClean="0"/>
              <a:t>Therefore, an aircraft must be able to “see” the station in order to receive their transmission</a:t>
            </a:r>
          </a:p>
          <a:p>
            <a:r>
              <a:rPr lang="en-US" smtClean="0"/>
              <a:t>This is known as “line of sight”.</a:t>
            </a:r>
          </a:p>
          <a:p>
            <a:endParaRPr lang="en-US"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Emergencies</a:t>
            </a:r>
            <a:endParaRPr lang="en-US" dirty="0" smtClean="0"/>
          </a:p>
        </p:txBody>
      </p:sp>
      <p:sp>
        <p:nvSpPr>
          <p:cNvPr id="28675" name="Rectangle 3"/>
          <p:cNvSpPr>
            <a:spLocks noGrp="1" noChangeArrowheads="1"/>
          </p:cNvSpPr>
          <p:nvPr>
            <p:ph type="body" idx="1"/>
          </p:nvPr>
        </p:nvSpPr>
        <p:spPr>
          <a:xfrm>
            <a:off x="685800" y="1628800"/>
            <a:ext cx="7772400" cy="4467200"/>
          </a:xfrm>
        </p:spPr>
        <p:txBody>
          <a:bodyPr/>
          <a:lstStyle/>
          <a:p>
            <a:r>
              <a:rPr lang="en-US" dirty="0" smtClean="0"/>
              <a:t>The VHF emergency frequency is 121.50MHz</a:t>
            </a:r>
          </a:p>
          <a:p>
            <a:endParaRPr lang="en-US" dirty="0" smtClean="0"/>
          </a:p>
          <a:p>
            <a:pPr marL="342900" lvl="1" indent="-342900">
              <a:buFontTx/>
              <a:buChar char="•"/>
            </a:pPr>
            <a:r>
              <a:rPr lang="en-US" dirty="0"/>
              <a:t>Distress calls should be used only when the flight is threatened by grave or imminent danger and requires immediate </a:t>
            </a:r>
            <a:r>
              <a:rPr lang="en-US" dirty="0" smtClean="0"/>
              <a:t>assistance</a:t>
            </a:r>
            <a:endParaRPr lang="en-US" dirty="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675">
                                            <p:txEl>
                                              <p:pRg st="2" end="2"/>
                                            </p:txEl>
                                          </p:spTgt>
                                        </p:tgtEl>
                                        <p:attrNameLst>
                                          <p:attrName>style.visibility</p:attrName>
                                        </p:attrNameLst>
                                      </p:cBhvr>
                                      <p:to>
                                        <p:strVal val="visible"/>
                                      </p:to>
                                    </p:set>
                                    <p:anim calcmode="lin" valueType="num">
                                      <p:cBhvr additive="base">
                                        <p:cTn id="11"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pic>
        <p:nvPicPr>
          <p:cNvPr id="4" name="Picture 3" descr="C:\My Documents\vortices.jpg"/>
          <p:cNvPicPr>
            <a:picLocks noChangeAspect="1" noChangeArrowheads="1"/>
          </p:cNvPicPr>
          <p:nvPr/>
        </p:nvPicPr>
        <p:blipFill>
          <a:blip r:embed="rId2" cstate="print"/>
          <a:srcRect/>
          <a:stretch>
            <a:fillRect/>
          </a:stretch>
        </p:blipFill>
        <p:spPr bwMode="auto">
          <a:xfrm>
            <a:off x="694556" y="1168896"/>
            <a:ext cx="7817518" cy="4784159"/>
          </a:xfrm>
          <a:prstGeom prst="rect">
            <a:avLst/>
          </a:prstGeom>
          <a:noFill/>
          <a:ln w="9525">
            <a:noFill/>
            <a:miter lim="800000"/>
            <a:headEnd/>
            <a:tailEnd/>
          </a:ln>
        </p:spPr>
      </p:pic>
    </p:spTree>
    <p:extLst>
      <p:ext uri="{BB962C8B-B14F-4D97-AF65-F5344CB8AC3E}">
        <p14:creationId xmlns:p14="http://schemas.microsoft.com/office/powerpoint/2010/main" xmlns="" val="3023653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Emergencies</a:t>
            </a:r>
            <a:endParaRPr lang="en-CA" dirty="0"/>
          </a:p>
        </p:txBody>
      </p:sp>
      <p:sp>
        <p:nvSpPr>
          <p:cNvPr id="3" name="Content Placeholder 2"/>
          <p:cNvSpPr>
            <a:spLocks noGrp="1"/>
          </p:cNvSpPr>
          <p:nvPr>
            <p:ph idx="1"/>
          </p:nvPr>
        </p:nvSpPr>
        <p:spPr/>
        <p:txBody>
          <a:bodyPr/>
          <a:lstStyle/>
          <a:p>
            <a:r>
              <a:rPr lang="en-US" dirty="0"/>
              <a:t>Distress</a:t>
            </a:r>
          </a:p>
          <a:p>
            <a:pPr lvl="1"/>
            <a:r>
              <a:rPr lang="en-US" dirty="0"/>
              <a:t>The first distress call should be made on the current frequency and if there is no response then transmitted on the emergency frequency.</a:t>
            </a:r>
          </a:p>
          <a:p>
            <a:pPr lvl="1"/>
            <a:r>
              <a:rPr lang="en-US" dirty="0"/>
              <a:t>The call format is the word MAYDAY repeated three times. A pilot should then include present position, nature of emergency, and intentions</a:t>
            </a:r>
            <a:r>
              <a:rPr lang="en-US" dirty="0" smtClean="0"/>
              <a:t>.</a:t>
            </a:r>
            <a:endParaRPr lang="en-US" dirty="0"/>
          </a:p>
        </p:txBody>
      </p:sp>
    </p:spTree>
    <p:extLst>
      <p:ext uri="{BB962C8B-B14F-4D97-AF65-F5344CB8AC3E}">
        <p14:creationId xmlns:p14="http://schemas.microsoft.com/office/powerpoint/2010/main" xmlns="" val="30723162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3"/>
          <p:cNvSpPr>
            <a:spLocks noGrp="1" noChangeArrowheads="1"/>
          </p:cNvSpPr>
          <p:nvPr>
            <p:ph type="title"/>
          </p:nvPr>
        </p:nvSpPr>
        <p:spPr/>
        <p:txBody>
          <a:bodyPr/>
          <a:lstStyle/>
          <a:p>
            <a:r>
              <a:rPr lang="en-US" smtClean="0"/>
              <a:t>Emergencies</a:t>
            </a:r>
            <a:endParaRPr lang="en-US" dirty="0" smtClean="0"/>
          </a:p>
        </p:txBody>
      </p:sp>
      <p:sp>
        <p:nvSpPr>
          <p:cNvPr id="30723" name="Content Placeholder 3"/>
          <p:cNvSpPr>
            <a:spLocks noGrp="1"/>
          </p:cNvSpPr>
          <p:nvPr>
            <p:ph idx="1"/>
          </p:nvPr>
        </p:nvSpPr>
        <p:spPr>
          <a:xfrm>
            <a:off x="685800" y="1752600"/>
            <a:ext cx="7772400" cy="4343400"/>
          </a:xfrm>
        </p:spPr>
        <p:txBody>
          <a:bodyPr/>
          <a:lstStyle/>
          <a:p>
            <a:r>
              <a:rPr lang="en-US" dirty="0" smtClean="0"/>
              <a:t>Urgency</a:t>
            </a:r>
          </a:p>
          <a:p>
            <a:pPr lvl="1"/>
            <a:r>
              <a:rPr lang="en-US" dirty="0" smtClean="0"/>
              <a:t>An urgency call is made on the frequency currently in use</a:t>
            </a:r>
          </a:p>
          <a:p>
            <a:pPr lvl="1"/>
            <a:r>
              <a:rPr lang="en-US" dirty="0" smtClean="0"/>
              <a:t>Urgency calls should be used in situations where the safety of the a/c or any person on board is in question, i.e. icing, medical emergency </a:t>
            </a:r>
          </a:p>
          <a:p>
            <a:pPr lvl="1"/>
            <a:r>
              <a:rPr lang="en-US" dirty="0" smtClean="0"/>
              <a:t>The call format is the phrase PANPAN repeated three times. A pilot should then include present position, nature of urgency, and intentions</a:t>
            </a:r>
          </a:p>
          <a:p>
            <a:endParaRPr lang="en-US"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3"/>
          <p:cNvSpPr>
            <a:spLocks noGrp="1" noChangeArrowheads="1"/>
          </p:cNvSpPr>
          <p:nvPr>
            <p:ph type="title"/>
          </p:nvPr>
        </p:nvSpPr>
        <p:spPr/>
        <p:txBody>
          <a:bodyPr/>
          <a:lstStyle/>
          <a:p>
            <a:r>
              <a:rPr lang="en-US" smtClean="0"/>
              <a:t>Emergencies</a:t>
            </a:r>
            <a:endParaRPr lang="en-US" dirty="0" smtClean="0"/>
          </a:p>
        </p:txBody>
      </p:sp>
      <p:sp>
        <p:nvSpPr>
          <p:cNvPr id="31747" name="Content Placeholder 3"/>
          <p:cNvSpPr>
            <a:spLocks noGrp="1"/>
          </p:cNvSpPr>
          <p:nvPr>
            <p:ph idx="1"/>
          </p:nvPr>
        </p:nvSpPr>
        <p:spPr/>
        <p:txBody>
          <a:bodyPr/>
          <a:lstStyle/>
          <a:p>
            <a:r>
              <a:rPr lang="en-US" smtClean="0"/>
              <a:t>Safety</a:t>
            </a:r>
          </a:p>
          <a:p>
            <a:pPr lvl="1"/>
            <a:r>
              <a:rPr lang="en-US" smtClean="0"/>
              <a:t>Messages concerning the safety of navigation or important meteorological warning to aircraft in flight</a:t>
            </a:r>
          </a:p>
          <a:p>
            <a:pPr lvl="1"/>
            <a:r>
              <a:rPr lang="en-US" smtClean="0"/>
              <a:t>The call format is the word SECURITY repeated three times followed by the message</a:t>
            </a:r>
          </a:p>
          <a:p>
            <a:endParaRPr lang="en-US"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Action to take</a:t>
            </a:r>
            <a:endParaRPr lang="en-CA" dirty="0"/>
          </a:p>
        </p:txBody>
      </p:sp>
      <p:sp>
        <p:nvSpPr>
          <p:cNvPr id="3" name="Content Placeholder 2"/>
          <p:cNvSpPr>
            <a:spLocks noGrp="1"/>
          </p:cNvSpPr>
          <p:nvPr>
            <p:ph idx="1"/>
          </p:nvPr>
        </p:nvSpPr>
        <p:spPr/>
        <p:txBody>
          <a:bodyPr/>
          <a:lstStyle/>
          <a:p>
            <a:r>
              <a:rPr lang="en-CA" smtClean="0"/>
              <a:t>If you hear a distress message</a:t>
            </a:r>
          </a:p>
          <a:p>
            <a:pPr lvl="1"/>
            <a:r>
              <a:rPr lang="en-CA" smtClean="0"/>
              <a:t>Continue to monitor the frequency the message was heard on; if possible on emergency frequency as well</a:t>
            </a:r>
          </a:p>
          <a:p>
            <a:pPr lvl="1"/>
            <a:r>
              <a:rPr lang="en-CA" smtClean="0"/>
              <a:t>Notify any station with direction-finding or radar for assistance unless action has been taken already</a:t>
            </a:r>
          </a:p>
          <a:p>
            <a:pPr lvl="1"/>
            <a:r>
              <a:rPr lang="en-CA" smtClean="0"/>
              <a:t>Cease all transmissions which may interfere with distress traffic</a:t>
            </a:r>
            <a:endParaRPr lang="en-C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Review</a:t>
            </a:r>
            <a:endParaRPr lang="en-US" dirty="0"/>
          </a:p>
        </p:txBody>
      </p:sp>
      <p:sp>
        <p:nvSpPr>
          <p:cNvPr id="3" name="Content Placeholder 2"/>
          <p:cNvSpPr>
            <a:spLocks noGrp="1"/>
          </p:cNvSpPr>
          <p:nvPr>
            <p:ph idx="1"/>
          </p:nvPr>
        </p:nvSpPr>
        <p:spPr/>
        <p:txBody>
          <a:bodyPr/>
          <a:lstStyle/>
          <a:p>
            <a:r>
              <a:rPr lang="en-US" smtClean="0"/>
              <a:t>What is a trough?</a:t>
            </a:r>
          </a:p>
          <a:p>
            <a:endParaRPr lang="en-US" smtClean="0"/>
          </a:p>
          <a:p>
            <a:r>
              <a:rPr lang="en-US" smtClean="0"/>
              <a:t>What is the emergency frequency?</a:t>
            </a:r>
          </a:p>
          <a:p>
            <a:endParaRPr lang="en-US" smtClean="0"/>
          </a:p>
          <a:p>
            <a:r>
              <a:rPr lang="en-US" smtClean="0"/>
              <a:t>What do you say if there is an emergency on board?</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mtClean="0"/>
              <a:t>Priority of Communication</a:t>
            </a:r>
            <a:endParaRPr lang="en-US" dirty="0" smtClean="0"/>
          </a:p>
        </p:txBody>
      </p:sp>
      <p:sp>
        <p:nvSpPr>
          <p:cNvPr id="4" name="Content Placeholder 3"/>
          <p:cNvSpPr>
            <a:spLocks noGrp="1"/>
          </p:cNvSpPr>
          <p:nvPr>
            <p:ph idx="1"/>
          </p:nvPr>
        </p:nvSpPr>
        <p:spPr/>
        <p:txBody>
          <a:bodyPr/>
          <a:lstStyle/>
          <a:p>
            <a:r>
              <a:rPr lang="en-US" dirty="0" smtClean="0"/>
              <a:t>The following are the priority of calls by Flight Service Station (FSS):</a:t>
            </a:r>
          </a:p>
          <a:p>
            <a:pPr marL="514350" indent="-514350">
              <a:buFont typeface="+mj-lt"/>
              <a:buAutoNum type="arabicPeriod"/>
            </a:pPr>
            <a:r>
              <a:rPr lang="en-US" dirty="0" smtClean="0"/>
              <a:t>Emergency Communications</a:t>
            </a:r>
          </a:p>
          <a:p>
            <a:pPr marL="514350" indent="-514350">
              <a:buFont typeface="+mj-lt"/>
              <a:buAutoNum type="arabicPeriod"/>
            </a:pPr>
            <a:r>
              <a:rPr lang="en-US" dirty="0" smtClean="0"/>
              <a:t>Flight Safety Communications</a:t>
            </a:r>
          </a:p>
          <a:p>
            <a:pPr marL="514350" indent="-514350">
              <a:buFont typeface="+mj-lt"/>
              <a:buAutoNum type="arabicPeriod"/>
            </a:pPr>
            <a:r>
              <a:rPr lang="en-US" dirty="0" smtClean="0"/>
              <a:t>Scheduled Broadcasts</a:t>
            </a:r>
          </a:p>
          <a:p>
            <a:pPr marL="514350" indent="-514350">
              <a:buFont typeface="+mj-lt"/>
              <a:buAutoNum type="arabicPeriod"/>
            </a:pPr>
            <a:r>
              <a:rPr lang="en-US" dirty="0" smtClean="0"/>
              <a:t>Unscheduled Broadcasts</a:t>
            </a:r>
          </a:p>
          <a:p>
            <a:pPr marL="514350" indent="-514350">
              <a:buFont typeface="+mj-lt"/>
              <a:buAutoNum type="arabicPeriod"/>
            </a:pPr>
            <a:r>
              <a:rPr lang="en-US" dirty="0" smtClean="0"/>
              <a:t>Other air/ground Communications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71500" y="0"/>
            <a:ext cx="7772400" cy="1143000"/>
          </a:xfrm>
        </p:spPr>
        <p:txBody>
          <a:bodyPr/>
          <a:lstStyle/>
          <a:p>
            <a:r>
              <a:rPr lang="en-US" dirty="0" smtClean="0"/>
              <a:t>Communications Check</a:t>
            </a:r>
          </a:p>
        </p:txBody>
      </p:sp>
      <p:sp>
        <p:nvSpPr>
          <p:cNvPr id="32771" name="Rectangle 3"/>
          <p:cNvSpPr>
            <a:spLocks noGrp="1" noChangeArrowheads="1"/>
          </p:cNvSpPr>
          <p:nvPr>
            <p:ph idx="1"/>
          </p:nvPr>
        </p:nvSpPr>
        <p:spPr>
          <a:xfrm>
            <a:off x="685800" y="1981200"/>
            <a:ext cx="8458200" cy="4114800"/>
          </a:xfrm>
        </p:spPr>
        <p:txBody>
          <a:bodyPr/>
          <a:lstStyle/>
          <a:p>
            <a:pPr marL="0" indent="0">
              <a:buNone/>
            </a:pPr>
            <a:endParaRPr lang="en-US" dirty="0" smtClean="0"/>
          </a:p>
          <a:p>
            <a:pPr marL="0" indent="0">
              <a:buNone/>
            </a:pPr>
            <a:r>
              <a:rPr lang="en-US" dirty="0" smtClean="0"/>
              <a:t>1	Unreadable				Bad</a:t>
            </a:r>
          </a:p>
          <a:p>
            <a:pPr marL="0" indent="0">
              <a:buNone/>
            </a:pPr>
            <a:r>
              <a:rPr lang="en-US" dirty="0" smtClean="0"/>
              <a:t>2</a:t>
            </a:r>
            <a:r>
              <a:rPr lang="en-US" dirty="0"/>
              <a:t>	</a:t>
            </a:r>
            <a:r>
              <a:rPr lang="en-US" dirty="0" smtClean="0"/>
              <a:t>Readable now and then		Poor</a:t>
            </a:r>
          </a:p>
          <a:p>
            <a:pPr marL="0" indent="0">
              <a:buNone/>
            </a:pPr>
            <a:r>
              <a:rPr lang="en-US" dirty="0" smtClean="0"/>
              <a:t>3	Readable with difficulties      	Fair</a:t>
            </a:r>
          </a:p>
          <a:p>
            <a:pPr marL="0" indent="0">
              <a:buNone/>
            </a:pPr>
            <a:r>
              <a:rPr lang="en-US" dirty="0" smtClean="0"/>
              <a:t>4	Readable					Good</a:t>
            </a:r>
          </a:p>
          <a:p>
            <a:pPr marL="0" indent="0">
              <a:buNone/>
            </a:pPr>
            <a:r>
              <a:rPr lang="en-US" dirty="0" smtClean="0"/>
              <a:t>5	Perfectly Readable		    	Excellent</a:t>
            </a:r>
          </a:p>
        </p:txBody>
      </p:sp>
      <p:sp>
        <p:nvSpPr>
          <p:cNvPr id="32784" name="Text Box 16"/>
          <p:cNvSpPr txBox="1">
            <a:spLocks noChangeArrowheads="1"/>
          </p:cNvSpPr>
          <p:nvPr/>
        </p:nvSpPr>
        <p:spPr bwMode="auto">
          <a:xfrm>
            <a:off x="588268" y="980728"/>
            <a:ext cx="8001000" cy="1569660"/>
          </a:xfrm>
          <a:prstGeom prst="rect">
            <a:avLst/>
          </a:prstGeom>
          <a:noFill/>
          <a:ln w="9525">
            <a:noFill/>
            <a:miter lim="800000"/>
            <a:headEnd/>
            <a:tailEnd/>
          </a:ln>
        </p:spPr>
        <p:txBody>
          <a:bodyPr>
            <a:spAutoFit/>
          </a:bodyPr>
          <a:lstStyle/>
          <a:p>
            <a:pPr>
              <a:spcBef>
                <a:spcPct val="50000"/>
              </a:spcBef>
            </a:pPr>
            <a:r>
              <a:rPr lang="en-US" dirty="0" smtClean="0"/>
              <a:t>When a communication check is carried out, the receiving station will respond with two numbers. The first number indicates the readability of the transmission on the following scale :</a:t>
            </a:r>
            <a:endParaRPr lang="en-US" dirty="0"/>
          </a:p>
        </p:txBody>
      </p:sp>
      <p:sp>
        <p:nvSpPr>
          <p:cNvPr id="32785" name="Text Box 17"/>
          <p:cNvSpPr txBox="1">
            <a:spLocks noChangeArrowheads="1"/>
          </p:cNvSpPr>
          <p:nvPr/>
        </p:nvSpPr>
        <p:spPr bwMode="auto">
          <a:xfrm>
            <a:off x="381000" y="5791200"/>
            <a:ext cx="8153400" cy="822325"/>
          </a:xfrm>
          <a:prstGeom prst="rect">
            <a:avLst/>
          </a:prstGeom>
          <a:noFill/>
          <a:ln w="9525">
            <a:noFill/>
            <a:miter lim="800000"/>
            <a:headEnd/>
            <a:tailEnd/>
          </a:ln>
        </p:spPr>
        <p:txBody>
          <a:bodyPr>
            <a:spAutoFit/>
          </a:bodyPr>
          <a:lstStyle/>
          <a:p>
            <a:pPr>
              <a:spcBef>
                <a:spcPct val="50000"/>
              </a:spcBef>
            </a:pPr>
            <a:r>
              <a:rPr lang="en-US" dirty="0"/>
              <a:t>The second number is an indication of signal strength on a scale of 1 to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2784"/>
                                        </p:tgtEl>
                                        <p:attrNameLst>
                                          <p:attrName>style.visibility</p:attrName>
                                        </p:attrNameLst>
                                      </p:cBhvr>
                                      <p:to>
                                        <p:strVal val="visible"/>
                                      </p:to>
                                    </p:set>
                                    <p:anim calcmode="lin" valueType="num">
                                      <p:cBhvr additive="base">
                                        <p:cTn id="7" dur="500" fill="hold"/>
                                        <p:tgtEl>
                                          <p:spTgt spid="32784"/>
                                        </p:tgtEl>
                                        <p:attrNameLst>
                                          <p:attrName>ppt_x</p:attrName>
                                        </p:attrNameLst>
                                      </p:cBhvr>
                                      <p:tavLst>
                                        <p:tav tm="0">
                                          <p:val>
                                            <p:strVal val="1+#ppt_w/2"/>
                                          </p:val>
                                        </p:tav>
                                        <p:tav tm="100000">
                                          <p:val>
                                            <p:strVal val="#ppt_x"/>
                                          </p:val>
                                        </p:tav>
                                      </p:tavLst>
                                    </p:anim>
                                    <p:anim calcmode="lin" valueType="num">
                                      <p:cBhvr additive="base">
                                        <p:cTn id="8" dur="500" fill="hold"/>
                                        <p:tgtEl>
                                          <p:spTgt spid="3278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52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p:cTn id="13" dur="500" fill="hold"/>
                                        <p:tgtEl>
                                          <p:spTgt spid="3277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2771">
                                            <p:txEl>
                                              <p:pRg st="1" end="1"/>
                                            </p:txEl>
                                          </p:spTgt>
                                        </p:tgtEl>
                                        <p:attrNameLst>
                                          <p:attrName>ppt_h</p:attrName>
                                        </p:attrNameLst>
                                      </p:cBhvr>
                                      <p:tavLst>
                                        <p:tav tm="0">
                                          <p:val>
                                            <p:fltVal val="0"/>
                                          </p:val>
                                        </p:tav>
                                        <p:tav tm="100000">
                                          <p:val>
                                            <p:strVal val="#ppt_h"/>
                                          </p:val>
                                        </p:tav>
                                      </p:tavLst>
                                    </p:anim>
                                    <p:anim calcmode="lin" valueType="num">
                                      <p:cBhvr>
                                        <p:cTn id="15" dur="500" fill="hold"/>
                                        <p:tgtEl>
                                          <p:spTgt spid="32771">
                                            <p:txEl>
                                              <p:pRg st="1" end="1"/>
                                            </p:txEl>
                                          </p:spTgt>
                                        </p:tgtEl>
                                        <p:attrNameLst>
                                          <p:attrName>ppt_x</p:attrName>
                                        </p:attrNameLst>
                                      </p:cBhvr>
                                      <p:tavLst>
                                        <p:tav tm="0">
                                          <p:val>
                                            <p:fltVal val="0.5"/>
                                          </p:val>
                                        </p:tav>
                                        <p:tav tm="100000">
                                          <p:val>
                                            <p:strVal val="#ppt_x"/>
                                          </p:val>
                                        </p:tav>
                                      </p:tavLst>
                                    </p:anim>
                                    <p:anim calcmode="lin" valueType="num">
                                      <p:cBhvr>
                                        <p:cTn id="16" dur="500" fill="hold"/>
                                        <p:tgtEl>
                                          <p:spTgt spid="32771">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grpId="0" nodeType="clickEffect">
                                  <p:stCondLst>
                                    <p:cond delay="0"/>
                                  </p:stCondLst>
                                  <p:childTnLst>
                                    <p:set>
                                      <p:cBhvr>
                                        <p:cTn id="20" dur="1" fill="hold">
                                          <p:stCondLst>
                                            <p:cond delay="0"/>
                                          </p:stCondLst>
                                        </p:cTn>
                                        <p:tgtEl>
                                          <p:spTgt spid="32771">
                                            <p:txEl>
                                              <p:pRg st="2" end="2"/>
                                            </p:txEl>
                                          </p:spTgt>
                                        </p:tgtEl>
                                        <p:attrNameLst>
                                          <p:attrName>style.visibility</p:attrName>
                                        </p:attrNameLst>
                                      </p:cBhvr>
                                      <p:to>
                                        <p:strVal val="visible"/>
                                      </p:to>
                                    </p:set>
                                    <p:anim calcmode="lin" valueType="num">
                                      <p:cBhvr>
                                        <p:cTn id="21" dur="500" fill="hold"/>
                                        <p:tgtEl>
                                          <p:spTgt spid="3277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2771">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32771">
                                            <p:txEl>
                                              <p:pRg st="2" end="2"/>
                                            </p:txEl>
                                          </p:spTgt>
                                        </p:tgtEl>
                                        <p:attrNameLst>
                                          <p:attrName>ppt_x</p:attrName>
                                        </p:attrNameLst>
                                      </p:cBhvr>
                                      <p:tavLst>
                                        <p:tav tm="0">
                                          <p:val>
                                            <p:fltVal val="0.5"/>
                                          </p:val>
                                        </p:tav>
                                        <p:tav tm="100000">
                                          <p:val>
                                            <p:strVal val="#ppt_x"/>
                                          </p:val>
                                        </p:tav>
                                      </p:tavLst>
                                    </p:anim>
                                    <p:anim calcmode="lin" valueType="num">
                                      <p:cBhvr>
                                        <p:cTn id="24" dur="500" fill="hold"/>
                                        <p:tgtEl>
                                          <p:spTgt spid="32771">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528" fill="hold" grpId="0" nodeType="clickEffect">
                                  <p:stCondLst>
                                    <p:cond delay="0"/>
                                  </p:stCondLst>
                                  <p:childTnLst>
                                    <p:set>
                                      <p:cBhvr>
                                        <p:cTn id="28" dur="1" fill="hold">
                                          <p:stCondLst>
                                            <p:cond delay="0"/>
                                          </p:stCondLst>
                                        </p:cTn>
                                        <p:tgtEl>
                                          <p:spTgt spid="32771">
                                            <p:txEl>
                                              <p:pRg st="3" end="3"/>
                                            </p:txEl>
                                          </p:spTgt>
                                        </p:tgtEl>
                                        <p:attrNameLst>
                                          <p:attrName>style.visibility</p:attrName>
                                        </p:attrNameLst>
                                      </p:cBhvr>
                                      <p:to>
                                        <p:strVal val="visible"/>
                                      </p:to>
                                    </p:set>
                                    <p:anim calcmode="lin" valueType="num">
                                      <p:cBhvr>
                                        <p:cTn id="29" dur="500" fill="hold"/>
                                        <p:tgtEl>
                                          <p:spTgt spid="32771">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2771">
                                            <p:txEl>
                                              <p:pRg st="3" end="3"/>
                                            </p:txEl>
                                          </p:spTgt>
                                        </p:tgtEl>
                                        <p:attrNameLst>
                                          <p:attrName>ppt_h</p:attrName>
                                        </p:attrNameLst>
                                      </p:cBhvr>
                                      <p:tavLst>
                                        <p:tav tm="0">
                                          <p:val>
                                            <p:fltVal val="0"/>
                                          </p:val>
                                        </p:tav>
                                        <p:tav tm="100000">
                                          <p:val>
                                            <p:strVal val="#ppt_h"/>
                                          </p:val>
                                        </p:tav>
                                      </p:tavLst>
                                    </p:anim>
                                    <p:anim calcmode="lin" valueType="num">
                                      <p:cBhvr>
                                        <p:cTn id="31" dur="500" fill="hold"/>
                                        <p:tgtEl>
                                          <p:spTgt spid="32771">
                                            <p:txEl>
                                              <p:pRg st="3" end="3"/>
                                            </p:txEl>
                                          </p:spTgt>
                                        </p:tgtEl>
                                        <p:attrNameLst>
                                          <p:attrName>ppt_x</p:attrName>
                                        </p:attrNameLst>
                                      </p:cBhvr>
                                      <p:tavLst>
                                        <p:tav tm="0">
                                          <p:val>
                                            <p:fltVal val="0.5"/>
                                          </p:val>
                                        </p:tav>
                                        <p:tav tm="100000">
                                          <p:val>
                                            <p:strVal val="#ppt_x"/>
                                          </p:val>
                                        </p:tav>
                                      </p:tavLst>
                                    </p:anim>
                                    <p:anim calcmode="lin" valueType="num">
                                      <p:cBhvr>
                                        <p:cTn id="32" dur="500" fill="hold"/>
                                        <p:tgtEl>
                                          <p:spTgt spid="32771">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528" fill="hold" grpId="0" nodeType="clickEffect">
                                  <p:stCondLst>
                                    <p:cond delay="0"/>
                                  </p:stCondLst>
                                  <p:childTnLst>
                                    <p:set>
                                      <p:cBhvr>
                                        <p:cTn id="36" dur="1" fill="hold">
                                          <p:stCondLst>
                                            <p:cond delay="0"/>
                                          </p:stCondLst>
                                        </p:cTn>
                                        <p:tgtEl>
                                          <p:spTgt spid="32771">
                                            <p:txEl>
                                              <p:pRg st="4" end="4"/>
                                            </p:txEl>
                                          </p:spTgt>
                                        </p:tgtEl>
                                        <p:attrNameLst>
                                          <p:attrName>style.visibility</p:attrName>
                                        </p:attrNameLst>
                                      </p:cBhvr>
                                      <p:to>
                                        <p:strVal val="visible"/>
                                      </p:to>
                                    </p:set>
                                    <p:anim calcmode="lin" valueType="num">
                                      <p:cBhvr>
                                        <p:cTn id="37" dur="500" fill="hold"/>
                                        <p:tgtEl>
                                          <p:spTgt spid="3277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2771">
                                            <p:txEl>
                                              <p:pRg st="4" end="4"/>
                                            </p:txEl>
                                          </p:spTgt>
                                        </p:tgtEl>
                                        <p:attrNameLst>
                                          <p:attrName>ppt_h</p:attrName>
                                        </p:attrNameLst>
                                      </p:cBhvr>
                                      <p:tavLst>
                                        <p:tav tm="0">
                                          <p:val>
                                            <p:fltVal val="0"/>
                                          </p:val>
                                        </p:tav>
                                        <p:tav tm="100000">
                                          <p:val>
                                            <p:strVal val="#ppt_h"/>
                                          </p:val>
                                        </p:tav>
                                      </p:tavLst>
                                    </p:anim>
                                    <p:anim calcmode="lin" valueType="num">
                                      <p:cBhvr>
                                        <p:cTn id="39" dur="500" fill="hold"/>
                                        <p:tgtEl>
                                          <p:spTgt spid="32771">
                                            <p:txEl>
                                              <p:pRg st="4" end="4"/>
                                            </p:txEl>
                                          </p:spTgt>
                                        </p:tgtEl>
                                        <p:attrNameLst>
                                          <p:attrName>ppt_x</p:attrName>
                                        </p:attrNameLst>
                                      </p:cBhvr>
                                      <p:tavLst>
                                        <p:tav tm="0">
                                          <p:val>
                                            <p:fltVal val="0.5"/>
                                          </p:val>
                                        </p:tav>
                                        <p:tav tm="100000">
                                          <p:val>
                                            <p:strVal val="#ppt_x"/>
                                          </p:val>
                                        </p:tav>
                                      </p:tavLst>
                                    </p:anim>
                                    <p:anim calcmode="lin" valueType="num">
                                      <p:cBhvr>
                                        <p:cTn id="40" dur="500" fill="hold"/>
                                        <p:tgtEl>
                                          <p:spTgt spid="32771">
                                            <p:txEl>
                                              <p:pRg st="4" end="4"/>
                                            </p:txEl>
                                          </p:spTgt>
                                        </p:tgtEl>
                                        <p:attrNameLst>
                                          <p:attrName>ppt_y</p:attrName>
                                        </p:attrNameLst>
                                      </p:cBhvr>
                                      <p:tavLst>
                                        <p:tav tm="0">
                                          <p:val>
                                            <p:fltVal val="0.5"/>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528" fill="hold" grpId="0" nodeType="clickEffect">
                                  <p:stCondLst>
                                    <p:cond delay="0"/>
                                  </p:stCondLst>
                                  <p:childTnLst>
                                    <p:set>
                                      <p:cBhvr>
                                        <p:cTn id="44" dur="1" fill="hold">
                                          <p:stCondLst>
                                            <p:cond delay="0"/>
                                          </p:stCondLst>
                                        </p:cTn>
                                        <p:tgtEl>
                                          <p:spTgt spid="32771">
                                            <p:txEl>
                                              <p:pRg st="5" end="5"/>
                                            </p:txEl>
                                          </p:spTgt>
                                        </p:tgtEl>
                                        <p:attrNameLst>
                                          <p:attrName>style.visibility</p:attrName>
                                        </p:attrNameLst>
                                      </p:cBhvr>
                                      <p:to>
                                        <p:strVal val="visible"/>
                                      </p:to>
                                    </p:set>
                                    <p:anim calcmode="lin" valueType="num">
                                      <p:cBhvr>
                                        <p:cTn id="45" dur="500" fill="hold"/>
                                        <p:tgtEl>
                                          <p:spTgt spid="32771">
                                            <p:txEl>
                                              <p:pRg st="5" end="5"/>
                                            </p:txEl>
                                          </p:spTgt>
                                        </p:tgtEl>
                                        <p:attrNameLst>
                                          <p:attrName>ppt_w</p:attrName>
                                        </p:attrNameLst>
                                      </p:cBhvr>
                                      <p:tavLst>
                                        <p:tav tm="0">
                                          <p:val>
                                            <p:fltVal val="0"/>
                                          </p:val>
                                        </p:tav>
                                        <p:tav tm="100000">
                                          <p:val>
                                            <p:strVal val="#ppt_w"/>
                                          </p:val>
                                        </p:tav>
                                      </p:tavLst>
                                    </p:anim>
                                    <p:anim calcmode="lin" valueType="num">
                                      <p:cBhvr>
                                        <p:cTn id="46" dur="500" fill="hold"/>
                                        <p:tgtEl>
                                          <p:spTgt spid="32771">
                                            <p:txEl>
                                              <p:pRg st="5" end="5"/>
                                            </p:txEl>
                                          </p:spTgt>
                                        </p:tgtEl>
                                        <p:attrNameLst>
                                          <p:attrName>ppt_h</p:attrName>
                                        </p:attrNameLst>
                                      </p:cBhvr>
                                      <p:tavLst>
                                        <p:tav tm="0">
                                          <p:val>
                                            <p:fltVal val="0"/>
                                          </p:val>
                                        </p:tav>
                                        <p:tav tm="100000">
                                          <p:val>
                                            <p:strVal val="#ppt_h"/>
                                          </p:val>
                                        </p:tav>
                                      </p:tavLst>
                                    </p:anim>
                                    <p:anim calcmode="lin" valueType="num">
                                      <p:cBhvr>
                                        <p:cTn id="47" dur="500" fill="hold"/>
                                        <p:tgtEl>
                                          <p:spTgt spid="32771">
                                            <p:txEl>
                                              <p:pRg st="5" end="5"/>
                                            </p:txEl>
                                          </p:spTgt>
                                        </p:tgtEl>
                                        <p:attrNameLst>
                                          <p:attrName>ppt_x</p:attrName>
                                        </p:attrNameLst>
                                      </p:cBhvr>
                                      <p:tavLst>
                                        <p:tav tm="0">
                                          <p:val>
                                            <p:fltVal val="0.5"/>
                                          </p:val>
                                        </p:tav>
                                        <p:tav tm="100000">
                                          <p:val>
                                            <p:strVal val="#ppt_x"/>
                                          </p:val>
                                        </p:tav>
                                      </p:tavLst>
                                    </p:anim>
                                    <p:anim calcmode="lin" valueType="num">
                                      <p:cBhvr>
                                        <p:cTn id="48" dur="500" fill="hold"/>
                                        <p:tgtEl>
                                          <p:spTgt spid="32771">
                                            <p:txEl>
                                              <p:pRg st="5" end="5"/>
                                            </p:txEl>
                                          </p:spTgt>
                                        </p:tgtEl>
                                        <p:attrNameLst>
                                          <p:attrName>ppt_y</p:attrName>
                                        </p:attrNameLst>
                                      </p:cBhvr>
                                      <p:tavLst>
                                        <p:tav tm="0">
                                          <p:val>
                                            <p:fltVal val="0.5"/>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grpId="0" nodeType="clickEffect">
                                  <p:stCondLst>
                                    <p:cond delay="0"/>
                                  </p:stCondLst>
                                  <p:childTnLst>
                                    <p:set>
                                      <p:cBhvr>
                                        <p:cTn id="52" dur="1" fill="hold">
                                          <p:stCondLst>
                                            <p:cond delay="0"/>
                                          </p:stCondLst>
                                        </p:cTn>
                                        <p:tgtEl>
                                          <p:spTgt spid="32785"/>
                                        </p:tgtEl>
                                        <p:attrNameLst>
                                          <p:attrName>style.visibility</p:attrName>
                                        </p:attrNameLst>
                                      </p:cBhvr>
                                      <p:to>
                                        <p:strVal val="visible"/>
                                      </p:to>
                                    </p:set>
                                    <p:anim calcmode="lin" valueType="num">
                                      <p:cBhvr additive="base">
                                        <p:cTn id="53" dur="500" fill="hold"/>
                                        <p:tgtEl>
                                          <p:spTgt spid="32785"/>
                                        </p:tgtEl>
                                        <p:attrNameLst>
                                          <p:attrName>ppt_x</p:attrName>
                                        </p:attrNameLst>
                                      </p:cBhvr>
                                      <p:tavLst>
                                        <p:tav tm="0">
                                          <p:val>
                                            <p:strVal val="1+#ppt_w/2"/>
                                          </p:val>
                                        </p:tav>
                                        <p:tav tm="100000">
                                          <p:val>
                                            <p:strVal val="#ppt_x"/>
                                          </p:val>
                                        </p:tav>
                                      </p:tavLst>
                                    </p:anim>
                                    <p:anim calcmode="lin" valueType="num">
                                      <p:cBhvr additive="base">
                                        <p:cTn id="54" dur="500" fill="hold"/>
                                        <p:tgtEl>
                                          <p:spTgt spid="327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P spid="32784" grpId="0" autoUpdateAnimBg="0"/>
      <p:bldP spid="32785"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Phonetic Alphabet</a:t>
            </a:r>
            <a:endParaRPr lang="en-US" dirty="0" smtClean="0"/>
          </a:p>
        </p:txBody>
      </p:sp>
      <p:sp>
        <p:nvSpPr>
          <p:cNvPr id="34819" name="Text Box 3"/>
          <p:cNvSpPr txBox="1">
            <a:spLocks noChangeArrowheads="1"/>
          </p:cNvSpPr>
          <p:nvPr/>
        </p:nvSpPr>
        <p:spPr bwMode="auto">
          <a:xfrm>
            <a:off x="381000" y="1371600"/>
            <a:ext cx="9144000" cy="4838700"/>
          </a:xfrm>
          <a:prstGeom prst="rect">
            <a:avLst/>
          </a:prstGeom>
          <a:noFill/>
          <a:ln w="9525">
            <a:noFill/>
            <a:miter lim="800000"/>
            <a:headEnd/>
            <a:tailEnd/>
          </a:ln>
        </p:spPr>
        <p:txBody>
          <a:bodyPr>
            <a:spAutoFit/>
          </a:bodyPr>
          <a:lstStyle/>
          <a:p>
            <a:pPr>
              <a:spcBef>
                <a:spcPct val="50000"/>
              </a:spcBef>
            </a:pPr>
            <a:r>
              <a:rPr lang="en-US" dirty="0">
                <a:latin typeface="Times New Roman" pitchFamily="18" charset="0"/>
              </a:rPr>
              <a:t>A	Alfa		J	Juliet		S	Sierra</a:t>
            </a:r>
          </a:p>
          <a:p>
            <a:pPr>
              <a:spcBef>
                <a:spcPct val="50000"/>
              </a:spcBef>
            </a:pPr>
            <a:r>
              <a:rPr lang="en-US" dirty="0">
                <a:latin typeface="Times New Roman" pitchFamily="18" charset="0"/>
              </a:rPr>
              <a:t>B	Bravo		K	Kilo		T	Tango</a:t>
            </a:r>
          </a:p>
          <a:p>
            <a:pPr>
              <a:spcBef>
                <a:spcPct val="50000"/>
              </a:spcBef>
            </a:pPr>
            <a:r>
              <a:rPr lang="en-US" dirty="0">
                <a:latin typeface="Times New Roman" pitchFamily="18" charset="0"/>
              </a:rPr>
              <a:t>C	Charlie		L	Lima		U	Uniform</a:t>
            </a:r>
          </a:p>
          <a:p>
            <a:pPr>
              <a:spcBef>
                <a:spcPct val="50000"/>
              </a:spcBef>
            </a:pPr>
            <a:r>
              <a:rPr lang="en-US" dirty="0">
                <a:latin typeface="Times New Roman" pitchFamily="18" charset="0"/>
              </a:rPr>
              <a:t>D	Delta		M	Mike		V	Victor</a:t>
            </a:r>
          </a:p>
          <a:p>
            <a:pPr>
              <a:spcBef>
                <a:spcPct val="50000"/>
              </a:spcBef>
            </a:pPr>
            <a:r>
              <a:rPr lang="en-US" dirty="0">
                <a:latin typeface="Times New Roman" pitchFamily="18" charset="0"/>
              </a:rPr>
              <a:t>E	Echo		N	November	W	Whiskey</a:t>
            </a:r>
          </a:p>
          <a:p>
            <a:pPr>
              <a:spcBef>
                <a:spcPct val="50000"/>
              </a:spcBef>
            </a:pPr>
            <a:r>
              <a:rPr lang="en-US" dirty="0">
                <a:latin typeface="Times New Roman" pitchFamily="18" charset="0"/>
              </a:rPr>
              <a:t>F	Foxtrot		O	Oscar		X	X-ray</a:t>
            </a:r>
          </a:p>
          <a:p>
            <a:pPr>
              <a:spcBef>
                <a:spcPct val="50000"/>
              </a:spcBef>
            </a:pPr>
            <a:r>
              <a:rPr lang="en-US" dirty="0">
                <a:latin typeface="Times New Roman" pitchFamily="18" charset="0"/>
              </a:rPr>
              <a:t>G	Golf		P	Papa		Y	Yankee</a:t>
            </a:r>
          </a:p>
          <a:p>
            <a:pPr>
              <a:spcBef>
                <a:spcPct val="50000"/>
              </a:spcBef>
            </a:pPr>
            <a:r>
              <a:rPr lang="en-US" dirty="0">
                <a:latin typeface="Times New Roman" pitchFamily="18" charset="0"/>
              </a:rPr>
              <a:t>H	Hotel		Q	Quebec	Z	Zulu</a:t>
            </a:r>
          </a:p>
          <a:p>
            <a:pPr>
              <a:spcBef>
                <a:spcPct val="50000"/>
              </a:spcBef>
            </a:pPr>
            <a:r>
              <a:rPr lang="en-US" dirty="0">
                <a:latin typeface="Times New Roman" pitchFamily="18" charset="0"/>
              </a:rPr>
              <a:t>I	India		R	Romeo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19"/>
                                        </p:tgtEl>
                                        <p:attrNameLst>
                                          <p:attrName>style.visibility</p:attrName>
                                        </p:attrNameLst>
                                      </p:cBhvr>
                                      <p:to>
                                        <p:strVal val="visible"/>
                                      </p:to>
                                    </p:set>
                                    <p:animEffect transition="in" filter="dissolve">
                                      <p:cBhvr>
                                        <p:cTn id="7" dur="500"/>
                                        <p:tgtEl>
                                          <p:spTgt spid="34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t>Numbers</a:t>
            </a:r>
            <a:endParaRPr lang="en-US" dirty="0" smtClean="0"/>
          </a:p>
        </p:txBody>
      </p:sp>
      <p:sp>
        <p:nvSpPr>
          <p:cNvPr id="35843" name="Text Box 3"/>
          <p:cNvSpPr txBox="1">
            <a:spLocks noChangeArrowheads="1"/>
          </p:cNvSpPr>
          <p:nvPr/>
        </p:nvSpPr>
        <p:spPr bwMode="auto">
          <a:xfrm>
            <a:off x="457200" y="1524000"/>
            <a:ext cx="8686800" cy="457200"/>
          </a:xfrm>
          <a:prstGeom prst="rect">
            <a:avLst/>
          </a:prstGeom>
          <a:noFill/>
          <a:ln w="9525">
            <a:noFill/>
            <a:miter lim="800000"/>
            <a:headEnd/>
            <a:tailEnd/>
          </a:ln>
        </p:spPr>
        <p:txBody>
          <a:bodyPr>
            <a:spAutoFit/>
          </a:bodyPr>
          <a:lstStyle/>
          <a:p>
            <a:pPr>
              <a:spcBef>
                <a:spcPct val="50000"/>
              </a:spcBef>
            </a:pPr>
            <a:r>
              <a:rPr lang="en-US" dirty="0"/>
              <a:t>Numbers are pronounced as follows:</a:t>
            </a:r>
          </a:p>
        </p:txBody>
      </p:sp>
      <p:sp>
        <p:nvSpPr>
          <p:cNvPr id="35844" name="Text Box 4"/>
          <p:cNvSpPr txBox="1">
            <a:spLocks noChangeArrowheads="1"/>
          </p:cNvSpPr>
          <p:nvPr/>
        </p:nvSpPr>
        <p:spPr bwMode="auto">
          <a:xfrm>
            <a:off x="304800" y="2209800"/>
            <a:ext cx="9753600" cy="2554288"/>
          </a:xfrm>
          <a:prstGeom prst="rect">
            <a:avLst/>
          </a:prstGeom>
          <a:noFill/>
          <a:ln w="9525">
            <a:noFill/>
            <a:miter lim="800000"/>
            <a:headEnd/>
            <a:tailEnd/>
          </a:ln>
        </p:spPr>
        <p:txBody>
          <a:bodyPr>
            <a:spAutoFit/>
          </a:bodyPr>
          <a:lstStyle/>
          <a:p>
            <a:r>
              <a:rPr lang="en-US" sz="3200" dirty="0"/>
              <a:t>0	</a:t>
            </a:r>
            <a:r>
              <a:rPr lang="en-US" sz="3200" b="1" dirty="0"/>
              <a:t>ZEE-RO</a:t>
            </a:r>
            <a:r>
              <a:rPr lang="en-US" sz="3200" dirty="0"/>
              <a:t>			5	</a:t>
            </a:r>
            <a:r>
              <a:rPr lang="en-US" sz="3200" b="1" dirty="0"/>
              <a:t>Fife</a:t>
            </a:r>
            <a:endParaRPr lang="en-US" sz="3200" dirty="0"/>
          </a:p>
          <a:p>
            <a:r>
              <a:rPr lang="en-US" sz="3200" dirty="0"/>
              <a:t>1	</a:t>
            </a:r>
            <a:r>
              <a:rPr lang="en-US" sz="3200" b="1" dirty="0"/>
              <a:t>WUN	</a:t>
            </a:r>
            <a:r>
              <a:rPr lang="en-US" sz="3200" dirty="0"/>
              <a:t>		6	</a:t>
            </a:r>
            <a:r>
              <a:rPr lang="en-US" sz="3200" b="1" dirty="0"/>
              <a:t>SIX</a:t>
            </a:r>
            <a:r>
              <a:rPr lang="en-US" sz="3200" dirty="0"/>
              <a:t> </a:t>
            </a:r>
          </a:p>
          <a:p>
            <a:r>
              <a:rPr lang="en-US" sz="3200" dirty="0"/>
              <a:t>2	</a:t>
            </a:r>
            <a:r>
              <a:rPr lang="en-US" sz="3200" b="1" dirty="0"/>
              <a:t>TOO	</a:t>
            </a:r>
            <a:r>
              <a:rPr lang="en-US" sz="3200" dirty="0"/>
              <a:t>			7	</a:t>
            </a:r>
            <a:r>
              <a:rPr lang="en-US" sz="3200" b="1" dirty="0"/>
              <a:t>SEV-en</a:t>
            </a:r>
            <a:r>
              <a:rPr lang="en-US" sz="3200" dirty="0"/>
              <a:t> </a:t>
            </a:r>
          </a:p>
          <a:p>
            <a:r>
              <a:rPr lang="en-US" sz="3200" dirty="0"/>
              <a:t>3	</a:t>
            </a:r>
            <a:r>
              <a:rPr lang="en-US" sz="3200" b="1" dirty="0"/>
              <a:t>TREE	</a:t>
            </a:r>
            <a:r>
              <a:rPr lang="en-US" sz="3200" dirty="0"/>
              <a:t>		8	</a:t>
            </a:r>
            <a:r>
              <a:rPr lang="en-US" sz="3200" b="1" dirty="0"/>
              <a:t>AIT </a:t>
            </a:r>
            <a:endParaRPr lang="en-US" sz="3200" dirty="0"/>
          </a:p>
          <a:p>
            <a:r>
              <a:rPr lang="en-US" sz="3200" dirty="0"/>
              <a:t>4	</a:t>
            </a:r>
            <a:r>
              <a:rPr lang="en-US" sz="3200" b="1" dirty="0"/>
              <a:t>FOW-er</a:t>
            </a:r>
            <a:r>
              <a:rPr lang="en-US" sz="3200" dirty="0"/>
              <a:t> 			9	</a:t>
            </a:r>
            <a:r>
              <a:rPr lang="en-US" sz="3200" b="1" dirty="0"/>
              <a:t>NIN-er</a:t>
            </a:r>
          </a:p>
        </p:txBody>
      </p:sp>
      <p:sp>
        <p:nvSpPr>
          <p:cNvPr id="35845" name="Text Box 5"/>
          <p:cNvSpPr txBox="1">
            <a:spLocks noChangeArrowheads="1"/>
          </p:cNvSpPr>
          <p:nvPr/>
        </p:nvSpPr>
        <p:spPr bwMode="auto">
          <a:xfrm>
            <a:off x="304800" y="5059363"/>
            <a:ext cx="6781800" cy="1798637"/>
          </a:xfrm>
          <a:prstGeom prst="rect">
            <a:avLst/>
          </a:prstGeom>
          <a:noFill/>
          <a:ln w="9525">
            <a:noFill/>
            <a:miter lim="800000"/>
            <a:headEnd/>
            <a:tailEnd/>
          </a:ln>
        </p:spPr>
        <p:txBody>
          <a:bodyPr>
            <a:spAutoFit/>
          </a:bodyPr>
          <a:lstStyle/>
          <a:p>
            <a:r>
              <a:rPr lang="en-US" sz="3200" dirty="0">
                <a:latin typeface="Times New Roman" pitchFamily="18" charset="0"/>
              </a:rPr>
              <a:t>Decimal	</a:t>
            </a:r>
            <a:r>
              <a:rPr lang="en-US" sz="3200" b="1" dirty="0">
                <a:latin typeface="Times New Roman" pitchFamily="18" charset="0"/>
              </a:rPr>
              <a:t>DAY-SEE-MAL </a:t>
            </a:r>
            <a:endParaRPr lang="en-US" sz="3200" dirty="0">
              <a:latin typeface="Times New Roman" pitchFamily="18" charset="0"/>
            </a:endParaRPr>
          </a:p>
          <a:p>
            <a:r>
              <a:rPr lang="en-US" sz="3200" dirty="0">
                <a:latin typeface="Times New Roman" pitchFamily="18" charset="0"/>
              </a:rPr>
              <a:t>Thousand	</a:t>
            </a:r>
            <a:r>
              <a:rPr lang="en-US" sz="3200" b="1" dirty="0">
                <a:latin typeface="Times New Roman" pitchFamily="18" charset="0"/>
              </a:rPr>
              <a:t>TOU-SAND</a:t>
            </a:r>
            <a:r>
              <a:rPr lang="en-US" sz="3200" dirty="0">
                <a:latin typeface="Times New Roman" pitchFamily="18" charset="0"/>
              </a:rPr>
              <a:t>	</a:t>
            </a:r>
          </a:p>
          <a:p>
            <a:pPr>
              <a:spcBef>
                <a:spcPct val="50000"/>
              </a:spcBef>
            </a:pPr>
            <a:endParaRPr lang="en-US" sz="32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 calcmode="lin" valueType="num">
                                      <p:cBhvr additive="base">
                                        <p:cTn id="7" dur="500" fill="hold"/>
                                        <p:tgtEl>
                                          <p:spTgt spid="35844"/>
                                        </p:tgtEl>
                                        <p:attrNameLst>
                                          <p:attrName>ppt_x</p:attrName>
                                        </p:attrNameLst>
                                      </p:cBhvr>
                                      <p:tavLst>
                                        <p:tav tm="0">
                                          <p:val>
                                            <p:strVal val="1+#ppt_w/2"/>
                                          </p:val>
                                        </p:tav>
                                        <p:tav tm="100000">
                                          <p:val>
                                            <p:strVal val="#ppt_x"/>
                                          </p:val>
                                        </p:tav>
                                      </p:tavLst>
                                    </p:anim>
                                    <p:anim calcmode="lin" valueType="num">
                                      <p:cBhvr additive="base">
                                        <p:cTn id="8" dur="500" fill="hold"/>
                                        <p:tgtEl>
                                          <p:spTgt spid="358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5845"/>
                                        </p:tgtEl>
                                        <p:attrNameLst>
                                          <p:attrName>style.visibility</p:attrName>
                                        </p:attrNameLst>
                                      </p:cBhvr>
                                      <p:to>
                                        <p:strVal val="visible"/>
                                      </p:to>
                                    </p:set>
                                    <p:anim calcmode="lin" valueType="num">
                                      <p:cBhvr additive="base">
                                        <p:cTn id="13" dur="500" fill="hold"/>
                                        <p:tgtEl>
                                          <p:spTgt spid="35845"/>
                                        </p:tgtEl>
                                        <p:attrNameLst>
                                          <p:attrName>ppt_x</p:attrName>
                                        </p:attrNameLst>
                                      </p:cBhvr>
                                      <p:tavLst>
                                        <p:tav tm="0">
                                          <p:val>
                                            <p:strVal val="1+#ppt_w/2"/>
                                          </p:val>
                                        </p:tav>
                                        <p:tav tm="100000">
                                          <p:val>
                                            <p:strVal val="#ppt_x"/>
                                          </p:val>
                                        </p:tav>
                                      </p:tavLst>
                                    </p:anim>
                                    <p:anim calcmode="lin" valueType="num">
                                      <p:cBhvr additive="base">
                                        <p:cTn id="14" dur="500" fill="hold"/>
                                        <p:tgtEl>
                                          <p:spTgt spid="358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autoUpdateAnimBg="0"/>
      <p:bldP spid="35845"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Time</a:t>
            </a:r>
            <a:endParaRPr lang="en-US" dirty="0" smtClean="0"/>
          </a:p>
        </p:txBody>
      </p:sp>
      <p:sp>
        <p:nvSpPr>
          <p:cNvPr id="36867" name="Text Box 3"/>
          <p:cNvSpPr txBox="1">
            <a:spLocks noChangeArrowheads="1"/>
          </p:cNvSpPr>
          <p:nvPr/>
        </p:nvSpPr>
        <p:spPr bwMode="auto">
          <a:xfrm>
            <a:off x="304800" y="1447800"/>
            <a:ext cx="7924800" cy="457200"/>
          </a:xfrm>
          <a:prstGeom prst="rect">
            <a:avLst/>
          </a:prstGeom>
          <a:noFill/>
          <a:ln w="9525">
            <a:noFill/>
            <a:miter lim="800000"/>
            <a:headEnd/>
            <a:tailEnd/>
          </a:ln>
        </p:spPr>
        <p:txBody>
          <a:bodyPr>
            <a:spAutoFit/>
          </a:bodyPr>
          <a:lstStyle/>
          <a:p>
            <a:pPr algn="ctr">
              <a:spcBef>
                <a:spcPct val="50000"/>
              </a:spcBef>
            </a:pPr>
            <a:r>
              <a:rPr lang="en-US" b="1" dirty="0">
                <a:latin typeface="Times New Roman" pitchFamily="18" charset="0"/>
              </a:rPr>
              <a:t>The 24 hour clock is used to express time.</a:t>
            </a:r>
          </a:p>
        </p:txBody>
      </p:sp>
      <p:sp>
        <p:nvSpPr>
          <p:cNvPr id="36868" name="Text Box 4"/>
          <p:cNvSpPr txBox="1">
            <a:spLocks noChangeArrowheads="1"/>
          </p:cNvSpPr>
          <p:nvPr/>
        </p:nvSpPr>
        <p:spPr bwMode="auto">
          <a:xfrm>
            <a:off x="685800" y="2438400"/>
            <a:ext cx="7010400" cy="2528888"/>
          </a:xfrm>
          <a:prstGeom prst="rect">
            <a:avLst/>
          </a:prstGeom>
          <a:noFill/>
          <a:ln w="9525">
            <a:noFill/>
            <a:miter lim="800000"/>
            <a:headEnd/>
            <a:tailEnd/>
          </a:ln>
        </p:spPr>
        <p:txBody>
          <a:bodyPr>
            <a:spAutoFit/>
          </a:bodyPr>
          <a:lstStyle/>
          <a:p>
            <a:r>
              <a:rPr lang="en-US" sz="3200" dirty="0">
                <a:latin typeface="Times New Roman" pitchFamily="18" charset="0"/>
              </a:rPr>
              <a:t>Examples:		12:00 AM	- </a:t>
            </a:r>
            <a:r>
              <a:rPr lang="en-US" sz="3200" b="1" dirty="0">
                <a:latin typeface="Times New Roman" pitchFamily="18" charset="0"/>
              </a:rPr>
              <a:t>0000</a:t>
            </a:r>
            <a:r>
              <a:rPr lang="en-US" sz="3200" dirty="0">
                <a:latin typeface="Times New Roman" pitchFamily="18" charset="0"/>
              </a:rPr>
              <a:t> </a:t>
            </a:r>
            <a:r>
              <a:rPr lang="en-US" sz="3200" b="1" dirty="0">
                <a:latin typeface="Times New Roman" pitchFamily="18" charset="0"/>
              </a:rPr>
              <a:t>hrs </a:t>
            </a:r>
            <a:endParaRPr lang="en-US" sz="3200" dirty="0">
              <a:latin typeface="Times New Roman" pitchFamily="18" charset="0"/>
            </a:endParaRPr>
          </a:p>
          <a:p>
            <a:r>
              <a:rPr lang="en-US" sz="3200" dirty="0">
                <a:latin typeface="Times New Roman" pitchFamily="18" charset="0"/>
              </a:rPr>
              <a:t>			12:30 AM	- </a:t>
            </a:r>
            <a:r>
              <a:rPr lang="en-US" sz="3200" b="1" dirty="0">
                <a:latin typeface="Times New Roman" pitchFamily="18" charset="0"/>
              </a:rPr>
              <a:t>0030 hrs</a:t>
            </a:r>
            <a:endParaRPr lang="en-US" sz="3200" dirty="0">
              <a:latin typeface="Times New Roman" pitchFamily="18" charset="0"/>
            </a:endParaRPr>
          </a:p>
          <a:p>
            <a:r>
              <a:rPr lang="en-US" sz="3200" dirty="0">
                <a:latin typeface="Times New Roman" pitchFamily="18" charset="0"/>
              </a:rPr>
              <a:t>			09:00 AM	- </a:t>
            </a:r>
            <a:r>
              <a:rPr lang="en-US" sz="3200" b="1" dirty="0">
                <a:latin typeface="Times New Roman" pitchFamily="18" charset="0"/>
              </a:rPr>
              <a:t>0900 hrs</a:t>
            </a:r>
            <a:endParaRPr lang="en-US" sz="3200" dirty="0">
              <a:latin typeface="Times New Roman" pitchFamily="18" charset="0"/>
            </a:endParaRPr>
          </a:p>
          <a:p>
            <a:r>
              <a:rPr lang="en-US" sz="3200" dirty="0">
                <a:latin typeface="Times New Roman" pitchFamily="18" charset="0"/>
              </a:rPr>
              <a:t>			02:30 PM	- </a:t>
            </a:r>
            <a:r>
              <a:rPr lang="en-US" sz="3200" b="1" dirty="0">
                <a:latin typeface="Times New Roman" pitchFamily="18" charset="0"/>
              </a:rPr>
              <a:t>1430 hrs</a:t>
            </a:r>
            <a:endParaRPr lang="en-US" sz="3200" dirty="0">
              <a:latin typeface="Times New Roman" pitchFamily="18" charset="0"/>
            </a:endParaRPr>
          </a:p>
          <a:p>
            <a:r>
              <a:rPr lang="en-US" sz="3200" dirty="0">
                <a:latin typeface="Times New Roman" pitchFamily="18" charset="0"/>
              </a:rPr>
              <a:t>			05:45 PM	- </a:t>
            </a:r>
            <a:r>
              <a:rPr lang="en-US" sz="3200" b="1" dirty="0">
                <a:latin typeface="Times New Roman" pitchFamily="18" charset="0"/>
              </a:rPr>
              <a:t>1745 hrs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6867"/>
                                        </p:tgtEl>
                                        <p:attrNameLst>
                                          <p:attrName>style.visibility</p:attrName>
                                        </p:attrNameLst>
                                      </p:cBhvr>
                                      <p:to>
                                        <p:strVal val="visible"/>
                                      </p:to>
                                    </p:set>
                                    <p:anim calcmode="lin" valueType="num">
                                      <p:cBhvr additive="base">
                                        <p:cTn id="7" dur="500" fill="hold"/>
                                        <p:tgtEl>
                                          <p:spTgt spid="36867"/>
                                        </p:tgtEl>
                                        <p:attrNameLst>
                                          <p:attrName>ppt_x</p:attrName>
                                        </p:attrNameLst>
                                      </p:cBhvr>
                                      <p:tavLst>
                                        <p:tav tm="0">
                                          <p:val>
                                            <p:strVal val="1+#ppt_w/2"/>
                                          </p:val>
                                        </p:tav>
                                        <p:tav tm="100000">
                                          <p:val>
                                            <p:strVal val="#ppt_x"/>
                                          </p:val>
                                        </p:tav>
                                      </p:tavLst>
                                    </p:anim>
                                    <p:anim calcmode="lin" valueType="num">
                                      <p:cBhvr additive="base">
                                        <p:cTn id="8" dur="500" fill="hold"/>
                                        <p:tgtEl>
                                          <p:spTgt spid="368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6868"/>
                                        </p:tgtEl>
                                        <p:attrNameLst>
                                          <p:attrName>style.visibility</p:attrName>
                                        </p:attrNameLst>
                                      </p:cBhvr>
                                      <p:to>
                                        <p:strVal val="visible"/>
                                      </p:to>
                                    </p:set>
                                    <p:anim calcmode="lin" valueType="num">
                                      <p:cBhvr additive="base">
                                        <p:cTn id="13" dur="500" fill="hold"/>
                                        <p:tgtEl>
                                          <p:spTgt spid="36868"/>
                                        </p:tgtEl>
                                        <p:attrNameLst>
                                          <p:attrName>ppt_x</p:attrName>
                                        </p:attrNameLst>
                                      </p:cBhvr>
                                      <p:tavLst>
                                        <p:tav tm="0">
                                          <p:val>
                                            <p:strVal val="1+#ppt_w/2"/>
                                          </p:val>
                                        </p:tav>
                                        <p:tav tm="100000">
                                          <p:val>
                                            <p:strVal val="#ppt_x"/>
                                          </p:val>
                                        </p:tav>
                                      </p:tavLst>
                                    </p:anim>
                                    <p:anim calcmode="lin" valueType="num">
                                      <p:cBhvr additive="base">
                                        <p:cTn id="14" dur="500" fill="hold"/>
                                        <p:tgtEl>
                                          <p:spTgt spid="368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utoUpdateAnimBg="0"/>
      <p:bldP spid="3686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Wake Turbulence</a:t>
            </a:r>
            <a:endParaRPr lang="en-US" dirty="0" smtClean="0"/>
          </a:p>
        </p:txBody>
      </p:sp>
      <p:sp>
        <p:nvSpPr>
          <p:cNvPr id="4099" name="Content Placeholder 3"/>
          <p:cNvSpPr>
            <a:spLocks noGrp="1"/>
          </p:cNvSpPr>
          <p:nvPr>
            <p:ph idx="1"/>
          </p:nvPr>
        </p:nvSpPr>
        <p:spPr/>
        <p:txBody>
          <a:bodyPr/>
          <a:lstStyle/>
          <a:p>
            <a:r>
              <a:rPr lang="en-US" smtClean="0"/>
              <a:t>The strength of a vortex is governed by several factors</a:t>
            </a:r>
          </a:p>
          <a:p>
            <a:r>
              <a:rPr lang="en-US" smtClean="0"/>
              <a:t>The vortex strength will increase as:</a:t>
            </a:r>
          </a:p>
          <a:p>
            <a:pPr lvl="1"/>
            <a:r>
              <a:rPr lang="en-US" smtClean="0"/>
              <a:t>Weight Increases</a:t>
            </a:r>
          </a:p>
          <a:p>
            <a:pPr lvl="1"/>
            <a:r>
              <a:rPr lang="en-US" smtClean="0"/>
              <a:t>Speed Decreases</a:t>
            </a:r>
          </a:p>
          <a:p>
            <a:pPr lvl="1"/>
            <a:r>
              <a:rPr lang="en-US" smtClean="0"/>
              <a:t>Drag Decreases</a:t>
            </a:r>
          </a:p>
          <a:p>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Money</a:t>
            </a:r>
            <a:endParaRPr lang="en-US" dirty="0" smtClean="0"/>
          </a:p>
        </p:txBody>
      </p:sp>
      <p:sp>
        <p:nvSpPr>
          <p:cNvPr id="3" name="Content Placeholder 2"/>
          <p:cNvSpPr>
            <a:spLocks noGrp="1"/>
          </p:cNvSpPr>
          <p:nvPr>
            <p:ph idx="1"/>
          </p:nvPr>
        </p:nvSpPr>
        <p:spPr/>
        <p:txBody>
          <a:bodyPr/>
          <a:lstStyle/>
          <a:p>
            <a:r>
              <a:rPr lang="en-US" dirty="0">
                <a:latin typeface="Times New Roman" pitchFamily="18" charset="0"/>
              </a:rPr>
              <a:t>The word “dollars” always is stated first before speaking of money.</a:t>
            </a:r>
          </a:p>
          <a:p>
            <a:endParaRPr lang="en-CA" dirty="0"/>
          </a:p>
          <a:p>
            <a:pPr>
              <a:spcBef>
                <a:spcPct val="50000"/>
              </a:spcBef>
            </a:pPr>
            <a:r>
              <a:rPr lang="en-US" dirty="0">
                <a:latin typeface="Times New Roman" pitchFamily="18" charset="0"/>
              </a:rPr>
              <a:t>For example, $45.32 would be spoken as:	</a:t>
            </a:r>
          </a:p>
          <a:p>
            <a:pPr>
              <a:spcBef>
                <a:spcPct val="50000"/>
              </a:spcBef>
            </a:pPr>
            <a:r>
              <a:rPr lang="en-US" dirty="0">
                <a:latin typeface="Times New Roman" pitchFamily="18" charset="0"/>
              </a:rPr>
              <a:t>“Dollars FOW-</a:t>
            </a:r>
            <a:r>
              <a:rPr lang="en-US" dirty="0" err="1">
                <a:latin typeface="Times New Roman" pitchFamily="18" charset="0"/>
              </a:rPr>
              <a:t>er</a:t>
            </a:r>
            <a:r>
              <a:rPr lang="en-US" dirty="0">
                <a:latin typeface="Times New Roman" pitchFamily="18" charset="0"/>
              </a:rPr>
              <a:t> Fife DAY-SEE-MAL Tree Too”</a:t>
            </a:r>
          </a:p>
          <a:p>
            <a:endParaRPr lang="en-CA"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Standard Phrases</a:t>
            </a:r>
            <a:endParaRPr lang="en-US" dirty="0" smtClean="0"/>
          </a:p>
        </p:txBody>
      </p:sp>
      <p:sp>
        <p:nvSpPr>
          <p:cNvPr id="38915" name="Rectangle 3"/>
          <p:cNvSpPr>
            <a:spLocks noGrp="1" noChangeArrowheads="1"/>
          </p:cNvSpPr>
          <p:nvPr>
            <p:ph sz="half" idx="1"/>
          </p:nvPr>
        </p:nvSpPr>
        <p:spPr/>
        <p:txBody>
          <a:bodyPr/>
          <a:lstStyle/>
          <a:p>
            <a:pPr marL="514350" indent="-514350">
              <a:buFont typeface="+mj-lt"/>
              <a:buAutoNum type="romanLcPeriod"/>
            </a:pPr>
            <a:r>
              <a:rPr lang="en-US" sz="2000" dirty="0" smtClean="0"/>
              <a:t>Acknowledge					</a:t>
            </a:r>
          </a:p>
          <a:p>
            <a:pPr marL="514350" indent="-514350">
              <a:buFont typeface="+mj-lt"/>
              <a:buAutoNum type="romanLcPeriod"/>
            </a:pPr>
            <a:endParaRPr lang="en-US" sz="2000" dirty="0" smtClean="0"/>
          </a:p>
          <a:p>
            <a:pPr marL="514350" indent="-514350">
              <a:buFont typeface="+mj-lt"/>
              <a:buAutoNum type="romanLcPeriod"/>
            </a:pPr>
            <a:r>
              <a:rPr lang="en-US" sz="2000" dirty="0" smtClean="0"/>
              <a:t>Affirmative		</a:t>
            </a:r>
          </a:p>
          <a:p>
            <a:pPr marL="514350" indent="-514350">
              <a:buFont typeface="+mj-lt"/>
              <a:buAutoNum type="romanLcPeriod"/>
            </a:pPr>
            <a:endParaRPr lang="en-US" sz="2000" dirty="0" smtClean="0"/>
          </a:p>
          <a:p>
            <a:pPr marL="514350" indent="-514350">
              <a:buFont typeface="+mj-lt"/>
              <a:buAutoNum type="romanLcPeriod"/>
            </a:pPr>
            <a:r>
              <a:rPr lang="en-US" sz="2000" dirty="0" smtClean="0"/>
              <a:t>Break			</a:t>
            </a:r>
          </a:p>
          <a:p>
            <a:pPr marL="514350" indent="-514350">
              <a:buFont typeface="+mj-lt"/>
              <a:buAutoNum type="romanLcPeriod"/>
            </a:pPr>
            <a:endParaRPr lang="en-US" sz="2000" dirty="0" smtClean="0"/>
          </a:p>
          <a:p>
            <a:pPr marL="514350" indent="-514350">
              <a:buFont typeface="+mj-lt"/>
              <a:buAutoNum type="romanLcPeriod"/>
            </a:pPr>
            <a:r>
              <a:rPr lang="en-US" sz="2000" dirty="0" smtClean="0"/>
              <a:t>Confirm			</a:t>
            </a:r>
          </a:p>
          <a:p>
            <a:pPr marL="514350" indent="-514350">
              <a:buFont typeface="+mj-lt"/>
              <a:buAutoNum type="romanLcPeriod"/>
            </a:pPr>
            <a:r>
              <a:rPr lang="en-US" sz="2000" dirty="0" smtClean="0"/>
              <a:t>Correction	</a:t>
            </a:r>
          </a:p>
        </p:txBody>
      </p:sp>
      <p:sp>
        <p:nvSpPr>
          <p:cNvPr id="4" name="Content Placeholder 3"/>
          <p:cNvSpPr>
            <a:spLocks noGrp="1"/>
          </p:cNvSpPr>
          <p:nvPr>
            <p:ph sz="half" idx="2"/>
          </p:nvPr>
        </p:nvSpPr>
        <p:spPr/>
        <p:txBody>
          <a:bodyPr/>
          <a:lstStyle/>
          <a:p>
            <a:pPr marL="514350" indent="-514350">
              <a:buFont typeface="+mj-lt"/>
              <a:buAutoNum type="romanLcPeriod"/>
            </a:pPr>
            <a:r>
              <a:rPr lang="en-US" sz="2000" dirty="0"/>
              <a:t>“Let me know you have </a:t>
            </a:r>
            <a:r>
              <a:rPr lang="en-US" sz="2000" dirty="0" smtClean="0"/>
              <a:t>received and </a:t>
            </a:r>
            <a:r>
              <a:rPr lang="en-US" sz="2000" dirty="0"/>
              <a:t>understood this message.”</a:t>
            </a:r>
          </a:p>
          <a:p>
            <a:pPr marL="514350" indent="-514350">
              <a:buFont typeface="+mj-lt"/>
              <a:buAutoNum type="romanLcPeriod"/>
            </a:pPr>
            <a:endParaRPr lang="en-CA" sz="2000" dirty="0" smtClean="0"/>
          </a:p>
          <a:p>
            <a:pPr marL="514350" indent="-514350">
              <a:buFont typeface="+mj-lt"/>
              <a:buAutoNum type="romanLcPeriod"/>
            </a:pPr>
            <a:r>
              <a:rPr lang="en-CA" sz="2000" dirty="0" smtClean="0"/>
              <a:t>“Yes”</a:t>
            </a:r>
          </a:p>
          <a:p>
            <a:pPr marL="514350" indent="-514350">
              <a:buFont typeface="+mj-lt"/>
              <a:buAutoNum type="romanLcPeriod"/>
            </a:pPr>
            <a:endParaRPr lang="en-US" sz="2000" dirty="0"/>
          </a:p>
          <a:p>
            <a:pPr marL="514350" indent="-514350">
              <a:buFont typeface="+mj-lt"/>
              <a:buAutoNum type="romanLcPeriod"/>
            </a:pPr>
            <a:r>
              <a:rPr lang="en-US" sz="2000" dirty="0" smtClean="0"/>
              <a:t>“</a:t>
            </a:r>
            <a:r>
              <a:rPr lang="en-US" sz="2000" dirty="0"/>
              <a:t>I hereby indicate the </a:t>
            </a:r>
            <a:r>
              <a:rPr lang="en-US" sz="2000" dirty="0" smtClean="0"/>
              <a:t>separation between </a:t>
            </a:r>
            <a:r>
              <a:rPr lang="en-US" sz="2000" dirty="0"/>
              <a:t>portions of the message</a:t>
            </a:r>
            <a:r>
              <a:rPr lang="en-US" sz="2000" dirty="0" smtClean="0"/>
              <a:t>.”</a:t>
            </a:r>
          </a:p>
          <a:p>
            <a:pPr marL="514350" indent="-514350">
              <a:buFont typeface="+mj-lt"/>
              <a:buAutoNum type="romanLcPeriod"/>
            </a:pPr>
            <a:r>
              <a:rPr lang="en-US" sz="2000" dirty="0"/>
              <a:t>“My version is…is that correct</a:t>
            </a:r>
            <a:r>
              <a:rPr lang="en-US" sz="2000" dirty="0" smtClean="0"/>
              <a:t>.”</a:t>
            </a:r>
          </a:p>
          <a:p>
            <a:pPr marL="514350" indent="-514350">
              <a:buFont typeface="+mj-lt"/>
              <a:buAutoNum type="romanLcPeriod"/>
            </a:pPr>
            <a:r>
              <a:rPr lang="en-US" sz="2000" dirty="0"/>
              <a:t>“I have made an error. </a:t>
            </a:r>
            <a:r>
              <a:rPr lang="en-US" sz="2000" dirty="0" smtClean="0"/>
              <a:t>The correction  is…”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anim calcmode="lin" valueType="num">
                                      <p:cBhvr additive="base">
                                        <p:cTn id="13" dur="500" fill="hold"/>
                                        <p:tgtEl>
                                          <p:spTgt spid="38915">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8915">
                                            <p:txEl>
                                              <p:pRg st="4" end="4"/>
                                            </p:txEl>
                                          </p:spTgt>
                                        </p:tgtEl>
                                        <p:attrNameLst>
                                          <p:attrName>style.visibility</p:attrName>
                                        </p:attrNameLst>
                                      </p:cBhvr>
                                      <p:to>
                                        <p:strVal val="visible"/>
                                      </p:to>
                                    </p:set>
                                    <p:anim calcmode="lin" valueType="num">
                                      <p:cBhvr additive="base">
                                        <p:cTn id="19" dur="500" fill="hold"/>
                                        <p:tgtEl>
                                          <p:spTgt spid="38915">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8915">
                                            <p:txEl>
                                              <p:pRg st="6" end="6"/>
                                            </p:txEl>
                                          </p:spTgt>
                                        </p:tgtEl>
                                        <p:attrNameLst>
                                          <p:attrName>style.visibility</p:attrName>
                                        </p:attrNameLst>
                                      </p:cBhvr>
                                      <p:to>
                                        <p:strVal val="visible"/>
                                      </p:to>
                                    </p:set>
                                    <p:anim calcmode="lin" valueType="num">
                                      <p:cBhvr additive="base">
                                        <p:cTn id="25" dur="500" fill="hold"/>
                                        <p:tgtEl>
                                          <p:spTgt spid="38915">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8915">
                                            <p:txEl>
                                              <p:pRg st="7" end="7"/>
                                            </p:txEl>
                                          </p:spTgt>
                                        </p:tgtEl>
                                        <p:attrNameLst>
                                          <p:attrName>style.visibility</p:attrName>
                                        </p:attrNameLst>
                                      </p:cBhvr>
                                      <p:to>
                                        <p:strVal val="visible"/>
                                      </p:to>
                                    </p:set>
                                    <p:anim calcmode="lin" valueType="num">
                                      <p:cBhvr additive="base">
                                        <p:cTn id="31" dur="500" fill="hold"/>
                                        <p:tgtEl>
                                          <p:spTgt spid="38915">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891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r>
              <a:rPr lang="en-US" smtClean="0"/>
              <a:t>Standard Phrases</a:t>
            </a:r>
            <a:endParaRPr lang="en-US" dirty="0" smtClean="0"/>
          </a:p>
        </p:txBody>
      </p:sp>
      <p:sp>
        <p:nvSpPr>
          <p:cNvPr id="39939" name="Rectangle 3"/>
          <p:cNvSpPr>
            <a:spLocks noGrp="1" noChangeArrowheads="1"/>
          </p:cNvSpPr>
          <p:nvPr>
            <p:ph sz="half" idx="1"/>
          </p:nvPr>
        </p:nvSpPr>
        <p:spPr/>
        <p:txBody>
          <a:bodyPr/>
          <a:lstStyle/>
          <a:p>
            <a:pPr marL="514350" indent="-514350">
              <a:buFont typeface="+mj-lt"/>
              <a:buAutoNum type="romanLcPeriod"/>
            </a:pPr>
            <a:r>
              <a:rPr lang="en-US" sz="2000" dirty="0" smtClean="0"/>
              <a:t>Do you read?	</a:t>
            </a:r>
          </a:p>
          <a:p>
            <a:pPr marL="514350" indent="-514350">
              <a:buFont typeface="+mj-lt"/>
              <a:buAutoNum type="romanLcPeriod"/>
            </a:pPr>
            <a:endParaRPr lang="en-US" sz="2000" dirty="0"/>
          </a:p>
          <a:p>
            <a:pPr marL="514350" indent="-514350">
              <a:buFont typeface="+mj-lt"/>
              <a:buAutoNum type="romanLcPeriod"/>
            </a:pPr>
            <a:endParaRPr lang="en-US" sz="2000" dirty="0" smtClean="0"/>
          </a:p>
          <a:p>
            <a:pPr marL="514350" indent="-514350">
              <a:buFont typeface="+mj-lt"/>
              <a:buAutoNum type="romanLcPeriod"/>
            </a:pPr>
            <a:r>
              <a:rPr lang="en-US" sz="2000" dirty="0" smtClean="0"/>
              <a:t>Go ahead		   	</a:t>
            </a:r>
          </a:p>
          <a:p>
            <a:pPr marL="514350" indent="-514350">
              <a:buFont typeface="+mj-lt"/>
              <a:buAutoNum type="romanLcPeriod"/>
            </a:pPr>
            <a:r>
              <a:rPr lang="en-US" sz="2000" dirty="0" smtClean="0"/>
              <a:t>How do you read me?	</a:t>
            </a:r>
          </a:p>
          <a:p>
            <a:pPr marL="514350" indent="-514350">
              <a:buFont typeface="+mj-lt"/>
              <a:buAutoNum type="romanLcPeriod"/>
            </a:pPr>
            <a:r>
              <a:rPr lang="en-US" sz="2000" dirty="0" smtClean="0"/>
              <a:t>I say again			</a:t>
            </a:r>
          </a:p>
          <a:p>
            <a:pPr marL="514350" indent="-514350">
              <a:buFont typeface="+mj-lt"/>
              <a:buAutoNum type="romanLcPeriod"/>
            </a:pPr>
            <a:r>
              <a:rPr lang="en-US" sz="2000" dirty="0" smtClean="0"/>
              <a:t>Negative			</a:t>
            </a:r>
          </a:p>
          <a:p>
            <a:pPr marL="514350" indent="-514350">
              <a:buFont typeface="+mj-lt"/>
              <a:buAutoNum type="romanLcPeriod"/>
            </a:pPr>
            <a:r>
              <a:rPr lang="en-US" sz="2000" dirty="0" smtClean="0"/>
              <a:t> Out				</a:t>
            </a:r>
          </a:p>
        </p:txBody>
      </p:sp>
      <p:sp>
        <p:nvSpPr>
          <p:cNvPr id="5" name="Content Placeholder 4"/>
          <p:cNvSpPr>
            <a:spLocks noGrp="1"/>
          </p:cNvSpPr>
          <p:nvPr>
            <p:ph sz="half" idx="2"/>
          </p:nvPr>
        </p:nvSpPr>
        <p:spPr>
          <a:xfrm>
            <a:off x="4648200" y="1981200"/>
            <a:ext cx="4495800" cy="4876800"/>
          </a:xfrm>
        </p:spPr>
        <p:txBody>
          <a:bodyPr/>
          <a:lstStyle/>
          <a:p>
            <a:pPr marL="514350" indent="-514350">
              <a:buFont typeface="+mj-lt"/>
              <a:buAutoNum type="romanLcPeriod"/>
            </a:pPr>
            <a:r>
              <a:rPr lang="en-US" sz="2000" dirty="0" smtClean="0"/>
              <a:t>“</a:t>
            </a:r>
            <a:r>
              <a:rPr lang="en-US" sz="2000" dirty="0"/>
              <a:t>I have called you more than </a:t>
            </a:r>
            <a:r>
              <a:rPr lang="en-US" sz="2000" dirty="0" smtClean="0"/>
              <a:t>once. If </a:t>
            </a:r>
            <a:r>
              <a:rPr lang="en-US" sz="2000" dirty="0"/>
              <a:t>you are receiving me, Reply.” </a:t>
            </a:r>
          </a:p>
          <a:p>
            <a:pPr marL="514350" indent="-514350">
              <a:buFont typeface="+mj-lt"/>
              <a:buAutoNum type="romanLcPeriod"/>
            </a:pPr>
            <a:endParaRPr lang="en-US" sz="2000" dirty="0" smtClean="0"/>
          </a:p>
          <a:p>
            <a:pPr marL="514350" indent="-514350">
              <a:buFont typeface="+mj-lt"/>
              <a:buAutoNum type="romanLcPeriod"/>
            </a:pPr>
            <a:r>
              <a:rPr lang="en-US" sz="2000" dirty="0" smtClean="0"/>
              <a:t>“</a:t>
            </a:r>
            <a:r>
              <a:rPr lang="en-US" sz="2000" dirty="0"/>
              <a:t>Proceed with your message</a:t>
            </a:r>
            <a:r>
              <a:rPr lang="en-US" sz="2000" dirty="0" smtClean="0"/>
              <a:t>.”</a:t>
            </a:r>
          </a:p>
          <a:p>
            <a:pPr marL="514350" indent="-514350">
              <a:buFont typeface="+mj-lt"/>
              <a:buAutoNum type="romanLcPeriod"/>
            </a:pPr>
            <a:endParaRPr lang="en-US" sz="2000" dirty="0" smtClean="0"/>
          </a:p>
          <a:p>
            <a:pPr marL="514350" indent="-514350">
              <a:buFont typeface="+mj-lt"/>
              <a:buAutoNum type="romanLcPeriod"/>
            </a:pPr>
            <a:r>
              <a:rPr lang="en-US" sz="2000" dirty="0" smtClean="0"/>
              <a:t>“What is my strength and readability?”</a:t>
            </a:r>
            <a:endParaRPr lang="en-US" sz="2000" dirty="0"/>
          </a:p>
          <a:p>
            <a:pPr marL="514350" indent="-514350">
              <a:buFont typeface="+mj-lt"/>
              <a:buAutoNum type="romanLcPeriod"/>
            </a:pPr>
            <a:r>
              <a:rPr lang="en-US" sz="2000" dirty="0" smtClean="0"/>
              <a:t>“</a:t>
            </a:r>
            <a:r>
              <a:rPr lang="en-US" sz="2000" dirty="0"/>
              <a:t>I will Repeat.”</a:t>
            </a:r>
          </a:p>
          <a:p>
            <a:pPr marL="514350" indent="-514350">
              <a:buFont typeface="+mj-lt"/>
              <a:buAutoNum type="romanLcPeriod"/>
            </a:pPr>
            <a:endParaRPr lang="en-US" sz="2000" dirty="0" smtClean="0"/>
          </a:p>
          <a:p>
            <a:pPr marL="514350" indent="-514350">
              <a:buFont typeface="+mj-lt"/>
              <a:buAutoNum type="romanLcPeriod"/>
            </a:pPr>
            <a:r>
              <a:rPr lang="en-US" sz="2000" dirty="0" smtClean="0"/>
              <a:t>“</a:t>
            </a:r>
            <a:r>
              <a:rPr lang="en-US" sz="2000" dirty="0"/>
              <a:t>No.” </a:t>
            </a:r>
          </a:p>
          <a:p>
            <a:pPr marL="514350" indent="-514350">
              <a:buFont typeface="+mj-lt"/>
              <a:buAutoNum type="romanLcPeriod"/>
            </a:pPr>
            <a:endParaRPr lang="en-US" sz="2000" dirty="0" smtClean="0"/>
          </a:p>
          <a:p>
            <a:pPr marL="514350" indent="-514350">
              <a:buFont typeface="+mj-lt"/>
              <a:buAutoNum type="romanLcPeriod"/>
            </a:pPr>
            <a:r>
              <a:rPr lang="en-US" sz="2000" dirty="0" smtClean="0"/>
              <a:t>“</a:t>
            </a:r>
            <a:r>
              <a:rPr lang="en-US" sz="2000" dirty="0"/>
              <a:t>My transmission is ended.  I </a:t>
            </a:r>
            <a:r>
              <a:rPr lang="en-US" sz="2000" dirty="0" smtClean="0"/>
              <a:t>do not </a:t>
            </a:r>
            <a:r>
              <a:rPr lang="en-US" sz="2000" dirty="0"/>
              <a:t>expect a reply</a:t>
            </a:r>
            <a:r>
              <a:rPr lang="en-US" sz="2000" dirty="0" smtClean="0"/>
              <a:t>.”</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anim calcmode="lin" valueType="num">
                                      <p:cBhvr additive="base">
                                        <p:cTn id="13" dur="500" fill="hold"/>
                                        <p:tgtEl>
                                          <p:spTgt spid="39939">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anim calcmode="lin" valueType="num">
                                      <p:cBhvr additive="base">
                                        <p:cTn id="19" dur="500" fill="hold"/>
                                        <p:tgtEl>
                                          <p:spTgt spid="3993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99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9939">
                                            <p:txEl>
                                              <p:pRg st="5" end="5"/>
                                            </p:txEl>
                                          </p:spTgt>
                                        </p:tgtEl>
                                        <p:attrNameLst>
                                          <p:attrName>style.visibility</p:attrName>
                                        </p:attrNameLst>
                                      </p:cBhvr>
                                      <p:to>
                                        <p:strVal val="visible"/>
                                      </p:to>
                                    </p:set>
                                    <p:anim calcmode="lin" valueType="num">
                                      <p:cBhvr additive="base">
                                        <p:cTn id="25" dur="500" fill="hold"/>
                                        <p:tgtEl>
                                          <p:spTgt spid="3993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99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9939">
                                            <p:txEl>
                                              <p:pRg st="6" end="6"/>
                                            </p:txEl>
                                          </p:spTgt>
                                        </p:tgtEl>
                                        <p:attrNameLst>
                                          <p:attrName>style.visibility</p:attrName>
                                        </p:attrNameLst>
                                      </p:cBhvr>
                                      <p:to>
                                        <p:strVal val="visible"/>
                                      </p:to>
                                    </p:set>
                                    <p:anim calcmode="lin" valueType="num">
                                      <p:cBhvr additive="base">
                                        <p:cTn id="31" dur="500" fill="hold"/>
                                        <p:tgtEl>
                                          <p:spTgt spid="39939">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9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9939">
                                            <p:txEl>
                                              <p:pRg st="7" end="7"/>
                                            </p:txEl>
                                          </p:spTgt>
                                        </p:tgtEl>
                                        <p:attrNameLst>
                                          <p:attrName>style.visibility</p:attrName>
                                        </p:attrNameLst>
                                      </p:cBhvr>
                                      <p:to>
                                        <p:strVal val="visible"/>
                                      </p:to>
                                    </p:set>
                                    <p:anim calcmode="lin" valueType="num">
                                      <p:cBhvr additive="base">
                                        <p:cTn id="37" dur="500" fill="hold"/>
                                        <p:tgtEl>
                                          <p:spTgt spid="39939">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99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p:txBody>
          <a:bodyPr/>
          <a:lstStyle/>
          <a:p>
            <a:r>
              <a:rPr lang="en-US" smtClean="0"/>
              <a:t>Standard Phrases</a:t>
            </a:r>
            <a:endParaRPr lang="en-US" dirty="0" smtClean="0"/>
          </a:p>
        </p:txBody>
      </p:sp>
      <p:sp>
        <p:nvSpPr>
          <p:cNvPr id="5" name="Content Placeholder 4"/>
          <p:cNvSpPr>
            <a:spLocks noGrp="1"/>
          </p:cNvSpPr>
          <p:nvPr>
            <p:ph sz="half" idx="1"/>
          </p:nvPr>
        </p:nvSpPr>
        <p:spPr/>
        <p:txBody>
          <a:bodyPr/>
          <a:lstStyle/>
          <a:p>
            <a:pPr marL="514350" indent="-514350">
              <a:buFont typeface="+mj-lt"/>
              <a:buAutoNum type="romanLcPeriod"/>
            </a:pPr>
            <a:r>
              <a:rPr lang="en-US" sz="2000" dirty="0" smtClean="0"/>
              <a:t>Over			</a:t>
            </a:r>
          </a:p>
          <a:p>
            <a:pPr marL="514350" indent="-514350">
              <a:buFont typeface="+mj-lt"/>
              <a:buAutoNum type="romanLcPeriod"/>
            </a:pPr>
            <a:r>
              <a:rPr lang="en-US" sz="2000" dirty="0" smtClean="0"/>
              <a:t>Read back			</a:t>
            </a:r>
          </a:p>
          <a:p>
            <a:pPr marL="514350" indent="-514350">
              <a:buFont typeface="+mj-lt"/>
              <a:buAutoNum type="romanLcPeriod"/>
            </a:pPr>
            <a:endParaRPr lang="en-US" sz="2000" dirty="0" smtClean="0"/>
          </a:p>
          <a:p>
            <a:pPr marL="514350" indent="-514350">
              <a:buFont typeface="+mj-lt"/>
              <a:buAutoNum type="romanLcPeriod"/>
            </a:pPr>
            <a:r>
              <a:rPr lang="en-US" sz="2000" dirty="0" smtClean="0"/>
              <a:t>Roger			</a:t>
            </a:r>
          </a:p>
          <a:p>
            <a:pPr marL="514350" indent="-514350">
              <a:buFont typeface="+mj-lt"/>
              <a:buAutoNum type="romanLcPeriod"/>
            </a:pPr>
            <a:r>
              <a:rPr lang="en-US" sz="2000" dirty="0" smtClean="0"/>
              <a:t>Say Again			</a:t>
            </a:r>
            <a:endParaRPr lang="en-US" sz="2000" dirty="0"/>
          </a:p>
        </p:txBody>
      </p:sp>
      <p:sp>
        <p:nvSpPr>
          <p:cNvPr id="6" name="Content Placeholder 5"/>
          <p:cNvSpPr>
            <a:spLocks noGrp="1"/>
          </p:cNvSpPr>
          <p:nvPr>
            <p:ph sz="half" idx="2"/>
          </p:nvPr>
        </p:nvSpPr>
        <p:spPr/>
        <p:txBody>
          <a:bodyPr/>
          <a:lstStyle/>
          <a:p>
            <a:pPr marL="514350" indent="-514350">
              <a:buFont typeface="+mj-lt"/>
              <a:buAutoNum type="romanLcPeriod"/>
            </a:pPr>
            <a:r>
              <a:rPr lang="en-US" sz="2000" dirty="0"/>
              <a:t>“My transmission is ended.  </a:t>
            </a:r>
            <a:r>
              <a:rPr lang="en-US" sz="2000" dirty="0" smtClean="0"/>
              <a:t>I expect </a:t>
            </a:r>
            <a:r>
              <a:rPr lang="en-US" sz="2000" dirty="0"/>
              <a:t>a reply from you.”</a:t>
            </a:r>
          </a:p>
          <a:p>
            <a:pPr marL="514350" indent="-514350">
              <a:buFont typeface="+mj-lt"/>
              <a:buAutoNum type="romanLcPeriod"/>
            </a:pPr>
            <a:r>
              <a:rPr lang="en-US" sz="2000" dirty="0"/>
              <a:t>“Repeat this message back to </a:t>
            </a:r>
            <a:r>
              <a:rPr lang="en-US" sz="2000" dirty="0" smtClean="0"/>
              <a:t>me after </a:t>
            </a:r>
            <a:r>
              <a:rPr lang="en-US" sz="2000" dirty="0"/>
              <a:t>I have given ‘Over’.”</a:t>
            </a:r>
          </a:p>
          <a:p>
            <a:pPr marL="514350" indent="-514350">
              <a:buFont typeface="+mj-lt"/>
              <a:buAutoNum type="romanLcPeriod"/>
            </a:pPr>
            <a:r>
              <a:rPr lang="en-US" sz="2000" dirty="0"/>
              <a:t>“Okay, I have received </a:t>
            </a:r>
            <a:r>
              <a:rPr lang="en-US" sz="2000" dirty="0" smtClean="0"/>
              <a:t>your message</a:t>
            </a:r>
            <a:r>
              <a:rPr lang="en-US" sz="2000" dirty="0"/>
              <a:t>.”</a:t>
            </a:r>
          </a:p>
          <a:p>
            <a:pPr marL="514350" indent="-514350">
              <a:buFont typeface="+mj-lt"/>
              <a:buAutoNum type="romanLcPeriod"/>
            </a:pPr>
            <a:r>
              <a:rPr lang="en-US" sz="2000" dirty="0"/>
              <a:t>“Repeat.”  </a:t>
            </a:r>
            <a:r>
              <a:rPr lang="en-US" sz="2000" dirty="0" smtClean="0"/>
              <a:t>(NEVER SAY REPEAT ON </a:t>
            </a:r>
            <a:r>
              <a:rPr lang="en-US" sz="2000" dirty="0"/>
              <a:t>THE </a:t>
            </a:r>
            <a:r>
              <a:rPr lang="en-US" sz="2000" dirty="0" smtClean="0"/>
              <a:t>RADIO</a:t>
            </a:r>
            <a:r>
              <a:rPr lang="en-US" sz="2000" dirty="0"/>
              <a:t>)</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Standard Phrases</a:t>
            </a:r>
            <a:endParaRPr lang="en-US" dirty="0" smtClean="0"/>
          </a:p>
        </p:txBody>
      </p:sp>
      <p:sp>
        <p:nvSpPr>
          <p:cNvPr id="4" name="Content Placeholder 3"/>
          <p:cNvSpPr>
            <a:spLocks noGrp="1"/>
          </p:cNvSpPr>
          <p:nvPr>
            <p:ph sz="half" idx="1"/>
          </p:nvPr>
        </p:nvSpPr>
        <p:spPr/>
        <p:txBody>
          <a:bodyPr/>
          <a:lstStyle/>
          <a:p>
            <a:pPr marL="514350" indent="-514350">
              <a:buFont typeface="+mj-lt"/>
              <a:buAutoNum type="romanLcPeriod"/>
            </a:pPr>
            <a:r>
              <a:rPr lang="en-US" sz="2000" dirty="0" smtClean="0"/>
              <a:t>Speak slower		</a:t>
            </a:r>
          </a:p>
          <a:p>
            <a:pPr marL="514350" indent="-514350">
              <a:buFont typeface="+mj-lt"/>
              <a:buAutoNum type="romanLcPeriod"/>
            </a:pPr>
            <a:r>
              <a:rPr lang="en-US" sz="2000" dirty="0" smtClean="0"/>
              <a:t>Stand By				</a:t>
            </a:r>
          </a:p>
          <a:p>
            <a:pPr marL="514350" indent="-514350">
              <a:buFont typeface="+mj-lt"/>
              <a:buAutoNum type="romanLcPeriod"/>
            </a:pPr>
            <a:r>
              <a:rPr lang="en-US" sz="2000" dirty="0" smtClean="0"/>
              <a:t>That is correct		</a:t>
            </a:r>
          </a:p>
          <a:p>
            <a:pPr marL="514350" indent="-514350">
              <a:buFont typeface="+mj-lt"/>
              <a:buAutoNum type="romanLcPeriod"/>
            </a:pPr>
            <a:r>
              <a:rPr lang="en-US" sz="2000" dirty="0" smtClean="0"/>
              <a:t>Verify</a:t>
            </a:r>
            <a:endParaRPr lang="en-US" sz="2000" dirty="0"/>
          </a:p>
          <a:p>
            <a:pPr marL="514350" indent="-514350">
              <a:buFont typeface="+mj-lt"/>
              <a:buAutoNum type="romanLcPeriod"/>
            </a:pPr>
            <a:endParaRPr lang="en-US" sz="2000" dirty="0" smtClean="0"/>
          </a:p>
          <a:p>
            <a:pPr marL="514350" indent="-514350">
              <a:buFont typeface="+mj-lt"/>
              <a:buAutoNum type="romanLcPeriod"/>
            </a:pPr>
            <a:r>
              <a:rPr lang="en-US" sz="2000" dirty="0" smtClean="0"/>
              <a:t>Wilco			</a:t>
            </a:r>
          </a:p>
        </p:txBody>
      </p:sp>
      <p:sp>
        <p:nvSpPr>
          <p:cNvPr id="5" name="Content Placeholder 4"/>
          <p:cNvSpPr>
            <a:spLocks noGrp="1"/>
          </p:cNvSpPr>
          <p:nvPr>
            <p:ph sz="half" idx="2"/>
          </p:nvPr>
        </p:nvSpPr>
        <p:spPr>
          <a:xfrm>
            <a:off x="4648200" y="1981200"/>
            <a:ext cx="4495800" cy="4114800"/>
          </a:xfrm>
        </p:spPr>
        <p:txBody>
          <a:bodyPr/>
          <a:lstStyle/>
          <a:p>
            <a:pPr marL="514350" indent="-514350">
              <a:buFont typeface="+mj-lt"/>
              <a:buAutoNum type="romanLcPeriod"/>
            </a:pPr>
            <a:r>
              <a:rPr lang="en-US" sz="2000" dirty="0"/>
              <a:t>Self explanatory.</a:t>
            </a:r>
          </a:p>
          <a:p>
            <a:pPr marL="514350" indent="-514350">
              <a:buFont typeface="+mj-lt"/>
              <a:buAutoNum type="romanLcPeriod"/>
            </a:pPr>
            <a:endParaRPr lang="en-US" sz="2000" dirty="0" smtClean="0"/>
          </a:p>
          <a:p>
            <a:pPr marL="514350" indent="-514350">
              <a:buFont typeface="+mj-lt"/>
              <a:buAutoNum type="romanLcPeriod"/>
            </a:pPr>
            <a:r>
              <a:rPr lang="en-US" sz="2000" dirty="0" smtClean="0"/>
              <a:t>“</a:t>
            </a:r>
            <a:r>
              <a:rPr lang="en-US" sz="2000" dirty="0"/>
              <a:t>I must pause for a few seconds</a:t>
            </a:r>
            <a:r>
              <a:rPr lang="en-US" sz="2000" dirty="0" smtClean="0"/>
              <a:t>.”</a:t>
            </a:r>
          </a:p>
          <a:p>
            <a:pPr marL="514350" indent="-514350">
              <a:buFont typeface="+mj-lt"/>
              <a:buAutoNum type="romanLcPeriod"/>
            </a:pPr>
            <a:endParaRPr lang="en-US" sz="2000" dirty="0" smtClean="0"/>
          </a:p>
          <a:p>
            <a:pPr marL="514350" indent="-514350">
              <a:buFont typeface="+mj-lt"/>
              <a:buAutoNum type="romanLcPeriod"/>
            </a:pPr>
            <a:r>
              <a:rPr lang="en-US" sz="2000" dirty="0" smtClean="0"/>
              <a:t>Self </a:t>
            </a:r>
            <a:r>
              <a:rPr lang="en-US" sz="2000" dirty="0"/>
              <a:t>explanatory.</a:t>
            </a:r>
          </a:p>
          <a:p>
            <a:pPr marL="514350" indent="-514350">
              <a:buFont typeface="+mj-lt"/>
              <a:buAutoNum type="romanLcPeriod"/>
            </a:pPr>
            <a:endParaRPr lang="en-US" sz="2000" dirty="0" smtClean="0"/>
          </a:p>
          <a:p>
            <a:pPr marL="514350" indent="-514350">
              <a:buFont typeface="+mj-lt"/>
              <a:buAutoNum type="romanLcPeriod"/>
            </a:pPr>
            <a:r>
              <a:rPr lang="en-US" sz="2000" dirty="0" smtClean="0"/>
              <a:t>“</a:t>
            </a:r>
            <a:r>
              <a:rPr lang="en-US" sz="2000" dirty="0"/>
              <a:t>Check with the originator.”</a:t>
            </a:r>
          </a:p>
          <a:p>
            <a:pPr marL="514350" indent="-514350">
              <a:buFont typeface="+mj-lt"/>
              <a:buAutoNum type="romanLcPeriod"/>
            </a:pPr>
            <a:endParaRPr lang="en-US" sz="2000" dirty="0" smtClean="0"/>
          </a:p>
          <a:p>
            <a:pPr marL="514350" indent="-514350">
              <a:buFont typeface="+mj-lt"/>
              <a:buAutoNum type="romanLcPeriod"/>
            </a:pPr>
            <a:r>
              <a:rPr lang="en-US" sz="2000" dirty="0" smtClean="0"/>
              <a:t>“</a:t>
            </a:r>
            <a:r>
              <a:rPr lang="en-US" sz="2000" dirty="0"/>
              <a:t>Your instructions received, </a:t>
            </a:r>
            <a:r>
              <a:rPr lang="en-US" sz="2000" dirty="0" smtClean="0"/>
              <a:t>understood </a:t>
            </a:r>
            <a:r>
              <a:rPr lang="en-US" sz="2000" dirty="0"/>
              <a:t>and will be complied </a:t>
            </a:r>
            <a:r>
              <a:rPr lang="en-US" sz="2000" dirty="0" smtClean="0"/>
              <a:t>with</a:t>
            </a:r>
            <a:r>
              <a:rPr lang="en-US" sz="2000" dirty="0"/>
              <a:t>.”</a:t>
            </a:r>
            <a:endParaRPr lang="en-CA" sz="20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Radio Procedure</a:t>
            </a:r>
            <a:endParaRPr lang="en-US" dirty="0" smtClean="0"/>
          </a:p>
        </p:txBody>
      </p:sp>
      <p:sp>
        <p:nvSpPr>
          <p:cNvPr id="43011" name="Rectangle 3"/>
          <p:cNvSpPr>
            <a:spLocks noGrp="1" noChangeArrowheads="1"/>
          </p:cNvSpPr>
          <p:nvPr>
            <p:ph sz="half" idx="1"/>
          </p:nvPr>
        </p:nvSpPr>
        <p:spPr/>
        <p:txBody>
          <a:bodyPr/>
          <a:lstStyle/>
          <a:p>
            <a:pPr marL="457200" indent="-457200">
              <a:buFont typeface="+mj-lt"/>
              <a:buAutoNum type="arabicPeriod"/>
            </a:pPr>
            <a:r>
              <a:rPr lang="en-US" sz="2400" dirty="0" smtClean="0"/>
              <a:t>Call up         		 </a:t>
            </a:r>
          </a:p>
          <a:p>
            <a:pPr marL="457200" indent="-457200">
              <a:buFont typeface="+mj-lt"/>
              <a:buAutoNum type="arabicPeriod"/>
            </a:pPr>
            <a:r>
              <a:rPr lang="en-US" sz="2400" dirty="0" smtClean="0"/>
              <a:t>Reply		</a:t>
            </a:r>
          </a:p>
          <a:p>
            <a:pPr marL="457200" indent="-457200">
              <a:buFont typeface="+mj-lt"/>
              <a:buAutoNum type="arabicPeriod"/>
            </a:pPr>
            <a:r>
              <a:rPr lang="en-US" sz="2400" dirty="0" smtClean="0"/>
              <a:t>Message</a:t>
            </a:r>
          </a:p>
          <a:p>
            <a:pPr marL="457200" indent="-457200">
              <a:buFont typeface="+mj-lt"/>
              <a:buAutoNum type="arabicPeriod"/>
            </a:pPr>
            <a:endParaRPr lang="en-US" sz="2400" dirty="0" smtClean="0"/>
          </a:p>
          <a:p>
            <a:pPr marL="457200" indent="-457200">
              <a:buFont typeface="+mj-lt"/>
              <a:buAutoNum type="arabicPeriod"/>
            </a:pPr>
            <a:endParaRPr lang="en-US" sz="2400" dirty="0" smtClean="0"/>
          </a:p>
          <a:p>
            <a:pPr marL="457200" indent="-457200">
              <a:buFont typeface="+mj-lt"/>
              <a:buAutoNum type="arabicPeriod"/>
            </a:pPr>
            <a:r>
              <a:rPr lang="en-US" sz="2400" dirty="0" smtClean="0"/>
              <a:t>Acknowledge</a:t>
            </a:r>
          </a:p>
          <a:p>
            <a:pPr marL="457200" indent="-457200">
              <a:buFont typeface="+mj-lt"/>
              <a:buAutoNum type="arabicPeriod"/>
            </a:pPr>
            <a:endParaRPr lang="en-US" sz="2400" dirty="0" smtClean="0"/>
          </a:p>
          <a:p>
            <a:pPr marL="457200" indent="-457200">
              <a:buFont typeface="+mj-lt"/>
              <a:buAutoNum type="arabicPeriod"/>
            </a:pPr>
            <a:r>
              <a:rPr lang="en-US" sz="2400" dirty="0" smtClean="0"/>
              <a:t>End Transmission</a:t>
            </a:r>
          </a:p>
        </p:txBody>
      </p:sp>
      <p:sp>
        <p:nvSpPr>
          <p:cNvPr id="8" name="Content Placeholder 7"/>
          <p:cNvSpPr>
            <a:spLocks noGrp="1"/>
          </p:cNvSpPr>
          <p:nvPr>
            <p:ph sz="half" idx="2"/>
          </p:nvPr>
        </p:nvSpPr>
        <p:spPr/>
        <p:txBody>
          <a:bodyPr/>
          <a:lstStyle/>
          <a:p>
            <a:pPr>
              <a:buFont typeface="+mj-lt"/>
              <a:buAutoNum type="arabicPeriod"/>
            </a:pPr>
            <a:r>
              <a:rPr lang="en-US" sz="1800" dirty="0" smtClean="0"/>
              <a:t>Sydney Radio this is Glider Charlie Foxtrot Bravo Juliet Hotel</a:t>
            </a:r>
          </a:p>
          <a:p>
            <a:pPr>
              <a:buFont typeface="+mj-lt"/>
              <a:buAutoNum type="arabicPeriod"/>
            </a:pPr>
            <a:r>
              <a:rPr lang="en-US" sz="1800" dirty="0" smtClean="0"/>
              <a:t>Bravo Juliet Hotel this is Sydney Radio</a:t>
            </a:r>
          </a:p>
          <a:p>
            <a:pPr>
              <a:buFont typeface="+mj-lt"/>
              <a:buAutoNum type="arabicPeriod"/>
            </a:pPr>
            <a:r>
              <a:rPr lang="en-US" sz="1800" dirty="0" smtClean="0"/>
              <a:t>Sydney Radio this is Bravo Juliet Hotel on left downwind for runway 19, over		</a:t>
            </a:r>
          </a:p>
          <a:p>
            <a:pPr>
              <a:buFont typeface="+mj-lt"/>
              <a:buAutoNum type="arabicPeriod"/>
            </a:pPr>
            <a:r>
              <a:rPr lang="en-US" sz="1800" dirty="0" smtClean="0"/>
              <a:t>Bravo Juliet Hotel this is Sydney Radio, Roger, the winds are 200 at 15 knots, over</a:t>
            </a:r>
          </a:p>
          <a:p>
            <a:pPr>
              <a:buFont typeface="+mj-lt"/>
              <a:buAutoNum type="arabicPeriod"/>
            </a:pPr>
            <a:r>
              <a:rPr lang="en-US" sz="1800" dirty="0" smtClean="0"/>
              <a:t>Sydney Radio this is Bravo Juliet Hotel, Roger, out</a:t>
            </a:r>
          </a:p>
        </p:txBody>
      </p:sp>
      <p:sp>
        <p:nvSpPr>
          <p:cNvPr id="43012" name="Rectangle 4"/>
          <p:cNvSpPr>
            <a:spLocks noChangeArrowheads="1"/>
          </p:cNvSpPr>
          <p:nvPr/>
        </p:nvSpPr>
        <p:spPr bwMode="auto">
          <a:xfrm>
            <a:off x="3200400" y="1600200"/>
            <a:ext cx="5638800" cy="4876800"/>
          </a:xfrm>
          <a:prstGeom prst="rect">
            <a:avLst/>
          </a:prstGeom>
          <a:noFill/>
          <a:ln w="9525">
            <a:noFill/>
            <a:miter lim="800000"/>
            <a:headEnd/>
            <a:tailEnd/>
          </a:ln>
        </p:spPr>
        <p:txBody>
          <a:bodyPr/>
          <a:lstStyle/>
          <a:p>
            <a:pPr marL="342900" indent="-342900">
              <a:spcBef>
                <a:spcPct val="20000"/>
              </a:spcBef>
              <a:buFontTx/>
              <a:buChar char="•"/>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 calcmode="lin" valueType="num">
                                      <p:cBhvr additive="base">
                                        <p:cTn id="19"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011">
                                            <p:txEl>
                                              <p:pRg st="5" end="5"/>
                                            </p:txEl>
                                          </p:spTgt>
                                        </p:tgtEl>
                                        <p:attrNameLst>
                                          <p:attrName>style.visibility</p:attrName>
                                        </p:attrNameLst>
                                      </p:cBhvr>
                                      <p:to>
                                        <p:strVal val="visible"/>
                                      </p:to>
                                    </p:set>
                                    <p:anim calcmode="lin" valueType="num">
                                      <p:cBhvr additive="base">
                                        <p:cTn id="25" dur="500" fill="hold"/>
                                        <p:tgtEl>
                                          <p:spTgt spid="43011">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011">
                                            <p:txEl>
                                              <p:pRg st="7" end="7"/>
                                            </p:txEl>
                                          </p:spTgt>
                                        </p:tgtEl>
                                        <p:attrNameLst>
                                          <p:attrName>style.visibility</p:attrName>
                                        </p:attrNameLst>
                                      </p:cBhvr>
                                      <p:to>
                                        <p:strVal val="visible"/>
                                      </p:to>
                                    </p:set>
                                    <p:anim calcmode="lin" valueType="num">
                                      <p:cBhvr additive="base">
                                        <p:cTn id="31" dur="500" fill="hold"/>
                                        <p:tgtEl>
                                          <p:spTgt spid="43011">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01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nodePh="1">
                                  <p:stCondLst>
                                    <p:cond delay="0"/>
                                  </p:stCondLst>
                                  <p:endCondLst>
                                    <p:cond evt="begin" delay="0">
                                      <p:tn val="35"/>
                                    </p:cond>
                                  </p:endCondLst>
                                  <p:childTnLst>
                                    <p:set>
                                      <p:cBhvr>
                                        <p:cTn id="36" dur="1" fill="hold">
                                          <p:stCondLst>
                                            <p:cond delay="0"/>
                                          </p:stCondLst>
                                        </p:cTn>
                                        <p:tgtEl>
                                          <p:spTgt spid="43012">
                                            <p:txEl>
                                              <p:pRg st="0" end="0"/>
                                            </p:txEl>
                                          </p:spTgt>
                                        </p:tgtEl>
                                        <p:attrNameLst>
                                          <p:attrName>style.visibility</p:attrName>
                                        </p:attrNameLst>
                                      </p:cBhvr>
                                      <p:to>
                                        <p:strVal val="visible"/>
                                      </p:to>
                                    </p:set>
                                    <p:anim calcmode="lin" valueType="num">
                                      <p:cBhvr additive="base">
                                        <p:cTn id="37" dur="500" fill="hold"/>
                                        <p:tgtEl>
                                          <p:spTgt spid="43012">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301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P spid="43012"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Good Radio Technique</a:t>
            </a:r>
            <a:endParaRPr lang="en-US" dirty="0" smtClean="0"/>
          </a:p>
        </p:txBody>
      </p:sp>
      <p:sp>
        <p:nvSpPr>
          <p:cNvPr id="44035" name="Rectangle 3"/>
          <p:cNvSpPr>
            <a:spLocks noGrp="1" noChangeArrowheads="1"/>
          </p:cNvSpPr>
          <p:nvPr>
            <p:ph type="body" idx="1"/>
          </p:nvPr>
        </p:nvSpPr>
        <p:spPr/>
        <p:txBody>
          <a:bodyPr/>
          <a:lstStyle/>
          <a:p>
            <a:r>
              <a:rPr lang="en-US" sz="2800" dirty="0" smtClean="0"/>
              <a:t>Pronounce words clearly</a:t>
            </a:r>
          </a:p>
          <a:p>
            <a:r>
              <a:rPr lang="en-US" sz="2800" dirty="0" smtClean="0"/>
              <a:t>Speak at a moderate rate</a:t>
            </a:r>
          </a:p>
          <a:p>
            <a:r>
              <a:rPr lang="en-US" sz="2800" dirty="0" smtClean="0"/>
              <a:t>Use a constant pitch</a:t>
            </a:r>
          </a:p>
          <a:p>
            <a:r>
              <a:rPr lang="en-US" sz="2800" dirty="0" smtClean="0"/>
              <a:t>Avoid “Ums” and “Ahs”</a:t>
            </a:r>
          </a:p>
          <a:p>
            <a:r>
              <a:rPr lang="en-US" sz="2800" dirty="0" smtClean="0"/>
              <a:t>Acknowledge all transmissions</a:t>
            </a:r>
          </a:p>
          <a:p>
            <a:r>
              <a:rPr lang="en-US" sz="2800" dirty="0" smtClean="0"/>
              <a:t>Profanity is prohibited</a:t>
            </a:r>
          </a:p>
          <a:p>
            <a:r>
              <a:rPr lang="en-US" sz="2800" dirty="0" smtClean="0"/>
              <a:t>Do not use for personal use</a:t>
            </a:r>
          </a:p>
          <a:p>
            <a:r>
              <a:rPr lang="en-US" sz="2800" dirty="0" smtClean="0"/>
              <a:t>Know what you want to say before starting</a:t>
            </a:r>
          </a:p>
          <a:p>
            <a:r>
              <a:rPr lang="en-US" sz="2800" dirty="0" smtClean="0"/>
              <a:t>Listen to other transmissions; do not interrupt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44035">
                                            <p:txEl>
                                              <p:pRg st="0" end="0"/>
                                            </p:txEl>
                                          </p:spTgt>
                                        </p:tgtEl>
                                        <p:attrNameLst>
                                          <p:attrName>style.visibility</p:attrName>
                                        </p:attrNameLst>
                                      </p:cBhvr>
                                      <p:to>
                                        <p:strVal val="visible"/>
                                      </p:to>
                                    </p:set>
                                    <p:anim to="" calcmode="lin" valueType="num">
                                      <p:cBhvr>
                                        <p:cTn id="7" dur="1" fill="hold"/>
                                        <p:tgtEl>
                                          <p:spTgt spid="4403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44035">
                                            <p:txEl>
                                              <p:pRg st="1" end="1"/>
                                            </p:txEl>
                                          </p:spTgt>
                                        </p:tgtEl>
                                        <p:attrNameLst>
                                          <p:attrName>style.visibility</p:attrName>
                                        </p:attrNameLst>
                                      </p:cBhvr>
                                      <p:to>
                                        <p:strVal val="visible"/>
                                      </p:to>
                                    </p:set>
                                    <p:anim to="" calcmode="lin" valueType="num">
                                      <p:cBhvr>
                                        <p:cTn id="12" dur="1" fill="hold"/>
                                        <p:tgtEl>
                                          <p:spTgt spid="4403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44035">
                                            <p:txEl>
                                              <p:pRg st="2" end="2"/>
                                            </p:txEl>
                                          </p:spTgt>
                                        </p:tgtEl>
                                        <p:attrNameLst>
                                          <p:attrName>style.visibility</p:attrName>
                                        </p:attrNameLst>
                                      </p:cBhvr>
                                      <p:to>
                                        <p:strVal val="visible"/>
                                      </p:to>
                                    </p:set>
                                    <p:anim to="" calcmode="lin" valueType="num">
                                      <p:cBhvr>
                                        <p:cTn id="17" dur="1" fill="hold"/>
                                        <p:tgtEl>
                                          <p:spTgt spid="44035">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44035">
                                            <p:txEl>
                                              <p:pRg st="3" end="3"/>
                                            </p:txEl>
                                          </p:spTgt>
                                        </p:tgtEl>
                                        <p:attrNameLst>
                                          <p:attrName>style.visibility</p:attrName>
                                        </p:attrNameLst>
                                      </p:cBhvr>
                                      <p:to>
                                        <p:strVal val="visible"/>
                                      </p:to>
                                    </p:set>
                                    <p:anim to="" calcmode="lin" valueType="num">
                                      <p:cBhvr>
                                        <p:cTn id="22" dur="1" fill="hold"/>
                                        <p:tgtEl>
                                          <p:spTgt spid="44035">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44035">
                                            <p:txEl>
                                              <p:pRg st="4" end="4"/>
                                            </p:txEl>
                                          </p:spTgt>
                                        </p:tgtEl>
                                        <p:attrNameLst>
                                          <p:attrName>style.visibility</p:attrName>
                                        </p:attrNameLst>
                                      </p:cBhvr>
                                      <p:to>
                                        <p:strVal val="visible"/>
                                      </p:to>
                                    </p:set>
                                    <p:anim to="" calcmode="lin" valueType="num">
                                      <p:cBhvr>
                                        <p:cTn id="27" dur="1" fill="hold"/>
                                        <p:tgtEl>
                                          <p:spTgt spid="44035">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499"/>
                                          </p:stCondLst>
                                        </p:cTn>
                                        <p:tgtEl>
                                          <p:spTgt spid="44035">
                                            <p:txEl>
                                              <p:pRg st="5" end="5"/>
                                            </p:txEl>
                                          </p:spTgt>
                                        </p:tgtEl>
                                        <p:attrNameLst>
                                          <p:attrName>style.visibility</p:attrName>
                                        </p:attrNameLst>
                                      </p:cBhvr>
                                      <p:to>
                                        <p:strVal val="visible"/>
                                      </p:to>
                                    </p:set>
                                    <p:anim to="" calcmode="lin" valueType="num">
                                      <p:cBhvr>
                                        <p:cTn id="32" dur="1" fill="hold"/>
                                        <p:tgtEl>
                                          <p:spTgt spid="44035">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499"/>
                                          </p:stCondLst>
                                        </p:cTn>
                                        <p:tgtEl>
                                          <p:spTgt spid="44035">
                                            <p:txEl>
                                              <p:pRg st="6" end="6"/>
                                            </p:txEl>
                                          </p:spTgt>
                                        </p:tgtEl>
                                        <p:attrNameLst>
                                          <p:attrName>style.visibility</p:attrName>
                                        </p:attrNameLst>
                                      </p:cBhvr>
                                      <p:to>
                                        <p:strVal val="visible"/>
                                      </p:to>
                                    </p:set>
                                    <p:anim to="" calcmode="lin" valueType="num">
                                      <p:cBhvr>
                                        <p:cTn id="37" dur="1" fill="hold"/>
                                        <p:tgtEl>
                                          <p:spTgt spid="44035">
                                            <p:txEl>
                                              <p:pRg st="6" end="6"/>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499"/>
                                          </p:stCondLst>
                                        </p:cTn>
                                        <p:tgtEl>
                                          <p:spTgt spid="44035">
                                            <p:txEl>
                                              <p:pRg st="7" end="7"/>
                                            </p:txEl>
                                          </p:spTgt>
                                        </p:tgtEl>
                                        <p:attrNameLst>
                                          <p:attrName>style.visibility</p:attrName>
                                        </p:attrNameLst>
                                      </p:cBhvr>
                                      <p:to>
                                        <p:strVal val="visible"/>
                                      </p:to>
                                    </p:set>
                                    <p:anim to="" calcmode="lin" valueType="num">
                                      <p:cBhvr>
                                        <p:cTn id="42" dur="1" fill="hold"/>
                                        <p:tgtEl>
                                          <p:spTgt spid="44035">
                                            <p:txEl>
                                              <p:pRg st="7" end="7"/>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499"/>
                                          </p:stCondLst>
                                        </p:cTn>
                                        <p:tgtEl>
                                          <p:spTgt spid="44035">
                                            <p:txEl>
                                              <p:pRg st="8" end="8"/>
                                            </p:txEl>
                                          </p:spTgt>
                                        </p:tgtEl>
                                        <p:attrNameLst>
                                          <p:attrName>style.visibility</p:attrName>
                                        </p:attrNameLst>
                                      </p:cBhvr>
                                      <p:to>
                                        <p:strVal val="visible"/>
                                      </p:to>
                                    </p:set>
                                    <p:anim to="" calcmode="lin" valueType="num">
                                      <p:cBhvr>
                                        <p:cTn id="47" dur="1" fill="hold"/>
                                        <p:tgtEl>
                                          <p:spTgt spid="44035">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Uncontrolled Airport</a:t>
            </a:r>
            <a:endParaRPr lang="en-US" dirty="0"/>
          </a:p>
        </p:txBody>
      </p:sp>
      <p:sp>
        <p:nvSpPr>
          <p:cNvPr id="3" name="Content Placeholder 2"/>
          <p:cNvSpPr>
            <a:spLocks noGrp="1"/>
          </p:cNvSpPr>
          <p:nvPr>
            <p:ph idx="1"/>
          </p:nvPr>
        </p:nvSpPr>
        <p:spPr/>
        <p:txBody>
          <a:bodyPr/>
          <a:lstStyle/>
          <a:p>
            <a:r>
              <a:rPr lang="en-US" dirty="0" smtClean="0"/>
              <a:t>Monitor a common frequency, which is generally 123.2MHz.</a:t>
            </a:r>
          </a:p>
          <a:p>
            <a:r>
              <a:rPr lang="en-US" dirty="0" smtClean="0"/>
              <a:t>Pilots must broadcast their intentions when arriving or departing the aerodrome on this frequency</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Services Offered</a:t>
            </a:r>
            <a:endParaRPr lang="en-CA" dirty="0"/>
          </a:p>
        </p:txBody>
      </p:sp>
      <p:sp>
        <p:nvSpPr>
          <p:cNvPr id="3" name="Content Placeholder 2"/>
          <p:cNvSpPr>
            <a:spLocks noGrp="1"/>
          </p:cNvSpPr>
          <p:nvPr>
            <p:ph idx="1"/>
          </p:nvPr>
        </p:nvSpPr>
        <p:spPr/>
        <p:txBody>
          <a:bodyPr/>
          <a:lstStyle/>
          <a:p>
            <a:r>
              <a:rPr lang="en-CA" smtClean="0"/>
              <a:t>Control Tower (ATC)</a:t>
            </a:r>
          </a:p>
          <a:p>
            <a:r>
              <a:rPr lang="en-CA" smtClean="0"/>
              <a:t>Ground Control</a:t>
            </a:r>
          </a:p>
          <a:p>
            <a:r>
              <a:rPr lang="en-CA" smtClean="0"/>
              <a:t>Flight Service Station (FSS)</a:t>
            </a:r>
          </a:p>
          <a:p>
            <a:r>
              <a:rPr lang="en-CA" smtClean="0"/>
              <a:t>Flight Information Centre (FIC)</a:t>
            </a:r>
          </a:p>
          <a:p>
            <a:r>
              <a:rPr lang="en-CA" smtClean="0"/>
              <a:t>UNICOM</a:t>
            </a:r>
          </a:p>
          <a:p>
            <a:r>
              <a:rPr lang="en-CA" smtClean="0"/>
              <a:t>VHF Direction Finding</a:t>
            </a:r>
            <a:endParaRPr lang="en-CA"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Review</a:t>
            </a:r>
            <a:endParaRPr lang="en-US" dirty="0"/>
          </a:p>
        </p:txBody>
      </p:sp>
      <p:sp>
        <p:nvSpPr>
          <p:cNvPr id="3" name="Content Placeholder 2"/>
          <p:cNvSpPr>
            <a:spLocks noGrp="1"/>
          </p:cNvSpPr>
          <p:nvPr>
            <p:ph idx="1"/>
          </p:nvPr>
        </p:nvSpPr>
        <p:spPr/>
        <p:txBody>
          <a:bodyPr/>
          <a:lstStyle/>
          <a:p>
            <a:r>
              <a:rPr lang="en-US" smtClean="0"/>
              <a:t>Spell your last name using the phonetic alphabet</a:t>
            </a:r>
          </a:p>
          <a:p>
            <a:endParaRPr lang="en-US" smtClean="0"/>
          </a:p>
          <a:p>
            <a:r>
              <a:rPr lang="en-US" smtClean="0"/>
              <a:t>What does WILCO mean?</a:t>
            </a:r>
          </a:p>
          <a:p>
            <a:endParaRPr lang="en-US" smtClean="0"/>
          </a:p>
          <a:p>
            <a:r>
              <a:rPr lang="en-US" smtClean="0"/>
              <a:t>What are the five steps in a radio call?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Wake Turbulence</a:t>
            </a:r>
            <a:endParaRPr lang="en-US" dirty="0" smtClean="0"/>
          </a:p>
        </p:txBody>
      </p:sp>
      <p:sp>
        <p:nvSpPr>
          <p:cNvPr id="5123" name="Content Placeholder 4"/>
          <p:cNvSpPr>
            <a:spLocks noGrp="1"/>
          </p:cNvSpPr>
          <p:nvPr>
            <p:ph idx="1"/>
          </p:nvPr>
        </p:nvSpPr>
        <p:spPr/>
        <p:txBody>
          <a:bodyPr/>
          <a:lstStyle/>
          <a:p>
            <a:r>
              <a:rPr lang="en-US" smtClean="0"/>
              <a:t>Other factors that affect vortex strength include:</a:t>
            </a:r>
          </a:p>
          <a:p>
            <a:pPr lvl="1"/>
            <a:r>
              <a:rPr lang="en-US" smtClean="0"/>
              <a:t>Configuration of the aircraft</a:t>
            </a:r>
          </a:p>
          <a:p>
            <a:pPr lvl="1"/>
            <a:r>
              <a:rPr lang="en-US" smtClean="0"/>
              <a:t>Position of flaps</a:t>
            </a:r>
          </a:p>
          <a:p>
            <a:pPr lvl="1"/>
            <a:r>
              <a:rPr lang="en-US" smtClean="0"/>
              <a:t>Position of landing gear</a:t>
            </a:r>
          </a:p>
          <a:p>
            <a:pPr lvl="1"/>
            <a:r>
              <a:rPr lang="en-US" smtClean="0"/>
              <a:t>Location of the engines</a:t>
            </a:r>
          </a:p>
          <a:p>
            <a:pPr lvl="1"/>
            <a:r>
              <a:rPr lang="en-US" smtClean="0"/>
              <a:t>Configuration of the tail</a:t>
            </a:r>
          </a:p>
          <a:p>
            <a:r>
              <a:rPr lang="en-US" smtClean="0"/>
              <a:t>The strongest vortex will occur when an aircraft is:</a:t>
            </a:r>
            <a:endParaRPr lang="en-US"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More Review</a:t>
            </a:r>
            <a:endParaRPr lang="en-US" dirty="0"/>
          </a:p>
        </p:txBody>
      </p:sp>
      <p:sp>
        <p:nvSpPr>
          <p:cNvPr id="3" name="Content Placeholder 2"/>
          <p:cNvSpPr>
            <a:spLocks noGrp="1"/>
          </p:cNvSpPr>
          <p:nvPr>
            <p:ph idx="1"/>
          </p:nvPr>
        </p:nvSpPr>
        <p:spPr/>
        <p:txBody>
          <a:bodyPr/>
          <a:lstStyle/>
          <a:p>
            <a:r>
              <a:rPr lang="en-US" smtClean="0"/>
              <a:t>When is wake turbulence the strongest?</a:t>
            </a:r>
          </a:p>
          <a:p>
            <a:endParaRPr lang="en-US" smtClean="0"/>
          </a:p>
          <a:p>
            <a:r>
              <a:rPr lang="en-US" smtClean="0"/>
              <a:t>What are some symptoms of hypoxia?</a:t>
            </a:r>
          </a:p>
          <a:p>
            <a:endParaRPr lang="en-US" smtClean="0"/>
          </a:p>
          <a:p>
            <a:r>
              <a:rPr lang="en-US" smtClean="0"/>
              <a:t>What does PANPAN mean?</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3" name="Content Placeholder 2"/>
          <p:cNvSpPr>
            <a:spLocks noGrp="1"/>
          </p:cNvSpPr>
          <p:nvPr>
            <p:ph idx="1"/>
          </p:nvPr>
        </p:nvSpPr>
        <p:spPr/>
        <p:txBody>
          <a:bodyPr/>
          <a:lstStyle/>
          <a:p>
            <a:r>
              <a:rPr lang="en-US" smtClean="0"/>
              <a:t>Topics covered today:</a:t>
            </a:r>
          </a:p>
          <a:p>
            <a:pPr lvl="1"/>
            <a:r>
              <a:rPr lang="en-US" smtClean="0"/>
              <a:t>Wake Turbulence</a:t>
            </a:r>
          </a:p>
          <a:p>
            <a:pPr lvl="1"/>
            <a:r>
              <a:rPr lang="en-US" smtClean="0"/>
              <a:t>Human Factors</a:t>
            </a:r>
          </a:p>
          <a:p>
            <a:pPr lvl="1"/>
            <a:r>
              <a:rPr lang="en-US" smtClean="0"/>
              <a:t>Radio Waves and Signals</a:t>
            </a:r>
          </a:p>
          <a:p>
            <a:pPr lvl="1"/>
            <a:r>
              <a:rPr lang="en-US" smtClean="0"/>
              <a:t>Radio Phraseology and Procedures</a:t>
            </a:r>
          </a:p>
          <a:p>
            <a:r>
              <a:rPr lang="en-US" smtClean="0"/>
              <a:t>Next class will be for Power applicants:</a:t>
            </a:r>
          </a:p>
          <a:p>
            <a:pPr lvl="1"/>
            <a:r>
              <a:rPr lang="en-US" smtClean="0"/>
              <a:t>Aero engines and use of E6B</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sp>
        <p:nvSpPr>
          <p:cNvPr id="6" name="Content Placeholder 5"/>
          <p:cNvSpPr>
            <a:spLocks noGrp="1"/>
          </p:cNvSpPr>
          <p:nvPr>
            <p:ph idx="1"/>
          </p:nvPr>
        </p:nvSpPr>
        <p:spPr/>
        <p:txBody>
          <a:bodyPr/>
          <a:lstStyle/>
          <a:p>
            <a:endParaRPr lang="en-CA"/>
          </a:p>
        </p:txBody>
      </p:sp>
      <p:sp>
        <p:nvSpPr>
          <p:cNvPr id="4" name="WordArt 5"/>
          <p:cNvSpPr>
            <a:spLocks noChangeArrowheads="1" noChangeShapeType="1" noTextEdit="1"/>
          </p:cNvSpPr>
          <p:nvPr/>
        </p:nvSpPr>
        <p:spPr bwMode="auto">
          <a:xfrm>
            <a:off x="0" y="1340768"/>
            <a:ext cx="9144000" cy="4392488"/>
          </a:xfrm>
          <a:prstGeom prst="rect">
            <a:avLst/>
          </a:prstGeom>
        </p:spPr>
        <p:style>
          <a:lnRef idx="0">
            <a:schemeClr val="accent3"/>
          </a:lnRef>
          <a:fillRef idx="3">
            <a:schemeClr val="accent3"/>
          </a:fillRef>
          <a:effectRef idx="3">
            <a:schemeClr val="accent3"/>
          </a:effectRef>
          <a:fontRef idx="minor">
            <a:schemeClr val="lt1"/>
          </a:fontRef>
        </p:style>
        <p:txBody>
          <a:bodyPr wrap="none" fromWordArt="1">
            <a:prstTxWarp prst="textSlantUp">
              <a:avLst>
                <a:gd name="adj" fmla="val 32056"/>
              </a:avLst>
            </a:prstTxWarp>
          </a:bodyPr>
          <a:lstStyle/>
          <a:p>
            <a:pPr algn="ctr"/>
            <a:r>
              <a:rPr lang="en-US" sz="3600" kern="10" dirty="0">
                <a:ln w="9525">
                  <a:solidFill>
                    <a:schemeClr val="tx1"/>
                  </a:solidFill>
                  <a:round/>
                  <a:headEnd/>
                  <a:tailEnd/>
                </a:ln>
                <a:gradFill rotWithShape="1">
                  <a:gsLst>
                    <a:gs pos="0">
                      <a:srgbClr val="FFF200"/>
                    </a:gs>
                    <a:gs pos="45000">
                      <a:srgbClr val="FF7A00"/>
                    </a:gs>
                    <a:gs pos="70000">
                      <a:srgbClr val="FF0300"/>
                    </a:gs>
                    <a:gs pos="100000">
                      <a:srgbClr val="4D0808"/>
                    </a:gs>
                  </a:gsLst>
                  <a:lin ang="5400000" scaled="1"/>
                </a:gradFill>
                <a:effectLst>
                  <a:outerShdw dist="53882" dir="2700000" algn="ctr" rotWithShape="0">
                    <a:srgbClr val="9999FF"/>
                  </a:outerShdw>
                </a:effectLst>
                <a:latin typeface="Impact"/>
              </a:rPr>
              <a:t>HEAVY, CLEAN AND SLOW</a:t>
            </a:r>
          </a:p>
        </p:txBody>
      </p:sp>
    </p:spTree>
    <p:extLst>
      <p:ext uri="{BB962C8B-B14F-4D97-AF65-F5344CB8AC3E}">
        <p14:creationId xmlns:p14="http://schemas.microsoft.com/office/powerpoint/2010/main" xmlns="" val="21898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ppt_x</p:attrName>
                                        </p:attrNameLst>
                                      </p:cBhvr>
                                      <p:tavLst>
                                        <p:tav tm="0">
                                          <p:val>
                                            <p:fltVal val="0.5"/>
                                          </p:val>
                                        </p:tav>
                                        <p:tav tm="100000">
                                          <p:val>
                                            <p:strVal val="#ppt_x"/>
                                          </p:val>
                                        </p:tav>
                                      </p:tavLst>
                                    </p:anim>
                                    <p:anim calcmode="lin" valueType="num">
                                      <p:cBhvr>
                                        <p:cTn id="10" dur="50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Hazards of Wake Turbulence</a:t>
            </a:r>
            <a:endParaRPr lang="en-US" dirty="0" smtClean="0"/>
          </a:p>
        </p:txBody>
      </p:sp>
      <p:sp>
        <p:nvSpPr>
          <p:cNvPr id="6147" name="Content Placeholder 3"/>
          <p:cNvSpPr>
            <a:spLocks noGrp="1"/>
          </p:cNvSpPr>
          <p:nvPr>
            <p:ph idx="1"/>
          </p:nvPr>
        </p:nvSpPr>
        <p:spPr/>
        <p:txBody>
          <a:bodyPr/>
          <a:lstStyle/>
          <a:p>
            <a:r>
              <a:rPr lang="en-US" smtClean="0"/>
              <a:t>Vertical gusts encountered when crossing laterally through the vortex can impose structural loads as high as ten G’s on a small airplane. </a:t>
            </a:r>
          </a:p>
          <a:p>
            <a:r>
              <a:rPr lang="en-US" smtClean="0"/>
              <a:t>The combination of upward and downward gusts has been estimated as high as 80’/sec. </a:t>
            </a:r>
          </a:p>
          <a:p>
            <a:r>
              <a:rPr lang="en-US" smtClean="0"/>
              <a:t>Most small airplanes are designed to handle 30’/sec</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3739</Words>
  <Application>Microsoft Office PowerPoint</Application>
  <PresentationFormat>On-screen Show (4:3)</PresentationFormat>
  <Paragraphs>529</Paragraphs>
  <Slides>71</Slides>
  <Notes>30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Office Theme</vt:lpstr>
      <vt:lpstr>Airmanship, Human Factors &amp; Radio Communication</vt:lpstr>
      <vt:lpstr>Review</vt:lpstr>
      <vt:lpstr>Topics to be Covered</vt:lpstr>
      <vt:lpstr>Wake Turbulence</vt:lpstr>
      <vt:lpstr>Slide 5</vt:lpstr>
      <vt:lpstr>Wake Turbulence</vt:lpstr>
      <vt:lpstr>Wake Turbulence</vt:lpstr>
      <vt:lpstr>Slide 8</vt:lpstr>
      <vt:lpstr>Hazards of Wake Turbulence</vt:lpstr>
      <vt:lpstr>Structural Damage</vt:lpstr>
      <vt:lpstr>Vortex Generation</vt:lpstr>
      <vt:lpstr>Crosswind Effects</vt:lpstr>
      <vt:lpstr>Wake Turbulence Avoidance</vt:lpstr>
      <vt:lpstr>Wake Turbulence Avoidance</vt:lpstr>
      <vt:lpstr>Wake Turbulence Avoidance</vt:lpstr>
      <vt:lpstr>Wake Turbulence Avoidance</vt:lpstr>
      <vt:lpstr>Slide 17</vt:lpstr>
      <vt:lpstr>Wake Turbulence Avoidance</vt:lpstr>
      <vt:lpstr>Wake Turbulence Avoidance</vt:lpstr>
      <vt:lpstr>Avoidance Responsibility</vt:lpstr>
      <vt:lpstr>Accidents and Incidents</vt:lpstr>
      <vt:lpstr>Aviation Incident</vt:lpstr>
      <vt:lpstr>Saftey</vt:lpstr>
      <vt:lpstr>TSB</vt:lpstr>
      <vt:lpstr>Seats, Harness and Safety Belts</vt:lpstr>
      <vt:lpstr>Human Factors</vt:lpstr>
      <vt:lpstr>Hypoxia</vt:lpstr>
      <vt:lpstr>Hypoxia</vt:lpstr>
      <vt:lpstr>Blood Donation</vt:lpstr>
      <vt:lpstr>Scuba Diving</vt:lpstr>
      <vt:lpstr>Alcohol</vt:lpstr>
      <vt:lpstr>Drugs</vt:lpstr>
      <vt:lpstr>Anesthesia</vt:lpstr>
      <vt:lpstr>Disorientation and Vertigo</vt:lpstr>
      <vt:lpstr>Review</vt:lpstr>
      <vt:lpstr>Radio Communications</vt:lpstr>
      <vt:lpstr>Wavelength</vt:lpstr>
      <vt:lpstr>Slide 38</vt:lpstr>
      <vt:lpstr>Cycles</vt:lpstr>
      <vt:lpstr>Frequency</vt:lpstr>
      <vt:lpstr>Low and Medium Frequencies</vt:lpstr>
      <vt:lpstr>High Frequencies</vt:lpstr>
      <vt:lpstr>Very High Frequencies</vt:lpstr>
      <vt:lpstr>Ultra High Frequency</vt:lpstr>
      <vt:lpstr>Ground Waves</vt:lpstr>
      <vt:lpstr>Sky Waves</vt:lpstr>
      <vt:lpstr>Skip Zone</vt:lpstr>
      <vt:lpstr>Line of Sight</vt:lpstr>
      <vt:lpstr>Emergencies</vt:lpstr>
      <vt:lpstr>Emergencies</vt:lpstr>
      <vt:lpstr>Emergencies</vt:lpstr>
      <vt:lpstr>Emergencies</vt:lpstr>
      <vt:lpstr>Action to take</vt:lpstr>
      <vt:lpstr>Review</vt:lpstr>
      <vt:lpstr>Priority of Communication</vt:lpstr>
      <vt:lpstr>Communications Check</vt:lpstr>
      <vt:lpstr>Phonetic Alphabet</vt:lpstr>
      <vt:lpstr>Numbers</vt:lpstr>
      <vt:lpstr>Time</vt:lpstr>
      <vt:lpstr>Money</vt:lpstr>
      <vt:lpstr>Standard Phrases</vt:lpstr>
      <vt:lpstr>Standard Phrases</vt:lpstr>
      <vt:lpstr>Standard Phrases</vt:lpstr>
      <vt:lpstr>Standard Phrases</vt:lpstr>
      <vt:lpstr>Radio Procedure</vt:lpstr>
      <vt:lpstr>Good Radio Technique</vt:lpstr>
      <vt:lpstr>Uncontrolled Airport</vt:lpstr>
      <vt:lpstr>Services Offered</vt:lpstr>
      <vt:lpstr>Review</vt:lpstr>
      <vt:lpstr>More Review</vt:lpstr>
      <vt:lpstr>Summary</vt:lpstr>
    </vt:vector>
  </TitlesOfParts>
  <Company>Backcheck Communications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Airmanship, Human Factors &amp; Radio Communication</dc:title>
  <dc:creator>Jurij Bilyk</dc:creator>
  <cp:lastModifiedBy>Michelle Valentine</cp:lastModifiedBy>
  <cp:revision>60</cp:revision>
  <dcterms:created xsi:type="dcterms:W3CDTF">2003-11-20T18:03:57Z</dcterms:created>
  <dcterms:modified xsi:type="dcterms:W3CDTF">2017-09-23T16:15:39Z</dcterms:modified>
</cp:coreProperties>
</file>