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8" r:id="rId3"/>
    <p:sldId id="260" r:id="rId4"/>
    <p:sldId id="259" r:id="rId5"/>
    <p:sldId id="262" r:id="rId6"/>
    <p:sldId id="261" r:id="rId7"/>
    <p:sldId id="264" r:id="rId8"/>
    <p:sldId id="263" r:id="rId9"/>
    <p:sldId id="272" r:id="rId10"/>
    <p:sldId id="265" r:id="rId11"/>
    <p:sldId id="266" r:id="rId12"/>
    <p:sldId id="267" r:id="rId13"/>
    <p:sldId id="274" r:id="rId14"/>
    <p:sldId id="268" r:id="rId15"/>
    <p:sldId id="269" r:id="rId16"/>
    <p:sldId id="275" r:id="rId17"/>
    <p:sldId id="270" r:id="rId18"/>
    <p:sldId id="271" r:id="rId19"/>
    <p:sldId id="273" r:id="rId20"/>
    <p:sldId id="277" r:id="rId21"/>
    <p:sldId id="278" r:id="rId22"/>
    <p:sldId id="279" r:id="rId23"/>
    <p:sldId id="280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3" autoAdjust="0"/>
  </p:normalViewPr>
  <p:slideViewPr>
    <p:cSldViewPr>
      <p:cViewPr varScale="1">
        <p:scale>
          <a:sx n="53" d="100"/>
          <a:sy n="5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D4798-BB9A-4B33-90C5-7AE44DFDEC42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4BC01-67DA-448F-8C4B-286FC8DF32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3316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4BC01-67DA-448F-8C4B-286FC8DF32EC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6797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9B0BF5-11E0-4E85-B8A1-32D08700F6B0}" type="datetimeFigureOut">
              <a:rPr lang="en-CA" smtClean="0"/>
              <a:pPr/>
              <a:t>2015-04-28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D00DA82-FEB3-4CCF-BDC4-A3C9880AF07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3 Aviation Subjects Review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C.V. Delgado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51852">
            <a:off x="391739" y="391739"/>
            <a:ext cx="32766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1939">
            <a:off x="342757" y="334851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8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Cloud Classification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4330849" cy="4305748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Classified based on type of formation and cloud height</a:t>
            </a:r>
          </a:p>
          <a:p>
            <a:endParaRPr lang="en-CA" dirty="0"/>
          </a:p>
          <a:p>
            <a:r>
              <a:rPr lang="en-CA" dirty="0" smtClean="0">
                <a:solidFill>
                  <a:srgbClr val="FF0000"/>
                </a:solidFill>
              </a:rPr>
              <a:t>There are two main types of cloud formations</a:t>
            </a:r>
            <a:r>
              <a:rPr lang="en-CA" dirty="0" smtClean="0"/>
              <a:t>:</a:t>
            </a:r>
          </a:p>
          <a:p>
            <a:pPr lvl="1"/>
            <a:r>
              <a:rPr lang="en-CA" b="1" dirty="0" smtClean="0"/>
              <a:t>Cumulus </a:t>
            </a:r>
            <a:r>
              <a:rPr lang="en-CA" dirty="0" smtClean="0"/>
              <a:t>– formed by unstable air</a:t>
            </a:r>
          </a:p>
          <a:p>
            <a:pPr lvl="2"/>
            <a:r>
              <a:rPr lang="en-CA" dirty="0" smtClean="0"/>
              <a:t>Cottony or puffy, and are seen mostly during warmer seasons. Cumulus may develop into storm clouds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412" y="4036359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76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Cloud Classification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4330849" cy="4305748"/>
          </a:xfrm>
        </p:spPr>
        <p:txBody>
          <a:bodyPr>
            <a:normAutofit/>
          </a:bodyPr>
          <a:lstStyle/>
          <a:p>
            <a:pPr lvl="1"/>
            <a:r>
              <a:rPr lang="en-CA" b="1" dirty="0" smtClean="0"/>
              <a:t>Stratus </a:t>
            </a:r>
            <a:r>
              <a:rPr lang="en-CA" dirty="0" smtClean="0"/>
              <a:t>– formed by stable air</a:t>
            </a:r>
          </a:p>
          <a:p>
            <a:pPr lvl="2"/>
            <a:r>
              <a:rPr lang="en-CA" dirty="0" smtClean="0"/>
              <a:t>Flat and can be seen year round, but are associated with colder temps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30040"/>
            <a:ext cx="4267200" cy="28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48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5410201" cy="4381948"/>
          </a:xfrm>
        </p:spPr>
        <p:txBody>
          <a:bodyPr>
            <a:normAutofit/>
          </a:bodyPr>
          <a:lstStyle/>
          <a:p>
            <a:r>
              <a:rPr lang="en-CA" b="1" dirty="0" smtClean="0"/>
              <a:t>Isobars</a:t>
            </a:r>
          </a:p>
          <a:p>
            <a:pPr lvl="1"/>
            <a:r>
              <a:rPr lang="en-CA" dirty="0"/>
              <a:t>Areas of like pressure are joined by lines called </a:t>
            </a:r>
            <a:r>
              <a:rPr lang="en-CA" dirty="0" smtClean="0"/>
              <a:t>isobars. </a:t>
            </a:r>
          </a:p>
          <a:p>
            <a:pPr lvl="1"/>
            <a:r>
              <a:rPr lang="en-CA" dirty="0" smtClean="0"/>
              <a:t>The isobars </a:t>
            </a:r>
            <a:r>
              <a:rPr lang="en-CA" dirty="0"/>
              <a:t>form roughly concentric circles, each circle being four </a:t>
            </a:r>
            <a:r>
              <a:rPr lang="en-CA" dirty="0" err="1"/>
              <a:t>hPa</a:t>
            </a:r>
            <a:r>
              <a:rPr lang="en-CA" dirty="0"/>
              <a:t> different than the circles before </a:t>
            </a:r>
            <a:r>
              <a:rPr lang="en-CA" dirty="0" smtClean="0"/>
              <a:t>and after </a:t>
            </a:r>
            <a:r>
              <a:rPr lang="en-CA" dirty="0"/>
              <a:t>it. </a:t>
            </a:r>
            <a:endParaRPr lang="en-CA" dirty="0" smtClean="0"/>
          </a:p>
          <a:p>
            <a:pPr lvl="1"/>
            <a:r>
              <a:rPr lang="en-CA" dirty="0" smtClean="0"/>
              <a:t>Groups </a:t>
            </a:r>
            <a:r>
              <a:rPr lang="en-CA" dirty="0"/>
              <a:t>of isobars will indicate areas of relatively high pressure, or relatively low pressure.</a:t>
            </a:r>
            <a:endParaRPr lang="en-CA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62" y="2590800"/>
            <a:ext cx="3271838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00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999" y="-76200"/>
            <a:ext cx="184800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5410201" cy="4381948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 smtClean="0"/>
              <a:t>Low Pressure Areas</a:t>
            </a:r>
          </a:p>
          <a:p>
            <a:pPr lvl="1"/>
            <a:r>
              <a:rPr lang="en-CA" dirty="0"/>
              <a:t>Low pressure areas (often called lows, cyclones, or depressions) are areas </a:t>
            </a:r>
            <a:r>
              <a:rPr lang="en-CA" dirty="0" smtClean="0"/>
              <a:t>of relatively </a:t>
            </a:r>
            <a:r>
              <a:rPr lang="en-CA" dirty="0"/>
              <a:t>lower pressure, with the lowest pressure in the centre. </a:t>
            </a:r>
            <a:endParaRPr lang="en-CA" dirty="0" smtClean="0"/>
          </a:p>
          <a:p>
            <a:pPr lvl="1"/>
            <a:r>
              <a:rPr lang="en-CA" dirty="0" smtClean="0"/>
              <a:t>Lows </a:t>
            </a:r>
            <a:r>
              <a:rPr lang="en-CA" dirty="0"/>
              <a:t>will normally move in an </a:t>
            </a:r>
            <a:r>
              <a:rPr lang="en-CA" dirty="0" smtClean="0"/>
              <a:t>easterly direction </a:t>
            </a:r>
            <a:r>
              <a:rPr lang="en-CA" dirty="0"/>
              <a:t>at an average rate of 800 km per day during the summer and </a:t>
            </a:r>
            <a:r>
              <a:rPr lang="en-CA" dirty="0" smtClean="0"/>
              <a:t>1,100 </a:t>
            </a:r>
            <a:r>
              <a:rPr lang="en-CA" dirty="0"/>
              <a:t>km per day in the winter.</a:t>
            </a:r>
          </a:p>
          <a:p>
            <a:pPr lvl="1"/>
            <a:r>
              <a:rPr lang="en-CA" dirty="0"/>
              <a:t>Lows are associated with thunderstorms and tornadoes, and do not stay in one place for very long. </a:t>
            </a:r>
            <a:endParaRPr lang="en-CA" dirty="0" smtClean="0"/>
          </a:p>
          <a:p>
            <a:pPr lvl="1"/>
            <a:r>
              <a:rPr lang="en-CA" dirty="0" smtClean="0"/>
              <a:t>In the northern </a:t>
            </a:r>
            <a:r>
              <a:rPr lang="en-CA" dirty="0"/>
              <a:t>hemisphere, air moves around a low pressure in a counter-clockwise direction.</a:t>
            </a:r>
            <a:endParaRPr lang="en-CA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62" y="2590800"/>
            <a:ext cx="3271838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512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The horizontal movement of air within the atmosphere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CA" dirty="0" smtClean="0"/>
              <a:t>Wind </a:t>
            </a:r>
            <a:r>
              <a:rPr lang="en-CA" dirty="0"/>
              <a:t>normally moves parallel to the isobars </a:t>
            </a:r>
            <a:r>
              <a:rPr lang="en-CA" dirty="0" smtClean="0"/>
              <a:t>of a </a:t>
            </a:r>
            <a:r>
              <a:rPr lang="en-CA" dirty="0"/>
              <a:t>pressure system. </a:t>
            </a:r>
            <a:endParaRPr lang="en-CA" dirty="0" smtClean="0"/>
          </a:p>
          <a:p>
            <a:r>
              <a:rPr lang="en-CA" dirty="0" smtClean="0"/>
              <a:t>Since </a:t>
            </a:r>
            <a:r>
              <a:rPr lang="en-CA" dirty="0"/>
              <a:t>isobars are not straight lines, this means that the wind direction will vary at </a:t>
            </a:r>
            <a:r>
              <a:rPr lang="en-CA" dirty="0" smtClean="0"/>
              <a:t>different locations </a:t>
            </a:r>
            <a:r>
              <a:rPr lang="en-CA" dirty="0"/>
              <a:t>along the pressure system. </a:t>
            </a:r>
            <a:endParaRPr lang="en-CA" dirty="0" smtClean="0"/>
          </a:p>
          <a:p>
            <a:r>
              <a:rPr lang="en-CA" dirty="0" smtClean="0"/>
              <a:t>Wind </a:t>
            </a:r>
            <a:r>
              <a:rPr lang="en-CA" dirty="0"/>
              <a:t>also moves in different directions based on whether the </a:t>
            </a:r>
            <a:r>
              <a:rPr lang="en-CA" dirty="0" smtClean="0"/>
              <a:t>pressure is </a:t>
            </a:r>
            <a:r>
              <a:rPr lang="en-CA" dirty="0"/>
              <a:t>a low or high system.</a:t>
            </a:r>
          </a:p>
        </p:txBody>
      </p:sp>
      <p:pic>
        <p:nvPicPr>
          <p:cNvPr id="6146" name="Picture 2" descr="C:\Users\Livio\AppData\Local\Microsoft\Windows\Temporary Internet Files\Content.IE5\NO2KHPYE\MM900172494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25656"/>
            <a:ext cx="2895600" cy="9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56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ratio of the actual amount of water present in the air compared to the amount of </a:t>
            </a:r>
            <a:r>
              <a:rPr lang="en-US" dirty="0" smtClean="0"/>
              <a:t>water which </a:t>
            </a:r>
            <a:r>
              <a:rPr lang="en-US" dirty="0"/>
              <a:t>the same volume of air would hold if it were saturated. </a:t>
            </a:r>
            <a:endParaRPr lang="en-US" dirty="0" smtClean="0"/>
          </a:p>
          <a:p>
            <a:r>
              <a:rPr lang="en-US" dirty="0" smtClean="0"/>
              <a:t>Temperature </a:t>
            </a:r>
            <a:r>
              <a:rPr lang="en-US" dirty="0"/>
              <a:t>and pressure must remain the </a:t>
            </a:r>
            <a:r>
              <a:rPr lang="en-US" dirty="0" smtClean="0"/>
              <a:t>same, otherwise </a:t>
            </a:r>
            <a:r>
              <a:rPr lang="en-US" dirty="0"/>
              <a:t>the relative humidity will </a:t>
            </a:r>
            <a:r>
              <a:rPr lang="en-US" dirty="0" smtClean="0"/>
              <a:t>change.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3384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 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Dew point is the temperature to which unsaturated air must be cooled, at a constant pressure, in order </a:t>
            </a:r>
            <a:r>
              <a:rPr lang="en-US" dirty="0" smtClean="0"/>
              <a:t>to become </a:t>
            </a:r>
            <a:r>
              <a:rPr lang="en-US" dirty="0"/>
              <a:t>saturated.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115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Convection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The air is heated through contact with the earth’s surface. </a:t>
            </a:r>
            <a:endParaRPr lang="en-CA" dirty="0" smtClean="0"/>
          </a:p>
          <a:p>
            <a:r>
              <a:rPr lang="en-CA" dirty="0" smtClean="0"/>
              <a:t>As </a:t>
            </a:r>
            <a:r>
              <a:rPr lang="en-CA" dirty="0"/>
              <a:t>the sun heats the surface of </a:t>
            </a:r>
            <a:r>
              <a:rPr lang="en-CA" dirty="0" smtClean="0"/>
              <a:t>the earth</a:t>
            </a:r>
            <a:r>
              <a:rPr lang="en-CA" dirty="0"/>
              <a:t>, the air in contact with the surface warms up, rises, and expands. </a:t>
            </a:r>
            <a:endParaRPr lang="en-CA" dirty="0" smtClean="0"/>
          </a:p>
          <a:p>
            <a:r>
              <a:rPr lang="en-CA" dirty="0" smtClean="0"/>
              <a:t>Convection </a:t>
            </a:r>
            <a:r>
              <a:rPr lang="en-CA" dirty="0"/>
              <a:t>may also occur when </a:t>
            </a:r>
            <a:r>
              <a:rPr lang="en-CA" dirty="0" smtClean="0"/>
              <a:t>air moves </a:t>
            </a:r>
            <a:r>
              <a:rPr lang="en-CA" dirty="0"/>
              <a:t>over a warmer surface and is heated by advection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62200"/>
            <a:ext cx="3978177" cy="297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25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Unstable Air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>
            <a:normAutofit/>
          </a:bodyPr>
          <a:lstStyle/>
          <a:p>
            <a:r>
              <a:rPr lang="en-CA" dirty="0" smtClean="0"/>
              <a:t>If a mass of rising air is still warmer than the new air around it, then the air mass will continue to rise.</a:t>
            </a:r>
          </a:p>
          <a:p>
            <a:pPr lvl="1"/>
            <a:r>
              <a:rPr lang="en-CA" dirty="0" smtClean="0"/>
              <a:t>Good visibility (except in precipitation)</a:t>
            </a:r>
          </a:p>
          <a:p>
            <a:pPr lvl="1"/>
            <a:r>
              <a:rPr lang="en-CA" dirty="0" smtClean="0"/>
              <a:t>Cumulus type cloud</a:t>
            </a:r>
          </a:p>
          <a:p>
            <a:pPr lvl="1"/>
            <a:r>
              <a:rPr lang="en-CA" dirty="0" smtClean="0"/>
              <a:t>Showery precipitation</a:t>
            </a:r>
          </a:p>
          <a:p>
            <a:pPr lvl="1"/>
            <a:r>
              <a:rPr lang="en-CA" dirty="0" smtClean="0"/>
              <a:t>Gusty winds</a:t>
            </a:r>
          </a:p>
          <a:p>
            <a:pPr lvl="1"/>
            <a:r>
              <a:rPr lang="en-CA" dirty="0" smtClean="0"/>
              <a:t>Moderate to severe turbulence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2346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53" y="358588"/>
            <a:ext cx="1514475" cy="125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ICAO Standard Atmosphere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2954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For N.A., the ICAO standard is based on the summer and winter averages for 40 degrees north latitude</a:t>
            </a:r>
          </a:p>
          <a:p>
            <a:endParaRPr lang="en-CA" dirty="0"/>
          </a:p>
          <a:p>
            <a:r>
              <a:rPr lang="en-CA" dirty="0" smtClean="0"/>
              <a:t>ICAO Standards for N.A. assume the following conditions:</a:t>
            </a:r>
          </a:p>
          <a:p>
            <a:pPr lvl="1"/>
            <a:r>
              <a:rPr lang="en-CA" dirty="0" smtClean="0"/>
              <a:t>Air is a perfectly dry gas</a:t>
            </a:r>
          </a:p>
          <a:p>
            <a:pPr lvl="1"/>
            <a:r>
              <a:rPr lang="en-CA" dirty="0" smtClean="0"/>
              <a:t>MSL pressure of 29.92” Hg</a:t>
            </a:r>
          </a:p>
          <a:p>
            <a:pPr lvl="1"/>
            <a:r>
              <a:rPr lang="en-CA" dirty="0" smtClean="0"/>
              <a:t>MSL Temperature of 15 degrees Celsius</a:t>
            </a:r>
          </a:p>
          <a:p>
            <a:pPr lvl="1"/>
            <a:r>
              <a:rPr lang="en-CA" dirty="0" smtClean="0"/>
              <a:t>Temperature decrease with altitude at 1.98 degrees Celsius / 1,000’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779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Stability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Defined as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tendency of an aircraft in flight to remain in straight, level, upright flight and to return to </a:t>
            </a:r>
            <a:r>
              <a:rPr lang="en-US" dirty="0" smtClean="0"/>
              <a:t>this attitude</a:t>
            </a:r>
            <a:r>
              <a:rPr lang="en-US" dirty="0"/>
              <a:t>, if displaced, without corrective action by the </a:t>
            </a:r>
            <a:r>
              <a:rPr lang="en-US" dirty="0" smtClean="0"/>
              <a:t>pilot.</a:t>
            </a:r>
          </a:p>
          <a:p>
            <a:r>
              <a:rPr lang="en-US" b="1" dirty="0"/>
              <a:t>Static Stability. </a:t>
            </a:r>
            <a:r>
              <a:rPr lang="en-US" dirty="0"/>
              <a:t>The </a:t>
            </a:r>
            <a:r>
              <a:rPr lang="en-US" u="sng" dirty="0"/>
              <a:t>initial</a:t>
            </a:r>
            <a:r>
              <a:rPr lang="en-US" dirty="0"/>
              <a:t> tendency of an aircraft to return to its original attitude, if displaced.</a:t>
            </a:r>
          </a:p>
          <a:p>
            <a:r>
              <a:rPr lang="en-US" b="1" dirty="0"/>
              <a:t>Dynamic Stability. </a:t>
            </a:r>
            <a:r>
              <a:rPr lang="en-US" dirty="0"/>
              <a:t>The </a:t>
            </a:r>
            <a:r>
              <a:rPr lang="en-US" u="sng" dirty="0"/>
              <a:t>overall</a:t>
            </a:r>
            <a:r>
              <a:rPr lang="en-US" dirty="0"/>
              <a:t> tendency of an aircraft to return to its original attitude.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702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016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aircraft stability</a:t>
            </a:r>
          </a:p>
          <a:p>
            <a:r>
              <a:rPr lang="en-US" dirty="0" smtClean="0"/>
              <a:t>What factors influence longitudinal stability?</a:t>
            </a:r>
          </a:p>
          <a:p>
            <a:r>
              <a:rPr lang="en-US" dirty="0" smtClean="0"/>
              <a:t>What is directional stability?</a:t>
            </a:r>
          </a:p>
          <a:p>
            <a:r>
              <a:rPr lang="en-US" dirty="0" smtClean="0"/>
              <a:t>What is the order of layers of the atmosphere?</a:t>
            </a:r>
          </a:p>
          <a:p>
            <a:r>
              <a:rPr lang="en-US" dirty="0" smtClean="0"/>
              <a:t>What us the largest component of the atmosphere and how much?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1113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723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layer is the ozone layer located in?</a:t>
            </a:r>
          </a:p>
          <a:p>
            <a:r>
              <a:rPr lang="en-US" dirty="0" smtClean="0"/>
              <a:t>What are the two types of clouds?</a:t>
            </a:r>
          </a:p>
          <a:p>
            <a:r>
              <a:rPr lang="en-US" dirty="0" smtClean="0"/>
              <a:t>What is in isobar?</a:t>
            </a:r>
          </a:p>
          <a:p>
            <a:r>
              <a:rPr lang="en-US" dirty="0" smtClean="0"/>
              <a:t>Wind is defined as?</a:t>
            </a:r>
          </a:p>
          <a:p>
            <a:r>
              <a:rPr lang="en-US" dirty="0" smtClean="0"/>
              <a:t>What is relative humidity?</a:t>
            </a:r>
          </a:p>
          <a:p>
            <a:r>
              <a:rPr lang="en-US" dirty="0" smtClean="0"/>
              <a:t>Describe dynamic and static stability</a:t>
            </a:r>
          </a:p>
          <a:p>
            <a:r>
              <a:rPr lang="en-US" dirty="0" smtClean="0"/>
              <a:t>Describe convection as a lifting agent</a:t>
            </a:r>
          </a:p>
          <a:p>
            <a:r>
              <a:rPr lang="en-US" dirty="0" smtClean="0"/>
              <a:t>Describe unstable air and the conditions associated with 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74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mobility as a property of the atmosphere.</a:t>
            </a:r>
          </a:p>
          <a:p>
            <a:r>
              <a:rPr lang="en-US" dirty="0" smtClean="0"/>
              <a:t>Explain capacity for expansion as a property of the atmosphere</a:t>
            </a:r>
          </a:p>
          <a:p>
            <a:r>
              <a:rPr lang="en-US" dirty="0" smtClean="0"/>
              <a:t>Describe the assumptions of Std. Atm.</a:t>
            </a:r>
          </a:p>
          <a:p>
            <a:r>
              <a:rPr lang="en-US" dirty="0" smtClean="0"/>
              <a:t>Describe a low pressure area</a:t>
            </a:r>
          </a:p>
          <a:p>
            <a:r>
              <a:rPr lang="en-US" dirty="0" smtClean="0"/>
              <a:t>Define dewpoint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9368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7578" y="685800"/>
            <a:ext cx="4419600" cy="3156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4" y="3161620"/>
            <a:ext cx="6637468" cy="1362075"/>
          </a:xfrm>
        </p:spPr>
        <p:txBody>
          <a:bodyPr/>
          <a:lstStyle/>
          <a:p>
            <a:r>
              <a:rPr lang="en-US" dirty="0" smtClean="0"/>
              <a:t>Good luck!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7140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Stability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Directional stability is stability around the vertical or normal axis. The principle factor influencing </a:t>
            </a:r>
            <a:r>
              <a:rPr lang="en-US" dirty="0" smtClean="0"/>
              <a:t>directional stability </a:t>
            </a:r>
            <a:r>
              <a:rPr lang="en-US" dirty="0"/>
              <a:t>is the vertical tail surface, or fin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038600"/>
            <a:ext cx="2409825" cy="24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8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02"/>
          <a:stretch/>
        </p:blipFill>
        <p:spPr>
          <a:xfrm>
            <a:off x="6880500" y="4182438"/>
            <a:ext cx="22635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Influencing Longitudinal Stability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738308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Horizontal Stabilizer  </a:t>
            </a:r>
            <a:r>
              <a:rPr lang="en-US" dirty="0"/>
              <a:t>- function is similar to a counterweight at </a:t>
            </a:r>
            <a:r>
              <a:rPr lang="en-US" dirty="0" smtClean="0"/>
              <a:t>the end </a:t>
            </a:r>
            <a:r>
              <a:rPr lang="en-US" dirty="0"/>
              <a:t>of a lever.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Centre of Gravity - </a:t>
            </a:r>
            <a:r>
              <a:rPr lang="en-US" dirty="0"/>
              <a:t>If the </a:t>
            </a:r>
            <a:r>
              <a:rPr lang="en-US" dirty="0" err="1"/>
              <a:t>centre</a:t>
            </a:r>
            <a:r>
              <a:rPr lang="en-US" dirty="0"/>
              <a:t> of gravity is too far forward, it will produce a nose-down </a:t>
            </a:r>
            <a:r>
              <a:rPr lang="en-US" dirty="0" smtClean="0"/>
              <a:t>tendency; </a:t>
            </a:r>
            <a:r>
              <a:rPr lang="en-US" dirty="0"/>
              <a:t>If the </a:t>
            </a:r>
            <a:r>
              <a:rPr lang="en-US" dirty="0" err="1"/>
              <a:t>centre</a:t>
            </a:r>
            <a:r>
              <a:rPr lang="en-US" dirty="0"/>
              <a:t> of gravity is too far aft, it will produce a nose-up tendency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254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997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Composition of the Atmosphere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/>
          </a:bodyPr>
          <a:lstStyle/>
          <a:p>
            <a:r>
              <a:rPr lang="en-CA" dirty="0" smtClean="0"/>
              <a:t>Up to 250,000’ ASL, primarily:</a:t>
            </a:r>
          </a:p>
          <a:p>
            <a:pPr lvl="2"/>
            <a:r>
              <a:rPr lang="en-CA" dirty="0" smtClean="0"/>
              <a:t>Nitrogen – 78%</a:t>
            </a:r>
          </a:p>
          <a:p>
            <a:pPr lvl="2"/>
            <a:r>
              <a:rPr lang="en-CA" dirty="0" smtClean="0"/>
              <a:t>Oxygen – 21%</a:t>
            </a:r>
          </a:p>
          <a:p>
            <a:pPr marL="685800" lvl="2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All else – 1%</a:t>
            </a:r>
          </a:p>
          <a:p>
            <a:pPr lvl="2"/>
            <a:r>
              <a:rPr lang="en-CA" dirty="0" smtClean="0"/>
              <a:t>Argon</a:t>
            </a:r>
          </a:p>
          <a:p>
            <a:pPr lvl="2"/>
            <a:r>
              <a:rPr lang="en-CA" dirty="0" smtClean="0"/>
              <a:t>Carbon Dioxide</a:t>
            </a:r>
          </a:p>
          <a:p>
            <a:pPr lvl="2"/>
            <a:r>
              <a:rPr lang="en-CA" dirty="0" smtClean="0"/>
              <a:t>Hydrogen</a:t>
            </a:r>
          </a:p>
          <a:p>
            <a:pPr lvl="2"/>
            <a:r>
              <a:rPr lang="en-CA" dirty="0" smtClean="0"/>
              <a:t>Water Vapour</a:t>
            </a:r>
          </a:p>
          <a:p>
            <a:pPr lvl="2"/>
            <a:r>
              <a:rPr lang="en-CA" dirty="0" smtClean="0"/>
              <a:t>Other gases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646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39200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Layers of the Atmosphere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Divided into four distinct layers which surround the earth for many hundreds of miles</a:t>
            </a:r>
          </a:p>
          <a:p>
            <a:pPr lvl="1"/>
            <a:r>
              <a:rPr lang="en-CA" dirty="0" smtClean="0"/>
              <a:t>Troposphere</a:t>
            </a:r>
          </a:p>
          <a:p>
            <a:pPr lvl="1"/>
            <a:r>
              <a:rPr lang="en-CA" dirty="0" smtClean="0"/>
              <a:t>Stratosphere</a:t>
            </a:r>
          </a:p>
          <a:p>
            <a:pPr lvl="1"/>
            <a:r>
              <a:rPr lang="en-CA" dirty="0" smtClean="0"/>
              <a:t>Mesosphere</a:t>
            </a:r>
          </a:p>
          <a:p>
            <a:pPr lvl="1"/>
            <a:r>
              <a:rPr lang="en-CA" dirty="0" smtClean="0"/>
              <a:t>Thermosphere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17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Troposphere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fontScale="925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Lowest layer</a:t>
            </a:r>
          </a:p>
          <a:p>
            <a:r>
              <a:rPr lang="en-CA" dirty="0" smtClean="0"/>
              <a:t>Starts at ground level and extends to varying heights ASL</a:t>
            </a:r>
          </a:p>
          <a:p>
            <a:r>
              <a:rPr lang="en-CA" dirty="0" smtClean="0"/>
              <a:t>Air pressure, density and temperature decrease with altitude</a:t>
            </a:r>
          </a:p>
          <a:p>
            <a:r>
              <a:rPr lang="en-CA" dirty="0" smtClean="0"/>
              <a:t>Temperature drops to a low of -56 degrees Celsius</a:t>
            </a:r>
          </a:p>
          <a:p>
            <a:r>
              <a:rPr lang="en-CA" dirty="0" smtClean="0"/>
              <a:t>Most weather occurs in this layer due to presence of water vapour and strong vertical currents caused by terrestrial radiation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294" y="-13447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79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Extends 50,000’ upwards from the </a:t>
            </a:r>
            <a:r>
              <a:rPr lang="en-CA" dirty="0"/>
              <a:t>T</a:t>
            </a:r>
            <a:r>
              <a:rPr lang="en-CA" dirty="0" smtClean="0"/>
              <a:t>ropopause</a:t>
            </a:r>
          </a:p>
          <a:p>
            <a:r>
              <a:rPr lang="en-CA" dirty="0" smtClean="0"/>
              <a:t>Pressure decreases in the stratosphere</a:t>
            </a:r>
          </a:p>
          <a:p>
            <a:r>
              <a:rPr lang="en-CA" dirty="0" smtClean="0"/>
              <a:t>Temperature gradually rises to 0 degrees Celsius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The bulk of the ozone layer</a:t>
            </a:r>
          </a:p>
          <a:p>
            <a:pPr lvl="1"/>
            <a:r>
              <a:rPr lang="en-CA" dirty="0" smtClean="0"/>
              <a:t>Prevents harmful solar radiation from reach the earth’s surface (rise in temperature)</a:t>
            </a:r>
          </a:p>
          <a:p>
            <a:r>
              <a:rPr lang="en-CA" dirty="0" smtClean="0"/>
              <a:t>Top is called the </a:t>
            </a:r>
            <a:r>
              <a:rPr lang="en-CA" dirty="0"/>
              <a:t>S</a:t>
            </a:r>
            <a:r>
              <a:rPr lang="en-CA" dirty="0" smtClean="0"/>
              <a:t>tratopause – boundary between the stratosphere and mesosphere 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839696" cy="23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53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ivio\AppData\Local\Microsoft\Windows\Temporary Internet Files\Content.IE5\NO2KHPYE\MP900384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73" y="4038600"/>
            <a:ext cx="154932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Properties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9800"/>
            <a:ext cx="6777317" cy="4381948"/>
          </a:xfrm>
        </p:spPr>
        <p:txBody>
          <a:bodyPr>
            <a:normAutofit/>
          </a:bodyPr>
          <a:lstStyle/>
          <a:p>
            <a:r>
              <a:rPr lang="en-CA" dirty="0" smtClean="0"/>
              <a:t>Three principle properties:</a:t>
            </a:r>
          </a:p>
          <a:p>
            <a:pPr lvl="1"/>
            <a:r>
              <a:rPr lang="en-CA" b="1" dirty="0" smtClean="0">
                <a:solidFill>
                  <a:srgbClr val="FF0000"/>
                </a:solidFill>
              </a:rPr>
              <a:t>Mobility</a:t>
            </a:r>
            <a:r>
              <a:rPr lang="en-CA" b="1" dirty="0" smtClean="0"/>
              <a:t> </a:t>
            </a:r>
            <a:r>
              <a:rPr lang="en-CA" dirty="0" smtClean="0"/>
              <a:t>– the ability of the air to move from one place to another</a:t>
            </a:r>
          </a:p>
          <a:p>
            <a:pPr lvl="2"/>
            <a:r>
              <a:rPr lang="en-CA" dirty="0" smtClean="0"/>
              <a:t>Explains why air mass forms over the arctic but may affect places in the south</a:t>
            </a:r>
          </a:p>
          <a:p>
            <a:pPr lvl="2"/>
            <a:endParaRPr lang="en-CA" dirty="0"/>
          </a:p>
          <a:p>
            <a:pPr lvl="1"/>
            <a:r>
              <a:rPr lang="en-CA" b="1" dirty="0" smtClean="0">
                <a:solidFill>
                  <a:srgbClr val="FF0000"/>
                </a:solidFill>
              </a:rPr>
              <a:t>Capacity for Expansion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– most important!</a:t>
            </a:r>
          </a:p>
          <a:p>
            <a:pPr lvl="2"/>
            <a:r>
              <a:rPr lang="en-CA" dirty="0" smtClean="0"/>
              <a:t>Air is forced to rise for various reasons. As air pressure decreases, the air will expand and cool</a:t>
            </a:r>
          </a:p>
          <a:p>
            <a:pPr lvl="2"/>
            <a:r>
              <a:rPr lang="en-CA" dirty="0" smtClean="0"/>
              <a:t>Cooling may be enough for condensation to occur and clouds to form, creating </a:t>
            </a:r>
            <a:r>
              <a:rPr lang="en-CA" dirty="0" err="1" smtClean="0"/>
              <a:t>precip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14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184" y="1371600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9298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241</TotalTime>
  <Words>1038</Words>
  <Application>Microsoft Office PowerPoint</Application>
  <PresentationFormat>On-screen Show (4:3)</PresentationFormat>
  <Paragraphs>123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Level 3 Aviation Subjects Review</vt:lpstr>
      <vt:lpstr>Aircraft Stability</vt:lpstr>
      <vt:lpstr>Directional Stability</vt:lpstr>
      <vt:lpstr>Factors Influencing Longitudinal Stability</vt:lpstr>
      <vt:lpstr>Composition of the Atmosphere</vt:lpstr>
      <vt:lpstr>Layers of the Atmosphere</vt:lpstr>
      <vt:lpstr>Troposphere</vt:lpstr>
      <vt:lpstr>Stratosphere</vt:lpstr>
      <vt:lpstr>Properties</vt:lpstr>
      <vt:lpstr>Cloud Classification</vt:lpstr>
      <vt:lpstr>Cloud Classification</vt:lpstr>
      <vt:lpstr>Definitions</vt:lpstr>
      <vt:lpstr>Definitions</vt:lpstr>
      <vt:lpstr>Wind</vt:lpstr>
      <vt:lpstr>Relative Humidity</vt:lpstr>
      <vt:lpstr>Dew Point</vt:lpstr>
      <vt:lpstr>Convection</vt:lpstr>
      <vt:lpstr>Unstable Air</vt:lpstr>
      <vt:lpstr>ICAO Standard Atmosphere</vt:lpstr>
      <vt:lpstr>Review</vt:lpstr>
      <vt:lpstr>Review</vt:lpstr>
      <vt:lpstr>Review</vt:lpstr>
      <vt:lpstr>Review</vt:lpstr>
      <vt:lpstr>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 Acting on an Aircraft</dc:title>
  <dc:creator>LIVIO</dc:creator>
  <cp:lastModifiedBy>Michelle Valentine</cp:lastModifiedBy>
  <cp:revision>36</cp:revision>
  <dcterms:created xsi:type="dcterms:W3CDTF">2012-10-08T18:20:36Z</dcterms:created>
  <dcterms:modified xsi:type="dcterms:W3CDTF">2015-04-28T22:26:41Z</dcterms:modified>
</cp:coreProperties>
</file>